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6858000" cx="12192000"/>
  <p:notesSz cx="6858000" cy="9144000"/>
  <p:embeddedFontLst>
    <p:embeddedFont>
      <p:font typeface="Lato"/>
      <p:regular r:id="rId47"/>
      <p:bold r:id="rId48"/>
      <p:italic r:id="rId49"/>
      <p:boldItalic r:id="rId50"/>
    </p:embeddedFont>
    <p:embeddedFont>
      <p:font typeface="Candara"/>
      <p:regular r:id="rId51"/>
      <p:bold r:id="rId52"/>
      <p:italic r:id="rId53"/>
      <p:boldItalic r:id="rId54"/>
    </p:embeddedFont>
    <p:embeddedFont>
      <p:font typeface="Book Antiqua"/>
      <p:regular r:id="rId55"/>
      <p:bold r:id="rId56"/>
      <p:italic r:id="rId57"/>
      <p:boldItalic r:id="rId58"/>
    </p:embeddedFont>
    <p:embeddedFont>
      <p:font typeface="Shadows Into Light"/>
      <p:regular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bold.fntdata"/><Relationship Id="rId47" Type="http://schemas.openxmlformats.org/officeDocument/2006/relationships/font" Target="fonts/Lato-regular.fntdata"/><Relationship Id="rId49"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andara-regular.fntdata"/><Relationship Id="rId50" Type="http://schemas.openxmlformats.org/officeDocument/2006/relationships/font" Target="fonts/Lato-boldItalic.fntdata"/><Relationship Id="rId53" Type="http://schemas.openxmlformats.org/officeDocument/2006/relationships/font" Target="fonts/Candara-italic.fntdata"/><Relationship Id="rId52" Type="http://schemas.openxmlformats.org/officeDocument/2006/relationships/font" Target="fonts/Candara-bold.fntdata"/><Relationship Id="rId11" Type="http://schemas.openxmlformats.org/officeDocument/2006/relationships/slide" Target="slides/slide6.xml"/><Relationship Id="rId55" Type="http://schemas.openxmlformats.org/officeDocument/2006/relationships/font" Target="fonts/BookAntiqua-regular.fntdata"/><Relationship Id="rId10" Type="http://schemas.openxmlformats.org/officeDocument/2006/relationships/slide" Target="slides/slide5.xml"/><Relationship Id="rId54" Type="http://schemas.openxmlformats.org/officeDocument/2006/relationships/font" Target="fonts/Candara-boldItalic.fntdata"/><Relationship Id="rId13" Type="http://schemas.openxmlformats.org/officeDocument/2006/relationships/slide" Target="slides/slide8.xml"/><Relationship Id="rId57" Type="http://schemas.openxmlformats.org/officeDocument/2006/relationships/font" Target="fonts/BookAntiqua-italic.fntdata"/><Relationship Id="rId12" Type="http://schemas.openxmlformats.org/officeDocument/2006/relationships/slide" Target="slides/slide7.xml"/><Relationship Id="rId56" Type="http://schemas.openxmlformats.org/officeDocument/2006/relationships/font" Target="fonts/BookAntiqua-bold.fntdata"/><Relationship Id="rId15" Type="http://schemas.openxmlformats.org/officeDocument/2006/relationships/slide" Target="slides/slide10.xml"/><Relationship Id="rId59" Type="http://schemas.openxmlformats.org/officeDocument/2006/relationships/font" Target="fonts/ShadowsIntoLight-regular.fntdata"/><Relationship Id="rId14" Type="http://schemas.openxmlformats.org/officeDocument/2006/relationships/slide" Target="slides/slide9.xml"/><Relationship Id="rId58" Type="http://schemas.openxmlformats.org/officeDocument/2006/relationships/font" Target="fonts/BookAntiqua-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 name="Google Shape;8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63" name="Google Shape;16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172" name="Google Shape;172;p13:notes"/>
          <p:cNvSpPr txBox="1"/>
          <p:nvPr>
            <p:ph idx="12" type="sldNum"/>
          </p:nvPr>
        </p:nvSpPr>
        <p:spPr>
          <a:xfrm>
            <a:off x="3884613" y="8685213"/>
            <a:ext cx="2971800" cy="45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 name="Google Shape;27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5" name="Google Shape;36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97" name="Google Shape;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5" name="Google Shape;41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24" name="Google Shape;42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3" name="Google Shape;433;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39" name="Google Shape;43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6" name="Google Shape;44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52" name="Google Shape;45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1" name="Google Shape;461;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67" name="Google Shape;4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6" name="Google Shape;476;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1" name="Google Shape;481;p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7" name="Google Shape;487;p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11" name="Google Shape;111;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just">
              <a:lnSpc>
                <a:spcPct val="100000"/>
              </a:lnSpc>
              <a:spcBef>
                <a:spcPts val="0"/>
              </a:spcBef>
              <a:spcAft>
                <a:spcPts val="0"/>
              </a:spcAft>
              <a:buSzPts val="1100"/>
              <a:buChar char="●"/>
            </a:pPr>
            <a:r>
              <a:rPr lang="en-US" sz="1100">
                <a:latin typeface="Cambria"/>
                <a:ea typeface="Cambria"/>
                <a:cs typeface="Cambria"/>
                <a:sym typeface="Cambria"/>
              </a:rPr>
              <a:t>Gambar yang dimaksud adalah gambar rumah. Peserta tidak perlu diberikan clue dari gambar yang kita maksud.</a:t>
            </a:r>
            <a:endParaRPr/>
          </a:p>
          <a:p>
            <a:pPr indent="-298450" lvl="0" marL="457200" rtl="0" algn="just">
              <a:lnSpc>
                <a:spcPct val="100000"/>
              </a:lnSpc>
              <a:spcBef>
                <a:spcPts val="0"/>
              </a:spcBef>
              <a:spcAft>
                <a:spcPts val="0"/>
              </a:spcAft>
              <a:buSzPts val="1100"/>
              <a:buChar char="●"/>
            </a:pPr>
            <a:r>
              <a:rPr lang="en-US" sz="1100">
                <a:latin typeface="Cambria"/>
                <a:ea typeface="Cambria"/>
                <a:cs typeface="Cambria"/>
                <a:sym typeface="Cambria"/>
              </a:rPr>
              <a:t>Instruksi gambar yang dibuat pelatih berdasarkan  gambar rumah di bawah ini :</a:t>
            </a:r>
            <a:endParaRPr/>
          </a:p>
          <a:p>
            <a:pPr indent="0" lvl="0" marL="114300" rtl="0" algn="just">
              <a:lnSpc>
                <a:spcPct val="100000"/>
              </a:lnSpc>
              <a:spcBef>
                <a:spcPts val="0"/>
              </a:spcBef>
              <a:spcAft>
                <a:spcPts val="0"/>
              </a:spcAft>
              <a:buSzPts val="1100"/>
              <a:buNone/>
            </a:pPr>
            <a:r>
              <a:t/>
            </a:r>
            <a:endParaRPr sz="1100">
              <a:latin typeface="Cambria"/>
              <a:ea typeface="Cambria"/>
              <a:cs typeface="Cambria"/>
              <a:sym typeface="Cambria"/>
            </a:endParaRPr>
          </a:p>
          <a:p>
            <a:pPr indent="-228600" lvl="0" marL="457200" rtl="0" algn="just">
              <a:lnSpc>
                <a:spcPct val="100000"/>
              </a:lnSpc>
              <a:spcBef>
                <a:spcPts val="0"/>
              </a:spcBef>
              <a:spcAft>
                <a:spcPts val="0"/>
              </a:spcAft>
              <a:buSzPts val="1100"/>
              <a:buNone/>
            </a:pPr>
            <a:r>
              <a:t/>
            </a:r>
            <a:endParaRPr sz="1100">
              <a:latin typeface="Cambria"/>
              <a:ea typeface="Cambria"/>
              <a:cs typeface="Cambria"/>
              <a:sym typeface="Cambria"/>
            </a:endParaRPr>
          </a:p>
          <a:p>
            <a:pPr indent="0" lvl="0" marL="114300" rtl="0" algn="just">
              <a:lnSpc>
                <a:spcPct val="100000"/>
              </a:lnSpc>
              <a:spcBef>
                <a:spcPts val="0"/>
              </a:spcBef>
              <a:spcAft>
                <a:spcPts val="0"/>
              </a:spcAft>
              <a:buSzPts val="1100"/>
              <a:buNone/>
            </a:pPr>
            <a:r>
              <a:t/>
            </a:r>
            <a:endParaRPr sz="1100">
              <a:latin typeface="Cambria"/>
              <a:ea typeface="Cambria"/>
              <a:cs typeface="Cambria"/>
              <a:sym typeface="Cambria"/>
            </a:endParaRPr>
          </a:p>
          <a:p>
            <a:pPr indent="-298450" lvl="0" marL="457200" rtl="0" algn="just">
              <a:lnSpc>
                <a:spcPct val="100000"/>
              </a:lnSpc>
              <a:spcBef>
                <a:spcPts val="0"/>
              </a:spcBef>
              <a:spcAft>
                <a:spcPts val="0"/>
              </a:spcAft>
              <a:buSzPts val="1100"/>
              <a:buFont typeface="Arial"/>
              <a:buChar char="•"/>
            </a:pPr>
            <a:r>
              <a:rPr lang="en-US" sz="1100">
                <a:latin typeface="Cambria"/>
                <a:ea typeface="Cambria"/>
                <a:cs typeface="Cambria"/>
                <a:sym typeface="Cambria"/>
              </a:rPr>
              <a:t>Pelatih menyebutkan instruksi dari gambar tersebut satu persatu. Misalnya ada bentuk segi lima, ada bentuk persgi panjang, ada 4 segi empat berukuran kecil, 1 gambar tabung dan sebagainya.</a:t>
            </a:r>
            <a:endParaRPr/>
          </a:p>
          <a:p>
            <a:pPr indent="-298450" lvl="0" marL="457200" rtl="0" algn="just">
              <a:lnSpc>
                <a:spcPct val="100000"/>
              </a:lnSpc>
              <a:spcBef>
                <a:spcPts val="0"/>
              </a:spcBef>
              <a:spcAft>
                <a:spcPts val="0"/>
              </a:spcAft>
              <a:buSzPts val="1100"/>
              <a:buChar char="●"/>
            </a:pPr>
            <a:r>
              <a:rPr lang="en-US" sz="1100">
                <a:latin typeface="Cambria"/>
                <a:ea typeface="Cambria"/>
                <a:cs typeface="Cambria"/>
                <a:sym typeface="Cambria"/>
              </a:rPr>
              <a:t>Setelah peserta mengikuti instruksi gambar yang disampaikan oleh pelatih, maka kita akan melihat hasil gambar yang berbeda-beda bahkan keluar dari gambar yang dimaksud. Hal tersebut terjadi karena instruksi yang abstrak dan penjelasan yang tidak detail dari pelatih.  Pesan yang ingin disampaikan adalah bahwa  hal tersebut kerap kali terjadi di kelas. Ketika anak diajak untuk belajar di kelas tapi guru tidak mempunyai perencanaan dan tidak bisa memberikan instruksi yang jelas pada siswa, yang akan terjadi adalah siswa akan kebingungan dan tujuan pembelajaran tidak tersampaikan dengan baik.</a:t>
            </a:r>
            <a:endParaRPr/>
          </a:p>
          <a:p>
            <a:pPr indent="0" lvl="0" marL="114300" rtl="0" algn="just">
              <a:lnSpc>
                <a:spcPct val="100000"/>
              </a:lnSpc>
              <a:spcBef>
                <a:spcPts val="0"/>
              </a:spcBef>
              <a:spcAft>
                <a:spcPts val="0"/>
              </a:spcAft>
              <a:buSzPts val="1100"/>
              <a:buNone/>
            </a:pPr>
            <a:r>
              <a:rPr lang="en-US" sz="1100">
                <a:latin typeface="Cambria"/>
                <a:ea typeface="Cambria"/>
                <a:cs typeface="Cambria"/>
                <a:sym typeface="Cambria"/>
              </a:rPr>
              <a:t>Oleh sebab itu, marilah membuat perencanaan yang baik, susunan yang sistimatis yang membawa siswa lebih mudah menerima materi/pelajaran yang kita berikan. </a:t>
            </a:r>
            <a:endParaRPr/>
          </a:p>
          <a:p>
            <a:pPr indent="-228600" lvl="0" marL="457200" rtl="0" algn="just">
              <a:lnSpc>
                <a:spcPct val="100000"/>
              </a:lnSpc>
              <a:spcBef>
                <a:spcPts val="0"/>
              </a:spcBef>
              <a:spcAft>
                <a:spcPts val="0"/>
              </a:spcAft>
              <a:buSzPts val="1100"/>
              <a:buNone/>
            </a:pPr>
            <a:r>
              <a:t/>
            </a:r>
            <a:endParaRPr sz="1100">
              <a:latin typeface="Cambria"/>
              <a:ea typeface="Cambria"/>
              <a:cs typeface="Cambria"/>
              <a:sym typeface="Cambria"/>
            </a:endParaRPr>
          </a:p>
          <a:p>
            <a:pPr indent="-228600" lvl="0" marL="457200" rtl="0" algn="just">
              <a:lnSpc>
                <a:spcPct val="100000"/>
              </a:lnSpc>
              <a:spcBef>
                <a:spcPts val="0"/>
              </a:spcBef>
              <a:spcAft>
                <a:spcPts val="0"/>
              </a:spcAft>
              <a:buSzPts val="1100"/>
              <a:buFont typeface="Arial"/>
              <a:buNone/>
            </a:pPr>
            <a:r>
              <a:t/>
            </a:r>
            <a:endParaRPr sz="1100">
              <a:latin typeface="Cambria"/>
              <a:ea typeface="Cambria"/>
              <a:cs typeface="Cambria"/>
              <a:sym typeface="Cambria"/>
            </a:endParaRPr>
          </a:p>
        </p:txBody>
      </p:sp>
      <p:sp>
        <p:nvSpPr>
          <p:cNvPr id="118" name="Google Shape;11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39" name="Google Shape;13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73763"/>
              </a:buClr>
              <a:buSzPts val="6000"/>
              <a:buFont typeface="Candara"/>
              <a:buNone/>
              <a:defRPr sz="6000">
                <a:solidFill>
                  <a:srgbClr val="0737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2"/>
          <p:cNvSpPr/>
          <p:nvPr/>
        </p:nvSpPr>
        <p:spPr>
          <a:xfrm>
            <a:off x="10811435" y="5647765"/>
            <a:ext cx="1380565" cy="1207546"/>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2" name="Google Shape;22;p2"/>
          <p:cNvCxnSpPr/>
          <p:nvPr/>
        </p:nvCxnSpPr>
        <p:spPr>
          <a:xfrm>
            <a:off x="1524000" y="3509963"/>
            <a:ext cx="9144000" cy="0"/>
          </a:xfrm>
          <a:prstGeom prst="straightConnector1">
            <a:avLst/>
          </a:prstGeom>
          <a:noFill/>
          <a:ln cap="flat" cmpd="sng" w="12700">
            <a:solidFill>
              <a:schemeClr val="accent2"/>
            </a:solidFill>
            <a:prstDash val="solid"/>
            <a:miter lim="800000"/>
            <a:headEnd len="sm" w="sm" type="none"/>
            <a:tailEnd len="sm" w="sm" type="none"/>
          </a:ln>
        </p:spPr>
      </p:cxnSp>
      <p:pic>
        <p:nvPicPr>
          <p:cNvPr id="23" name="Google Shape;23;p2"/>
          <p:cNvPicPr preferRelativeResize="0"/>
          <p:nvPr/>
        </p:nvPicPr>
        <p:blipFill rotWithShape="1">
          <a:blip r:embed="rId2">
            <a:alphaModFix/>
          </a:blip>
          <a:srcRect b="0" l="0" r="0" t="0"/>
          <a:stretch/>
        </p:blipFill>
        <p:spPr>
          <a:xfrm>
            <a:off x="7725638" y="4295125"/>
            <a:ext cx="4513126" cy="25628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1"/>
          <p:cNvSpPr txBox="1"/>
          <p:nvPr>
            <p:ph type="title"/>
          </p:nvPr>
        </p:nvSpPr>
        <p:spPr>
          <a:xfrm>
            <a:off x="839788" y="987424"/>
            <a:ext cx="3932237" cy="17342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nda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p:nvPr>
            <p:ph idx="2" type="pic"/>
          </p:nvPr>
        </p:nvSpPr>
        <p:spPr>
          <a:xfrm>
            <a:off x="5183188" y="987425"/>
            <a:ext cx="6172200" cy="4873625"/>
          </a:xfrm>
          <a:prstGeom prst="rect">
            <a:avLst/>
          </a:prstGeom>
          <a:noFill/>
          <a:ln>
            <a:noFill/>
          </a:ln>
        </p:spPr>
      </p:sp>
      <p:sp>
        <p:nvSpPr>
          <p:cNvPr id="75" name="Google Shape;75;p11"/>
          <p:cNvSpPr txBox="1"/>
          <p:nvPr>
            <p:ph idx="1" type="body"/>
          </p:nvPr>
        </p:nvSpPr>
        <p:spPr>
          <a:xfrm>
            <a:off x="839788" y="2721684"/>
            <a:ext cx="3932237" cy="314730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F0FBFF"/>
        </a:solidFill>
      </p:bgPr>
    </p:bg>
    <p:spTree>
      <p:nvGrpSpPr>
        <p:cNvPr id="79" name="Shape 79"/>
        <p:cNvGrpSpPr/>
        <p:nvPr/>
      </p:nvGrpSpPr>
      <p:grpSpPr>
        <a:xfrm>
          <a:off x="0" y="0"/>
          <a:ext cx="0" cy="0"/>
          <a:chOff x="0" y="0"/>
          <a:chExt cx="0" cy="0"/>
        </a:xfrm>
      </p:grpSpPr>
      <p:sp>
        <p:nvSpPr>
          <p:cNvPr id="80" name="Google Shape;80;p12"/>
          <p:cNvSpPr/>
          <p:nvPr/>
        </p:nvSpPr>
        <p:spPr>
          <a:xfrm>
            <a:off x="0" y="0"/>
            <a:ext cx="12192000" cy="6858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Sekolah Penggerak | Sekolah Penggerak" id="81" name="Google Shape;81;p12"/>
          <p:cNvPicPr preferRelativeResize="0"/>
          <p:nvPr/>
        </p:nvPicPr>
        <p:blipFill rotWithShape="1">
          <a:blip r:embed="rId2">
            <a:alphaModFix/>
          </a:blip>
          <a:srcRect b="0" l="0" r="0" t="0"/>
          <a:stretch/>
        </p:blipFill>
        <p:spPr>
          <a:xfrm>
            <a:off x="76200" y="34025"/>
            <a:ext cx="12083602" cy="6789949"/>
          </a:xfrm>
          <a:prstGeom prst="rect">
            <a:avLst/>
          </a:prstGeom>
          <a:noFill/>
          <a:ln>
            <a:noFill/>
          </a:ln>
        </p:spPr>
      </p:pic>
      <p:sp>
        <p:nvSpPr>
          <p:cNvPr id="82" name="Google Shape;82;p12"/>
          <p:cNvSpPr txBox="1"/>
          <p:nvPr>
            <p:ph type="title"/>
          </p:nvPr>
        </p:nvSpPr>
        <p:spPr>
          <a:xfrm>
            <a:off x="5848000" y="3717575"/>
            <a:ext cx="5566200" cy="2935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3"/>
          <p:cNvSpPr/>
          <p:nvPr/>
        </p:nvSpPr>
        <p:spPr>
          <a:xfrm>
            <a:off x="1" y="842481"/>
            <a:ext cx="6095999" cy="6015518"/>
          </a:xfrm>
          <a:prstGeom prst="rect">
            <a:avLst/>
          </a:prstGeom>
          <a:solidFill>
            <a:srgbClr val="F0FBFF"/>
          </a:solidFill>
          <a:ln cap="flat" cmpd="sng" w="12700">
            <a:solidFill>
              <a:srgbClr val="F0FB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3"/>
          <p:cNvSpPr txBox="1"/>
          <p:nvPr>
            <p:ph type="title"/>
          </p:nvPr>
        </p:nvSpPr>
        <p:spPr>
          <a:xfrm>
            <a:off x="831850" y="1259538"/>
            <a:ext cx="4284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 type="body"/>
          </p:nvPr>
        </p:nvSpPr>
        <p:spPr>
          <a:xfrm>
            <a:off x="831813" y="4112238"/>
            <a:ext cx="4284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p3"/>
          <p:cNvSpPr/>
          <p:nvPr/>
        </p:nvSpPr>
        <p:spPr>
          <a:xfrm>
            <a:off x="6096000" y="0"/>
            <a:ext cx="6095999" cy="685799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 name="Google Shape;30;p3"/>
          <p:cNvPicPr preferRelativeResize="0"/>
          <p:nvPr/>
        </p:nvPicPr>
        <p:blipFill rotWithShape="1">
          <a:blip r:embed="rId2">
            <a:alphaModFix/>
          </a:blip>
          <a:srcRect b="0" l="0" r="0" t="0"/>
          <a:stretch/>
        </p:blipFill>
        <p:spPr>
          <a:xfrm>
            <a:off x="6430450" y="1259550"/>
            <a:ext cx="5427101" cy="5181374"/>
          </a:xfrm>
          <a:prstGeom prst="rect">
            <a:avLst/>
          </a:prstGeom>
          <a:noFill/>
          <a:ln cap="flat" cmpd="sng" w="12700">
            <a:solidFill>
              <a:schemeClr val="lt1"/>
            </a:solidFill>
            <a:prstDash val="solid"/>
            <a:miter lim="8000"/>
            <a:headEnd len="sm" w="sm" type="none"/>
            <a:tailEnd len="sm" w="sm" type="none"/>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4"/>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 type="body"/>
          </p:nvPr>
        </p:nvSpPr>
        <p:spPr>
          <a:xfrm>
            <a:off x="838200" y="2338603"/>
            <a:ext cx="10515600" cy="38383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CUSTOM_1_1">
    <p:spTree>
      <p:nvGrpSpPr>
        <p:cNvPr id="37" name="Shape 37"/>
        <p:cNvGrpSpPr/>
        <p:nvPr/>
      </p:nvGrpSpPr>
      <p:grpSpPr>
        <a:xfrm>
          <a:off x="0" y="0"/>
          <a:ext cx="0" cy="0"/>
          <a:chOff x="0" y="0"/>
          <a:chExt cx="0" cy="0"/>
        </a:xfrm>
      </p:grpSpPr>
      <p:sp>
        <p:nvSpPr>
          <p:cNvPr id="38" name="Google Shape;38;p5"/>
          <p:cNvSpPr/>
          <p:nvPr/>
        </p:nvSpPr>
        <p:spPr>
          <a:xfrm>
            <a:off x="6082850" y="946200"/>
            <a:ext cx="6109200" cy="5911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5"/>
          <p:cNvSpPr txBox="1"/>
          <p:nvPr>
            <p:ph type="title"/>
          </p:nvPr>
        </p:nvSpPr>
        <p:spPr>
          <a:xfrm>
            <a:off x="7001700" y="1252523"/>
            <a:ext cx="4284600" cy="2442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 type="body"/>
          </p:nvPr>
        </p:nvSpPr>
        <p:spPr>
          <a:xfrm>
            <a:off x="7001688" y="3695163"/>
            <a:ext cx="4284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41" name="Google Shape;41;p5"/>
          <p:cNvPicPr preferRelativeResize="0"/>
          <p:nvPr/>
        </p:nvPicPr>
        <p:blipFill rotWithShape="1">
          <a:blip r:embed="rId2">
            <a:alphaModFix/>
          </a:blip>
          <a:srcRect b="0" l="0" r="0" t="0"/>
          <a:stretch/>
        </p:blipFill>
        <p:spPr>
          <a:xfrm>
            <a:off x="1142325" y="1370450"/>
            <a:ext cx="4940524" cy="41171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 name="Shape 42"/>
        <p:cNvGrpSpPr/>
        <p:nvPr/>
      </p:nvGrpSpPr>
      <p:grpSpPr>
        <a:xfrm>
          <a:off x="0" y="0"/>
          <a:ext cx="0" cy="0"/>
          <a:chOff x="0" y="0"/>
          <a:chExt cx="0" cy="0"/>
        </a:xfrm>
      </p:grpSpPr>
      <p:sp>
        <p:nvSpPr>
          <p:cNvPr id="43" name="Google Shape;4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46" name="Shape 46"/>
        <p:cNvGrpSpPr/>
        <p:nvPr/>
      </p:nvGrpSpPr>
      <p:grpSpPr>
        <a:xfrm>
          <a:off x="0" y="0"/>
          <a:ext cx="0" cy="0"/>
          <a:chOff x="0" y="0"/>
          <a:chExt cx="0" cy="0"/>
        </a:xfrm>
      </p:grpSpPr>
      <p:sp>
        <p:nvSpPr>
          <p:cNvPr id="47" name="Google Shape;47;p7"/>
          <p:cNvSpPr txBox="1"/>
          <p:nvPr>
            <p:ph type="title"/>
          </p:nvPr>
        </p:nvSpPr>
        <p:spPr>
          <a:xfrm>
            <a:off x="838100" y="1013225"/>
            <a:ext cx="7023000" cy="1117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 type="body"/>
          </p:nvPr>
        </p:nvSpPr>
        <p:spPr>
          <a:xfrm>
            <a:off x="838200" y="2338600"/>
            <a:ext cx="6935700" cy="3838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2" name="Google Shape;52;p7"/>
          <p:cNvPicPr preferRelativeResize="0"/>
          <p:nvPr/>
        </p:nvPicPr>
        <p:blipFill rotWithShape="1">
          <a:blip r:embed="rId2">
            <a:alphaModFix/>
          </a:blip>
          <a:srcRect b="0" l="0" r="0" t="0"/>
          <a:stretch/>
        </p:blipFill>
        <p:spPr>
          <a:xfrm>
            <a:off x="7861062" y="1403888"/>
            <a:ext cx="4242275" cy="405021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53" name="Shape 53"/>
        <p:cNvGrpSpPr/>
        <p:nvPr/>
      </p:nvGrpSpPr>
      <p:grpSpPr>
        <a:xfrm>
          <a:off x="0" y="0"/>
          <a:ext cx="0" cy="0"/>
          <a:chOff x="0" y="0"/>
          <a:chExt cx="0" cy="0"/>
        </a:xfrm>
      </p:grpSpPr>
      <p:sp>
        <p:nvSpPr>
          <p:cNvPr id="54" name="Google Shape;54;p8"/>
          <p:cNvSpPr/>
          <p:nvPr/>
        </p:nvSpPr>
        <p:spPr>
          <a:xfrm>
            <a:off x="6096000" y="0"/>
            <a:ext cx="6096000" cy="6858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8"/>
          <p:cNvSpPr/>
          <p:nvPr/>
        </p:nvSpPr>
        <p:spPr>
          <a:xfrm>
            <a:off x="1" y="842481"/>
            <a:ext cx="6096000" cy="6015600"/>
          </a:xfrm>
          <a:prstGeom prst="rect">
            <a:avLst/>
          </a:prstGeom>
          <a:solidFill>
            <a:srgbClr val="F0FBFF"/>
          </a:solidFill>
          <a:ln cap="flat" cmpd="sng" w="12700">
            <a:solidFill>
              <a:srgbClr val="F0FB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8"/>
          <p:cNvSpPr txBox="1"/>
          <p:nvPr>
            <p:ph type="title"/>
          </p:nvPr>
        </p:nvSpPr>
        <p:spPr>
          <a:xfrm>
            <a:off x="7001700" y="842463"/>
            <a:ext cx="4284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 type="body"/>
          </p:nvPr>
        </p:nvSpPr>
        <p:spPr>
          <a:xfrm>
            <a:off x="7001688" y="3695163"/>
            <a:ext cx="4284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8" name="Google Shape;58;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9" name="Google Shape;59;p8"/>
          <p:cNvPicPr preferRelativeResize="0"/>
          <p:nvPr/>
        </p:nvPicPr>
        <p:blipFill rotWithShape="1">
          <a:blip r:embed="rId2">
            <a:alphaModFix/>
          </a:blip>
          <a:srcRect b="0" l="0" r="0" t="0"/>
          <a:stretch/>
        </p:blipFill>
        <p:spPr>
          <a:xfrm>
            <a:off x="424075" y="1882213"/>
            <a:ext cx="5450024" cy="3936125"/>
          </a:xfrm>
          <a:prstGeom prst="rect">
            <a:avLst/>
          </a:prstGeom>
          <a:noFill/>
          <a:ln cap="flat" cmpd="sng" w="12700">
            <a:solidFill>
              <a:srgbClr val="F0FBFF"/>
            </a:solidFill>
            <a:prstDash val="solid"/>
            <a:miter lim="8000"/>
            <a:headEnd len="sm" w="sm" type="none"/>
            <a:tailEnd len="sm" w="sm" type="none"/>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60" name="Shape 60"/>
        <p:cNvGrpSpPr/>
        <p:nvPr/>
      </p:nvGrpSpPr>
      <p:grpSpPr>
        <a:xfrm>
          <a:off x="0" y="0"/>
          <a:ext cx="0" cy="0"/>
          <a:chOff x="0" y="0"/>
          <a:chExt cx="0" cy="0"/>
        </a:xfrm>
      </p:grpSpPr>
      <p:sp>
        <p:nvSpPr>
          <p:cNvPr id="61" name="Google Shape;61;p9"/>
          <p:cNvSpPr/>
          <p:nvPr/>
        </p:nvSpPr>
        <p:spPr>
          <a:xfrm>
            <a:off x="6082850" y="946200"/>
            <a:ext cx="6109200" cy="5911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2" name="Google Shape;62;p9"/>
          <p:cNvPicPr preferRelativeResize="0"/>
          <p:nvPr/>
        </p:nvPicPr>
        <p:blipFill rotWithShape="1">
          <a:blip r:embed="rId2">
            <a:alphaModFix/>
          </a:blip>
          <a:srcRect b="0" l="0" r="0" t="0"/>
          <a:stretch/>
        </p:blipFill>
        <p:spPr>
          <a:xfrm>
            <a:off x="1573325" y="1252534"/>
            <a:ext cx="4352925" cy="4352925"/>
          </a:xfrm>
          <a:prstGeom prst="rect">
            <a:avLst/>
          </a:prstGeom>
          <a:noFill/>
          <a:ln>
            <a:noFill/>
          </a:ln>
        </p:spPr>
      </p:pic>
      <p:sp>
        <p:nvSpPr>
          <p:cNvPr id="63" name="Google Shape;63;p9"/>
          <p:cNvSpPr txBox="1"/>
          <p:nvPr>
            <p:ph type="title"/>
          </p:nvPr>
        </p:nvSpPr>
        <p:spPr>
          <a:xfrm>
            <a:off x="7001700" y="1252523"/>
            <a:ext cx="4284600" cy="2442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 type="body"/>
          </p:nvPr>
        </p:nvSpPr>
        <p:spPr>
          <a:xfrm>
            <a:off x="7001688" y="3695163"/>
            <a:ext cx="4284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10"/>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 type="body"/>
          </p:nvPr>
        </p:nvSpPr>
        <p:spPr>
          <a:xfrm>
            <a:off x="838200" y="2355925"/>
            <a:ext cx="5181600" cy="38210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10"/>
          <p:cNvSpPr txBox="1"/>
          <p:nvPr>
            <p:ph idx="2" type="body"/>
          </p:nvPr>
        </p:nvSpPr>
        <p:spPr>
          <a:xfrm>
            <a:off x="6172200" y="2355925"/>
            <a:ext cx="5181600" cy="38210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5.jp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501" y="0"/>
            <a:ext cx="12190801" cy="6858002"/>
          </a:xfrm>
          <a:prstGeom prst="rect">
            <a:avLst/>
          </a:prstGeom>
          <a:noFill/>
          <a:ln>
            <a:noFill/>
          </a:ln>
        </p:spPr>
      </p:pic>
      <p:sp>
        <p:nvSpPr>
          <p:cNvPr id="7" name="Google Shape;7;p1"/>
          <p:cNvSpPr/>
          <p:nvPr/>
        </p:nvSpPr>
        <p:spPr>
          <a:xfrm>
            <a:off x="8244114" y="0"/>
            <a:ext cx="3947885" cy="653143"/>
          </a:xfrm>
          <a:prstGeom prst="rect">
            <a:avLst/>
          </a:prstGeom>
          <a:solidFill>
            <a:srgbClr val="F0FB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1"/>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838200" y="2338603"/>
            <a:ext cx="10515600" cy="383836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programsekolahpenggerak | Program Sekolah Penggerak" id="13" name="Google Shape;13;p1"/>
          <p:cNvPicPr preferRelativeResize="0"/>
          <p:nvPr/>
        </p:nvPicPr>
        <p:blipFill rotWithShape="1">
          <a:blip r:embed="rId2">
            <a:alphaModFix/>
          </a:blip>
          <a:srcRect b="0" l="0" r="0" t="0"/>
          <a:stretch/>
        </p:blipFill>
        <p:spPr>
          <a:xfrm>
            <a:off x="9057839" y="0"/>
            <a:ext cx="3133461" cy="917600"/>
          </a:xfrm>
          <a:prstGeom prst="rect">
            <a:avLst/>
          </a:prstGeom>
          <a:noFill/>
          <a:ln>
            <a:noFill/>
          </a:ln>
        </p:spPr>
      </p:pic>
      <p:sp>
        <p:nvSpPr>
          <p:cNvPr id="14" name="Google Shape;14;p1"/>
          <p:cNvSpPr/>
          <p:nvPr/>
        </p:nvSpPr>
        <p:spPr>
          <a:xfrm>
            <a:off x="958200" y="190588"/>
            <a:ext cx="3080400" cy="552000"/>
          </a:xfrm>
          <a:prstGeom prst="rect">
            <a:avLst/>
          </a:prstGeom>
          <a:solidFill>
            <a:srgbClr val="F0F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Kementerian Pendidikan, Kebudayaan, Riset, dan Teknologi</a:t>
            </a:r>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1.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D81F7"/>
              </a:buClr>
              <a:buSzPts val="6000"/>
              <a:buNone/>
            </a:pPr>
            <a:r>
              <a:rPr lang="en-US"/>
              <a:t>MODUL AJAR</a:t>
            </a:r>
            <a:endParaRPr/>
          </a:p>
        </p:txBody>
      </p:sp>
      <p:sp>
        <p:nvSpPr>
          <p:cNvPr id="88" name="Google Shape;88;p1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Unit Modul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A group of people sitting in chairs&#10;&#10;Description automatically generated with low confidence" id="149" name="Google Shape;149;p22"/>
          <p:cNvPicPr preferRelativeResize="0"/>
          <p:nvPr/>
        </p:nvPicPr>
        <p:blipFill rotWithShape="1">
          <a:blip r:embed="rId3">
            <a:alphaModFix/>
          </a:blip>
          <a:srcRect b="0" l="0" r="0" t="0"/>
          <a:stretch/>
        </p:blipFill>
        <p:spPr>
          <a:xfrm>
            <a:off x="7848600" y="2945196"/>
            <a:ext cx="4343400" cy="3912804"/>
          </a:xfrm>
          <a:prstGeom prst="rect">
            <a:avLst/>
          </a:prstGeom>
          <a:noFill/>
          <a:ln>
            <a:noFill/>
          </a:ln>
        </p:spPr>
      </p:pic>
      <p:sp>
        <p:nvSpPr>
          <p:cNvPr id="150" name="Google Shape;150;p22"/>
          <p:cNvSpPr/>
          <p:nvPr/>
        </p:nvSpPr>
        <p:spPr>
          <a:xfrm>
            <a:off x="426000" y="1182088"/>
            <a:ext cx="6575612" cy="5140713"/>
          </a:xfrm>
          <a:custGeom>
            <a:rect b="b" l="l" r="r" t="t"/>
            <a:pathLst>
              <a:path extrusionOk="0" h="5140713" w="6575612">
                <a:moveTo>
                  <a:pt x="0" y="856803"/>
                </a:moveTo>
                <a:cubicBezTo>
                  <a:pt x="-54587" y="479374"/>
                  <a:pt x="294713" y="-36707"/>
                  <a:pt x="856803" y="0"/>
                </a:cubicBezTo>
                <a:cubicBezTo>
                  <a:pt x="1140238" y="-23222"/>
                  <a:pt x="1232044" y="-8962"/>
                  <a:pt x="1452597" y="0"/>
                </a:cubicBezTo>
                <a:cubicBezTo>
                  <a:pt x="1673150" y="8962"/>
                  <a:pt x="1906777" y="5025"/>
                  <a:pt x="2107971" y="0"/>
                </a:cubicBezTo>
                <a:cubicBezTo>
                  <a:pt x="2309165" y="-5025"/>
                  <a:pt x="2563495" y="19718"/>
                  <a:pt x="2763344" y="0"/>
                </a:cubicBezTo>
                <a:cubicBezTo>
                  <a:pt x="2963193" y="-19718"/>
                  <a:pt x="3098971" y="-3850"/>
                  <a:pt x="3299559" y="0"/>
                </a:cubicBezTo>
                <a:cubicBezTo>
                  <a:pt x="3500148" y="3850"/>
                  <a:pt x="3678174" y="14684"/>
                  <a:pt x="3835774" y="0"/>
                </a:cubicBezTo>
                <a:lnTo>
                  <a:pt x="3835774" y="0"/>
                </a:lnTo>
                <a:cubicBezTo>
                  <a:pt x="4042966" y="-12361"/>
                  <a:pt x="4221893" y="6483"/>
                  <a:pt x="4350864" y="0"/>
                </a:cubicBezTo>
                <a:cubicBezTo>
                  <a:pt x="4479835" y="-6483"/>
                  <a:pt x="4723737" y="17037"/>
                  <a:pt x="4898831" y="0"/>
                </a:cubicBezTo>
                <a:cubicBezTo>
                  <a:pt x="5073925" y="-17037"/>
                  <a:pt x="5346182" y="20879"/>
                  <a:pt x="5479677" y="0"/>
                </a:cubicBezTo>
                <a:cubicBezTo>
                  <a:pt x="5583280" y="9165"/>
                  <a:pt x="5651002" y="6044"/>
                  <a:pt x="5718809" y="0"/>
                </a:cubicBezTo>
                <a:cubicBezTo>
                  <a:pt x="6208216" y="-46060"/>
                  <a:pt x="6565187" y="437095"/>
                  <a:pt x="6575612" y="856803"/>
                </a:cubicBezTo>
                <a:cubicBezTo>
                  <a:pt x="6570262" y="1033020"/>
                  <a:pt x="6562702" y="1274241"/>
                  <a:pt x="6575612" y="1435128"/>
                </a:cubicBezTo>
                <a:cubicBezTo>
                  <a:pt x="6588522" y="1596016"/>
                  <a:pt x="6598084" y="1809898"/>
                  <a:pt x="6575612" y="1927776"/>
                </a:cubicBezTo>
                <a:cubicBezTo>
                  <a:pt x="6553140" y="2045654"/>
                  <a:pt x="6550092" y="2236304"/>
                  <a:pt x="6575612" y="2463263"/>
                </a:cubicBezTo>
                <a:cubicBezTo>
                  <a:pt x="6601132" y="2690222"/>
                  <a:pt x="6570225" y="2769874"/>
                  <a:pt x="6575612" y="2998749"/>
                </a:cubicBezTo>
                <a:cubicBezTo>
                  <a:pt x="6682998" y="3156930"/>
                  <a:pt x="6753948" y="3242344"/>
                  <a:pt x="6863665" y="3464664"/>
                </a:cubicBezTo>
                <a:cubicBezTo>
                  <a:pt x="6973383" y="3686984"/>
                  <a:pt x="7026284" y="3703985"/>
                  <a:pt x="7110956" y="3864647"/>
                </a:cubicBezTo>
                <a:cubicBezTo>
                  <a:pt x="7195628" y="4025309"/>
                  <a:pt x="7333147" y="4209586"/>
                  <a:pt x="7390856" y="4317376"/>
                </a:cubicBezTo>
                <a:cubicBezTo>
                  <a:pt x="7185970" y="4297455"/>
                  <a:pt x="7086881" y="4288980"/>
                  <a:pt x="6966929" y="4299983"/>
                </a:cubicBezTo>
                <a:cubicBezTo>
                  <a:pt x="6846977" y="4310986"/>
                  <a:pt x="6703727" y="4278778"/>
                  <a:pt x="6575612" y="4283928"/>
                </a:cubicBezTo>
                <a:cubicBezTo>
                  <a:pt x="6575613" y="4283921"/>
                  <a:pt x="6575613" y="4283916"/>
                  <a:pt x="6575612" y="4283910"/>
                </a:cubicBezTo>
                <a:cubicBezTo>
                  <a:pt x="6630895" y="4792261"/>
                  <a:pt x="6186410" y="5101433"/>
                  <a:pt x="5718809" y="5140713"/>
                </a:cubicBezTo>
                <a:cubicBezTo>
                  <a:pt x="5643288" y="5145990"/>
                  <a:pt x="5546168" y="5129116"/>
                  <a:pt x="5479677" y="5140713"/>
                </a:cubicBezTo>
                <a:cubicBezTo>
                  <a:pt x="5351760" y="5116657"/>
                  <a:pt x="5047452" y="5150070"/>
                  <a:pt x="4915270" y="5140713"/>
                </a:cubicBezTo>
                <a:cubicBezTo>
                  <a:pt x="4783088" y="5131356"/>
                  <a:pt x="4615143" y="5122296"/>
                  <a:pt x="4367303" y="5140713"/>
                </a:cubicBezTo>
                <a:cubicBezTo>
                  <a:pt x="4119463" y="5159130"/>
                  <a:pt x="4021382" y="5127043"/>
                  <a:pt x="3835774" y="5140713"/>
                </a:cubicBezTo>
                <a:lnTo>
                  <a:pt x="3835774" y="5140713"/>
                </a:lnTo>
                <a:cubicBezTo>
                  <a:pt x="3634063" y="5118242"/>
                  <a:pt x="3351762" y="5125619"/>
                  <a:pt x="3210190" y="5140713"/>
                </a:cubicBezTo>
                <a:cubicBezTo>
                  <a:pt x="3068618" y="5155807"/>
                  <a:pt x="2845032" y="5143825"/>
                  <a:pt x="2644186" y="5140713"/>
                </a:cubicBezTo>
                <a:cubicBezTo>
                  <a:pt x="2443340" y="5137601"/>
                  <a:pt x="2183216" y="5119496"/>
                  <a:pt x="2018602" y="5140713"/>
                </a:cubicBezTo>
                <a:cubicBezTo>
                  <a:pt x="1853988" y="5161930"/>
                  <a:pt x="1657101" y="5153901"/>
                  <a:pt x="1512177" y="5140713"/>
                </a:cubicBezTo>
                <a:cubicBezTo>
                  <a:pt x="1367253" y="5127525"/>
                  <a:pt x="1032548" y="5124489"/>
                  <a:pt x="856803" y="5140713"/>
                </a:cubicBezTo>
                <a:cubicBezTo>
                  <a:pt x="321108" y="5109724"/>
                  <a:pt x="6619" y="4801471"/>
                  <a:pt x="0" y="4283910"/>
                </a:cubicBezTo>
                <a:cubicBezTo>
                  <a:pt x="-1" y="4283918"/>
                  <a:pt x="0" y="4283924"/>
                  <a:pt x="0" y="4283928"/>
                </a:cubicBezTo>
                <a:cubicBezTo>
                  <a:pt x="12608" y="4010656"/>
                  <a:pt x="-8499" y="3896737"/>
                  <a:pt x="0" y="3679894"/>
                </a:cubicBezTo>
                <a:cubicBezTo>
                  <a:pt x="8499" y="3463051"/>
                  <a:pt x="-27550" y="3287246"/>
                  <a:pt x="0" y="2998749"/>
                </a:cubicBezTo>
                <a:lnTo>
                  <a:pt x="0" y="2998749"/>
                </a:lnTo>
                <a:cubicBezTo>
                  <a:pt x="-15032" y="2746715"/>
                  <a:pt x="1187" y="2567495"/>
                  <a:pt x="0" y="2441843"/>
                </a:cubicBezTo>
                <a:cubicBezTo>
                  <a:pt x="-1187" y="2316191"/>
                  <a:pt x="4448" y="2112734"/>
                  <a:pt x="0" y="1949195"/>
                </a:cubicBezTo>
                <a:cubicBezTo>
                  <a:pt x="-4448" y="1785656"/>
                  <a:pt x="19382" y="1669522"/>
                  <a:pt x="0" y="1456548"/>
                </a:cubicBezTo>
                <a:cubicBezTo>
                  <a:pt x="-19382" y="1243574"/>
                  <a:pt x="29363" y="1129615"/>
                  <a:pt x="0" y="856803"/>
                </a:cubicBezTo>
                <a:close/>
              </a:path>
            </a:pathLst>
          </a:custGeom>
          <a:noFill/>
          <a:ln cap="flat" cmpd="sng" w="28575">
            <a:solidFill>
              <a:srgbClr val="1D81F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1" name="Google Shape;151;p22"/>
          <p:cNvSpPr txBox="1"/>
          <p:nvPr/>
        </p:nvSpPr>
        <p:spPr>
          <a:xfrm>
            <a:off x="579549" y="914401"/>
            <a:ext cx="6246300" cy="5408400"/>
          </a:xfrm>
          <a:prstGeom prst="rect">
            <a:avLst/>
          </a:prstGeom>
          <a:noFill/>
          <a:ln>
            <a:noFill/>
          </a:ln>
        </p:spPr>
        <p:txBody>
          <a:bodyPr anchorCtr="0" anchor="ctr" bIns="45700" lIns="91425" spcFirstLastPara="1" rIns="91425" wrap="square" tIns="45700">
            <a:normAutofit/>
          </a:bodyPr>
          <a:lstStyle/>
          <a:p>
            <a:pPr indent="-304800" lvl="0" marL="45720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dk1"/>
              </a:solidFill>
              <a:latin typeface="Candara"/>
              <a:ea typeface="Candara"/>
              <a:cs typeface="Candara"/>
              <a:sym typeface="Candara"/>
            </a:endParaRPr>
          </a:p>
          <a:p>
            <a:pPr indent="-457200" lvl="0" marL="457200" marR="0" rtl="0" algn="l">
              <a:lnSpc>
                <a:spcPct val="90000"/>
              </a:lnSpc>
              <a:spcBef>
                <a:spcPts val="0"/>
              </a:spcBef>
              <a:spcAft>
                <a:spcPts val="0"/>
              </a:spcAft>
              <a:buClr>
                <a:srgbClr val="000000"/>
              </a:buClr>
              <a:buSzPts val="2400"/>
              <a:buFont typeface="Arial"/>
              <a:buAutoNum type="arabicPeriod"/>
            </a:pPr>
            <a:r>
              <a:rPr b="0" i="0" lang="en-US" sz="2400" u="none" cap="none" strike="noStrike">
                <a:solidFill>
                  <a:schemeClr val="dk1"/>
                </a:solidFill>
                <a:latin typeface="Candara"/>
                <a:ea typeface="Candara"/>
                <a:cs typeface="Candara"/>
                <a:sym typeface="Candara"/>
              </a:rPr>
              <a:t>Bapak dan Ibu memahami pentingnya dokumen perancangan pembelajaran (RPP/Modul Ajar)?</a:t>
            </a:r>
            <a:endParaRPr b="0" i="0" sz="1400" u="none" cap="none" strike="noStrike">
              <a:solidFill>
                <a:schemeClr val="dk1"/>
              </a:solidFill>
              <a:latin typeface="Arial"/>
              <a:ea typeface="Arial"/>
              <a:cs typeface="Arial"/>
              <a:sym typeface="Arial"/>
            </a:endParaRPr>
          </a:p>
          <a:p>
            <a:pPr indent="-457200" lvl="0" marL="457200" marR="0" rtl="0" algn="l">
              <a:lnSpc>
                <a:spcPct val="90000"/>
              </a:lnSpc>
              <a:spcBef>
                <a:spcPts val="0"/>
              </a:spcBef>
              <a:spcAft>
                <a:spcPts val="0"/>
              </a:spcAft>
              <a:buClr>
                <a:srgbClr val="000000"/>
              </a:buClr>
              <a:buSzPts val="2400"/>
              <a:buFont typeface="Arial"/>
              <a:buAutoNum type="arabicPeriod"/>
            </a:pPr>
            <a:r>
              <a:rPr b="1" i="0" lang="en-US" sz="2400" u="none" cap="none" strike="noStrike">
                <a:solidFill>
                  <a:schemeClr val="dk1"/>
                </a:solidFill>
                <a:latin typeface="Candara"/>
                <a:ea typeface="Candara"/>
                <a:cs typeface="Candara"/>
                <a:sym typeface="Candara"/>
              </a:rPr>
              <a:t>Tantangan</a:t>
            </a:r>
            <a:r>
              <a:rPr b="0" i="0" lang="en-US" sz="2400" u="none" cap="none" strike="noStrike">
                <a:solidFill>
                  <a:schemeClr val="dk1"/>
                </a:solidFill>
                <a:latin typeface="Candara"/>
                <a:ea typeface="Candara"/>
                <a:cs typeface="Candara"/>
                <a:sym typeface="Candara"/>
              </a:rPr>
              <a:t> apa yang sering muncul dalam dalam menyiapkan/menulis dokumen perancangan pembelajaran yang efektif, menarik, berpusat pada siswa, serta memperhatikan perbedaan capaian mereka?</a:t>
            </a:r>
            <a:endParaRPr b="0" i="0" sz="1400" u="none" cap="none" strike="noStrike">
              <a:solidFill>
                <a:schemeClr val="dk1"/>
              </a:solidFill>
              <a:latin typeface="Arial"/>
              <a:ea typeface="Arial"/>
              <a:cs typeface="Arial"/>
              <a:sym typeface="Arial"/>
            </a:endParaRPr>
          </a:p>
          <a:p>
            <a:pPr indent="-457200" lvl="0" marL="457200" marR="0" rtl="0" algn="l">
              <a:lnSpc>
                <a:spcPct val="90000"/>
              </a:lnSpc>
              <a:spcBef>
                <a:spcPts val="0"/>
              </a:spcBef>
              <a:spcAft>
                <a:spcPts val="0"/>
              </a:spcAft>
              <a:buClr>
                <a:srgbClr val="000000"/>
              </a:buClr>
              <a:buSzPts val="2400"/>
              <a:buFont typeface="Arial"/>
              <a:buAutoNum type="arabicPeriod"/>
            </a:pPr>
            <a:r>
              <a:rPr b="0" i="0" lang="en-US" sz="2400" u="none" cap="none" strike="noStrike">
                <a:solidFill>
                  <a:schemeClr val="dk1"/>
                </a:solidFill>
                <a:latin typeface="Candara"/>
                <a:ea typeface="Candara"/>
                <a:cs typeface="Candara"/>
                <a:sym typeface="Candara"/>
              </a:rPr>
              <a:t>Usaha apa yang sudah Bapak dan Ibu lakukan untuk </a:t>
            </a:r>
            <a:r>
              <a:rPr b="1" i="0" lang="en-US" sz="2400" u="none" cap="none" strike="noStrike">
                <a:solidFill>
                  <a:schemeClr val="dk1"/>
                </a:solidFill>
                <a:latin typeface="Candara"/>
                <a:ea typeface="Candara"/>
                <a:cs typeface="Candara"/>
                <a:sym typeface="Candara"/>
              </a:rPr>
              <a:t>mengatasi tantangan </a:t>
            </a:r>
            <a:r>
              <a:rPr b="0" i="0" lang="en-US" sz="2400" u="none" cap="none" strike="noStrike">
                <a:solidFill>
                  <a:schemeClr val="dk1"/>
                </a:solidFill>
                <a:latin typeface="Candara"/>
                <a:ea typeface="Candara"/>
                <a:cs typeface="Candara"/>
                <a:sym typeface="Candara"/>
              </a:rPr>
              <a:t>tersebut?</a:t>
            </a:r>
            <a:endParaRPr b="0" i="0" sz="1400" u="none" cap="none" strike="noStrike">
              <a:solidFill>
                <a:schemeClr val="dk1"/>
              </a:solidFill>
              <a:latin typeface="Arial"/>
              <a:ea typeface="Arial"/>
              <a:cs typeface="Arial"/>
              <a:sym typeface="Arial"/>
            </a:endParaRPr>
          </a:p>
          <a:p>
            <a:pPr indent="-457200" lvl="0" marL="457200" marR="0" rtl="0" algn="l">
              <a:lnSpc>
                <a:spcPct val="90000"/>
              </a:lnSpc>
              <a:spcBef>
                <a:spcPts val="0"/>
              </a:spcBef>
              <a:spcAft>
                <a:spcPts val="0"/>
              </a:spcAft>
              <a:buClr>
                <a:srgbClr val="000000"/>
              </a:buClr>
              <a:buSzPts val="2400"/>
              <a:buFont typeface="Arial"/>
              <a:buAutoNum type="arabicPeriod"/>
            </a:pPr>
            <a:r>
              <a:rPr b="0" i="0" lang="en-US" sz="2400" u="none" cap="none" strike="noStrike">
                <a:solidFill>
                  <a:schemeClr val="dk1"/>
                </a:solidFill>
                <a:latin typeface="Candara"/>
                <a:ea typeface="Candara"/>
                <a:cs typeface="Candara"/>
                <a:sym typeface="Candara"/>
              </a:rPr>
              <a:t>Apakah Bapa/Ibu sudah pernah mendengar tentang modul ajar?</a:t>
            </a:r>
            <a:endParaRPr b="0" i="0" sz="2400" u="none" cap="none" strike="noStrike">
              <a:solidFill>
                <a:schemeClr val="dk1"/>
              </a:solidFill>
              <a:latin typeface="Candara"/>
              <a:ea typeface="Candara"/>
              <a:cs typeface="Candara"/>
              <a:sym typeface="Candara"/>
            </a:endParaRPr>
          </a:p>
        </p:txBody>
      </p:sp>
      <p:sp>
        <p:nvSpPr>
          <p:cNvPr id="152" name="Google Shape;152;p22"/>
          <p:cNvSpPr txBox="1"/>
          <p:nvPr/>
        </p:nvSpPr>
        <p:spPr>
          <a:xfrm>
            <a:off x="7848600" y="1333095"/>
            <a:ext cx="3917400" cy="8910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D81F7"/>
              </a:buClr>
              <a:buSzPts val="4200"/>
              <a:buFont typeface="Candara"/>
              <a:buNone/>
            </a:pPr>
            <a:r>
              <a:rPr b="1" i="0" lang="en-US" sz="4200" u="none" cap="none" strike="noStrike">
                <a:solidFill>
                  <a:schemeClr val="dk1"/>
                </a:solidFill>
                <a:latin typeface="Candara"/>
                <a:ea typeface="Candara"/>
                <a:cs typeface="Candara"/>
                <a:sym typeface="Candara"/>
              </a:rPr>
              <a:t>Mari diskusi!</a:t>
            </a:r>
            <a:endParaRPr b="1" i="0" sz="4200" u="none" cap="none" strike="noStrike">
              <a:solidFill>
                <a:schemeClr val="dk1"/>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A group of people sitting in chairs&#10;&#10;Description automatically generated with low confidence" id="157" name="Google Shape;157;p23"/>
          <p:cNvPicPr preferRelativeResize="0"/>
          <p:nvPr/>
        </p:nvPicPr>
        <p:blipFill rotWithShape="1">
          <a:blip r:embed="rId3">
            <a:alphaModFix/>
          </a:blip>
          <a:srcRect b="0" l="0" r="0" t="0"/>
          <a:stretch/>
        </p:blipFill>
        <p:spPr>
          <a:xfrm>
            <a:off x="7848600" y="2945196"/>
            <a:ext cx="4343400" cy="3912804"/>
          </a:xfrm>
          <a:prstGeom prst="rect">
            <a:avLst/>
          </a:prstGeom>
          <a:noFill/>
          <a:ln>
            <a:noFill/>
          </a:ln>
        </p:spPr>
      </p:pic>
      <p:sp>
        <p:nvSpPr>
          <p:cNvPr id="158" name="Google Shape;158;p23"/>
          <p:cNvSpPr/>
          <p:nvPr/>
        </p:nvSpPr>
        <p:spPr>
          <a:xfrm>
            <a:off x="426000" y="1182088"/>
            <a:ext cx="6575612" cy="5140713"/>
          </a:xfrm>
          <a:custGeom>
            <a:rect b="b" l="l" r="r" t="t"/>
            <a:pathLst>
              <a:path extrusionOk="0" h="5140713" w="6575612">
                <a:moveTo>
                  <a:pt x="0" y="856803"/>
                </a:moveTo>
                <a:cubicBezTo>
                  <a:pt x="-54587" y="479374"/>
                  <a:pt x="294713" y="-36707"/>
                  <a:pt x="856803" y="0"/>
                </a:cubicBezTo>
                <a:cubicBezTo>
                  <a:pt x="1140238" y="-23222"/>
                  <a:pt x="1232044" y="-8962"/>
                  <a:pt x="1452597" y="0"/>
                </a:cubicBezTo>
                <a:cubicBezTo>
                  <a:pt x="1673150" y="8962"/>
                  <a:pt x="1906777" y="5025"/>
                  <a:pt x="2107971" y="0"/>
                </a:cubicBezTo>
                <a:cubicBezTo>
                  <a:pt x="2309165" y="-5025"/>
                  <a:pt x="2563495" y="19718"/>
                  <a:pt x="2763344" y="0"/>
                </a:cubicBezTo>
                <a:cubicBezTo>
                  <a:pt x="2963193" y="-19718"/>
                  <a:pt x="3098971" y="-3850"/>
                  <a:pt x="3299559" y="0"/>
                </a:cubicBezTo>
                <a:cubicBezTo>
                  <a:pt x="3500148" y="3850"/>
                  <a:pt x="3678174" y="14684"/>
                  <a:pt x="3835774" y="0"/>
                </a:cubicBezTo>
                <a:lnTo>
                  <a:pt x="3835774" y="0"/>
                </a:lnTo>
                <a:cubicBezTo>
                  <a:pt x="4042966" y="-12361"/>
                  <a:pt x="4221893" y="6483"/>
                  <a:pt x="4350864" y="0"/>
                </a:cubicBezTo>
                <a:cubicBezTo>
                  <a:pt x="4479835" y="-6483"/>
                  <a:pt x="4723737" y="17037"/>
                  <a:pt x="4898831" y="0"/>
                </a:cubicBezTo>
                <a:cubicBezTo>
                  <a:pt x="5073925" y="-17037"/>
                  <a:pt x="5346182" y="20879"/>
                  <a:pt x="5479677" y="0"/>
                </a:cubicBezTo>
                <a:cubicBezTo>
                  <a:pt x="5583280" y="9165"/>
                  <a:pt x="5651002" y="6044"/>
                  <a:pt x="5718809" y="0"/>
                </a:cubicBezTo>
                <a:cubicBezTo>
                  <a:pt x="6208216" y="-46060"/>
                  <a:pt x="6565187" y="437095"/>
                  <a:pt x="6575612" y="856803"/>
                </a:cubicBezTo>
                <a:cubicBezTo>
                  <a:pt x="6570262" y="1033020"/>
                  <a:pt x="6562702" y="1274241"/>
                  <a:pt x="6575612" y="1435128"/>
                </a:cubicBezTo>
                <a:cubicBezTo>
                  <a:pt x="6588522" y="1596016"/>
                  <a:pt x="6598084" y="1809898"/>
                  <a:pt x="6575612" y="1927776"/>
                </a:cubicBezTo>
                <a:cubicBezTo>
                  <a:pt x="6553140" y="2045654"/>
                  <a:pt x="6550092" y="2236304"/>
                  <a:pt x="6575612" y="2463263"/>
                </a:cubicBezTo>
                <a:cubicBezTo>
                  <a:pt x="6601132" y="2690222"/>
                  <a:pt x="6570225" y="2769874"/>
                  <a:pt x="6575612" y="2998749"/>
                </a:cubicBezTo>
                <a:cubicBezTo>
                  <a:pt x="6682998" y="3156930"/>
                  <a:pt x="6753948" y="3242344"/>
                  <a:pt x="6863665" y="3464664"/>
                </a:cubicBezTo>
                <a:cubicBezTo>
                  <a:pt x="6973383" y="3686984"/>
                  <a:pt x="7026284" y="3703985"/>
                  <a:pt x="7110956" y="3864647"/>
                </a:cubicBezTo>
                <a:cubicBezTo>
                  <a:pt x="7195628" y="4025309"/>
                  <a:pt x="7333147" y="4209586"/>
                  <a:pt x="7390856" y="4317376"/>
                </a:cubicBezTo>
                <a:cubicBezTo>
                  <a:pt x="7185970" y="4297455"/>
                  <a:pt x="7086881" y="4288980"/>
                  <a:pt x="6966929" y="4299983"/>
                </a:cubicBezTo>
                <a:cubicBezTo>
                  <a:pt x="6846977" y="4310986"/>
                  <a:pt x="6703727" y="4278778"/>
                  <a:pt x="6575612" y="4283928"/>
                </a:cubicBezTo>
                <a:cubicBezTo>
                  <a:pt x="6575613" y="4283921"/>
                  <a:pt x="6575613" y="4283916"/>
                  <a:pt x="6575612" y="4283910"/>
                </a:cubicBezTo>
                <a:cubicBezTo>
                  <a:pt x="6630895" y="4792261"/>
                  <a:pt x="6186410" y="5101433"/>
                  <a:pt x="5718809" y="5140713"/>
                </a:cubicBezTo>
                <a:cubicBezTo>
                  <a:pt x="5643288" y="5145990"/>
                  <a:pt x="5546168" y="5129116"/>
                  <a:pt x="5479677" y="5140713"/>
                </a:cubicBezTo>
                <a:cubicBezTo>
                  <a:pt x="5351760" y="5116657"/>
                  <a:pt x="5047452" y="5150070"/>
                  <a:pt x="4915270" y="5140713"/>
                </a:cubicBezTo>
                <a:cubicBezTo>
                  <a:pt x="4783088" y="5131356"/>
                  <a:pt x="4615143" y="5122296"/>
                  <a:pt x="4367303" y="5140713"/>
                </a:cubicBezTo>
                <a:cubicBezTo>
                  <a:pt x="4119463" y="5159130"/>
                  <a:pt x="4021382" y="5127043"/>
                  <a:pt x="3835774" y="5140713"/>
                </a:cubicBezTo>
                <a:lnTo>
                  <a:pt x="3835774" y="5140713"/>
                </a:lnTo>
                <a:cubicBezTo>
                  <a:pt x="3634063" y="5118242"/>
                  <a:pt x="3351762" y="5125619"/>
                  <a:pt x="3210190" y="5140713"/>
                </a:cubicBezTo>
                <a:cubicBezTo>
                  <a:pt x="3068618" y="5155807"/>
                  <a:pt x="2845032" y="5143825"/>
                  <a:pt x="2644186" y="5140713"/>
                </a:cubicBezTo>
                <a:cubicBezTo>
                  <a:pt x="2443340" y="5137601"/>
                  <a:pt x="2183216" y="5119496"/>
                  <a:pt x="2018602" y="5140713"/>
                </a:cubicBezTo>
                <a:cubicBezTo>
                  <a:pt x="1853988" y="5161930"/>
                  <a:pt x="1657101" y="5153901"/>
                  <a:pt x="1512177" y="5140713"/>
                </a:cubicBezTo>
                <a:cubicBezTo>
                  <a:pt x="1367253" y="5127525"/>
                  <a:pt x="1032548" y="5124489"/>
                  <a:pt x="856803" y="5140713"/>
                </a:cubicBezTo>
                <a:cubicBezTo>
                  <a:pt x="321108" y="5109724"/>
                  <a:pt x="6619" y="4801471"/>
                  <a:pt x="0" y="4283910"/>
                </a:cubicBezTo>
                <a:cubicBezTo>
                  <a:pt x="-1" y="4283918"/>
                  <a:pt x="0" y="4283924"/>
                  <a:pt x="0" y="4283928"/>
                </a:cubicBezTo>
                <a:cubicBezTo>
                  <a:pt x="12608" y="4010656"/>
                  <a:pt x="-8499" y="3896737"/>
                  <a:pt x="0" y="3679894"/>
                </a:cubicBezTo>
                <a:cubicBezTo>
                  <a:pt x="8499" y="3463051"/>
                  <a:pt x="-27550" y="3287246"/>
                  <a:pt x="0" y="2998749"/>
                </a:cubicBezTo>
                <a:lnTo>
                  <a:pt x="0" y="2998749"/>
                </a:lnTo>
                <a:cubicBezTo>
                  <a:pt x="-15032" y="2746715"/>
                  <a:pt x="1187" y="2567495"/>
                  <a:pt x="0" y="2441843"/>
                </a:cubicBezTo>
                <a:cubicBezTo>
                  <a:pt x="-1187" y="2316191"/>
                  <a:pt x="4448" y="2112734"/>
                  <a:pt x="0" y="1949195"/>
                </a:cubicBezTo>
                <a:cubicBezTo>
                  <a:pt x="-4448" y="1785656"/>
                  <a:pt x="19382" y="1669522"/>
                  <a:pt x="0" y="1456548"/>
                </a:cubicBezTo>
                <a:cubicBezTo>
                  <a:pt x="-19382" y="1243574"/>
                  <a:pt x="29363" y="1129615"/>
                  <a:pt x="0" y="856803"/>
                </a:cubicBezTo>
                <a:close/>
              </a:path>
            </a:pathLst>
          </a:custGeom>
          <a:noFill/>
          <a:ln cap="flat" cmpd="sng" w="28575">
            <a:solidFill>
              <a:srgbClr val="1D81F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9" name="Google Shape;159;p23"/>
          <p:cNvSpPr txBox="1"/>
          <p:nvPr/>
        </p:nvSpPr>
        <p:spPr>
          <a:xfrm>
            <a:off x="579549" y="914401"/>
            <a:ext cx="6246300" cy="5408400"/>
          </a:xfrm>
          <a:prstGeom prst="rect">
            <a:avLst/>
          </a:prstGeom>
          <a:noFill/>
          <a:ln>
            <a:noFill/>
          </a:ln>
        </p:spPr>
        <p:txBody>
          <a:bodyPr anchorCtr="0" anchor="ctr" bIns="45700" lIns="91425" spcFirstLastPara="1" rIns="91425" wrap="square" tIns="45700">
            <a:normAutofit/>
          </a:bodyPr>
          <a:lstStyle/>
          <a:p>
            <a:pPr indent="-304800" lvl="0" marL="457200" marR="0" rtl="0" algn="l">
              <a:lnSpc>
                <a:spcPct val="90000"/>
              </a:lnSpc>
              <a:spcBef>
                <a:spcPts val="0"/>
              </a:spcBef>
              <a:spcAft>
                <a:spcPts val="0"/>
              </a:spcAft>
              <a:buClr>
                <a:srgbClr val="000000"/>
              </a:buClr>
              <a:buSzPts val="2400"/>
              <a:buFont typeface="Arial"/>
              <a:buNone/>
            </a:pPr>
            <a:r>
              <a:rPr b="0" i="0" lang="en-US" sz="2400" u="none" cap="none" strike="noStrike">
                <a:solidFill>
                  <a:srgbClr val="00B0F0"/>
                </a:solidFill>
                <a:latin typeface="Candara"/>
                <a:ea typeface="Candara"/>
                <a:cs typeface="Candara"/>
                <a:sym typeface="Candara"/>
              </a:rPr>
              <a:t>	</a:t>
            </a:r>
            <a:r>
              <a:rPr b="0" i="0" lang="en-US" sz="2800" u="none" cap="none" strike="noStrike">
                <a:solidFill>
                  <a:schemeClr val="dk1"/>
                </a:solidFill>
                <a:latin typeface="Candara"/>
                <a:ea typeface="Candara"/>
                <a:cs typeface="Candara"/>
                <a:sym typeface="Candara"/>
              </a:rPr>
              <a:t>Mari berdiskusi lebih banyak, apakah selama ini sebagai seorang guru kita telah merancang dan melaksanakan perencanaan pembelajaran dengan baik?</a:t>
            </a:r>
            <a:endParaRPr b="0" i="0" sz="2800" u="none" cap="none" strike="noStrike">
              <a:solidFill>
                <a:schemeClr val="dk1"/>
              </a:solidFill>
              <a:latin typeface="Candara"/>
              <a:ea typeface="Candara"/>
              <a:cs typeface="Candara"/>
              <a:sym typeface="Candara"/>
            </a:endParaRPr>
          </a:p>
          <a:p>
            <a:pPr indent="-304800" lvl="0" marL="457200" marR="0" rtl="0" algn="l">
              <a:lnSpc>
                <a:spcPct val="90000"/>
              </a:lnSpc>
              <a:spcBef>
                <a:spcPts val="0"/>
              </a:spcBef>
              <a:spcAft>
                <a:spcPts val="0"/>
              </a:spcAft>
              <a:buClr>
                <a:srgbClr val="000000"/>
              </a:buClr>
              <a:buSzPts val="2400"/>
              <a:buFont typeface="Arial"/>
              <a:buNone/>
            </a:pPr>
            <a:r>
              <a:t/>
            </a:r>
            <a:endParaRPr b="0" i="0" sz="2800" u="none" cap="none" strike="noStrike">
              <a:solidFill>
                <a:schemeClr val="dk1"/>
              </a:solidFill>
              <a:latin typeface="Candara"/>
              <a:ea typeface="Candara"/>
              <a:cs typeface="Candara"/>
              <a:sym typeface="Candara"/>
            </a:endParaRPr>
          </a:p>
          <a:p>
            <a:pPr indent="-304800" lvl="0" marL="457200" marR="0" rtl="0" algn="l">
              <a:lnSpc>
                <a:spcPct val="90000"/>
              </a:lnSpc>
              <a:spcBef>
                <a:spcPts val="0"/>
              </a:spcBef>
              <a:spcAft>
                <a:spcPts val="0"/>
              </a:spcAft>
              <a:buClr>
                <a:srgbClr val="000000"/>
              </a:buClr>
              <a:buSzPts val="2400"/>
              <a:buFont typeface="Arial"/>
              <a:buNone/>
            </a:pPr>
            <a:r>
              <a:rPr b="0" i="0" lang="en-US" sz="2800" u="none" cap="none" strike="noStrike">
                <a:solidFill>
                  <a:schemeClr val="dk1"/>
                </a:solidFill>
                <a:latin typeface="Candara"/>
                <a:ea typeface="Candara"/>
                <a:cs typeface="Candara"/>
                <a:sym typeface="Candara"/>
              </a:rPr>
              <a:t>     Apakah perencanaan itu  disusun secara sistematis hanya sekedar pelengkap dokumen semata atau memang telah digunakan secara optimal sebagai panduan pelaksanaan pembelajaran?</a:t>
            </a:r>
            <a:endParaRPr b="0" i="0" sz="2800" u="none" cap="none" strike="noStrike">
              <a:solidFill>
                <a:schemeClr val="dk1"/>
              </a:solidFill>
              <a:latin typeface="Candara"/>
              <a:ea typeface="Candara"/>
              <a:cs typeface="Candara"/>
              <a:sym typeface="Candara"/>
            </a:endParaRPr>
          </a:p>
        </p:txBody>
      </p:sp>
      <p:sp>
        <p:nvSpPr>
          <p:cNvPr id="160" name="Google Shape;160;p23"/>
          <p:cNvSpPr txBox="1"/>
          <p:nvPr/>
        </p:nvSpPr>
        <p:spPr>
          <a:xfrm>
            <a:off x="7848600" y="1333095"/>
            <a:ext cx="3917400" cy="8910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D81F7"/>
              </a:buClr>
              <a:buSzPts val="4200"/>
              <a:buFont typeface="Candara"/>
              <a:buNone/>
            </a:pPr>
            <a:r>
              <a:rPr b="1" i="0" lang="en-US" sz="4200" u="none" cap="none" strike="noStrike">
                <a:solidFill>
                  <a:srgbClr val="1D81F7"/>
                </a:solidFill>
                <a:latin typeface="Candara"/>
                <a:ea typeface="Candara"/>
                <a:cs typeface="Candara"/>
                <a:sym typeface="Candara"/>
              </a:rPr>
              <a:t>Mari diskusi!</a:t>
            </a:r>
            <a:endParaRPr b="1" i="0" sz="4200" u="none" cap="none" strike="noStrike">
              <a:solidFill>
                <a:srgbClr val="1D81F7"/>
              </a:solidFill>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537882" y="1949824"/>
            <a:ext cx="5123400" cy="20379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1D81F7"/>
              </a:buClr>
              <a:buSzPct val="100000"/>
              <a:buFont typeface="Candara"/>
              <a:buNone/>
            </a:pPr>
            <a:r>
              <a:rPr b="1" lang="en-US"/>
              <a:t>EKSPLORASI</a:t>
            </a:r>
            <a:br>
              <a:rPr b="1" lang="en-US"/>
            </a:br>
            <a:r>
              <a:rPr b="1" lang="en-US"/>
              <a:t>KONSEP</a:t>
            </a:r>
            <a:endParaRPr/>
          </a:p>
        </p:txBody>
      </p:sp>
      <p:cxnSp>
        <p:nvCxnSpPr>
          <p:cNvPr id="166" name="Google Shape;166;p24"/>
          <p:cNvCxnSpPr/>
          <p:nvPr/>
        </p:nvCxnSpPr>
        <p:spPr>
          <a:xfrm>
            <a:off x="712694" y="4087903"/>
            <a:ext cx="4625700" cy="0"/>
          </a:xfrm>
          <a:prstGeom prst="straightConnector1">
            <a:avLst/>
          </a:prstGeom>
          <a:noFill/>
          <a:ln cap="flat" cmpd="sng" w="19050">
            <a:solidFill>
              <a:schemeClr val="accent2"/>
            </a:solidFill>
            <a:prstDash val="solid"/>
            <a:miter lim="800000"/>
            <a:headEnd len="sm" w="sm" type="none"/>
            <a:tailEnd len="sm" w="sm" type="none"/>
          </a:ln>
        </p:spPr>
      </p:cxnSp>
      <p:sp>
        <p:nvSpPr>
          <p:cNvPr id="167" name="Google Shape;167;p24"/>
          <p:cNvSpPr/>
          <p:nvPr/>
        </p:nvSpPr>
        <p:spPr>
          <a:xfrm>
            <a:off x="6880413" y="1109382"/>
            <a:ext cx="4639200" cy="4639200"/>
          </a:xfrm>
          <a:prstGeom prst="ellipse">
            <a:avLst/>
          </a:prstGeom>
          <a:noFill/>
          <a:ln cap="flat" cmpd="sng" w="57150">
            <a:solidFill>
              <a:srgbClr val="1D81F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Book, energy, idea, knowledge icon - Free download" id="168" name="Google Shape;168;p24"/>
          <p:cNvPicPr preferRelativeResize="0"/>
          <p:nvPr/>
        </p:nvPicPr>
        <p:blipFill rotWithShape="1">
          <a:blip r:embed="rId3">
            <a:alphaModFix/>
          </a:blip>
          <a:srcRect b="0" l="0" r="0" t="0"/>
          <a:stretch/>
        </p:blipFill>
        <p:spPr>
          <a:xfrm>
            <a:off x="7097716" y="1308848"/>
            <a:ext cx="4240305" cy="42403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114769" y="819324"/>
            <a:ext cx="9696900" cy="87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3600">
                <a:solidFill>
                  <a:srgbClr val="0070C0"/>
                </a:solidFill>
              </a:rPr>
              <a:t>Mari menyimak bersama!</a:t>
            </a:r>
            <a:endParaRPr b="1" sz="3600">
              <a:solidFill>
                <a:srgbClr val="0070C0"/>
              </a:solidFill>
            </a:endParaRPr>
          </a:p>
        </p:txBody>
      </p:sp>
      <p:sp>
        <p:nvSpPr>
          <p:cNvPr id="175" name="Google Shape;175;p25"/>
          <p:cNvSpPr/>
          <p:nvPr/>
        </p:nvSpPr>
        <p:spPr>
          <a:xfrm>
            <a:off x="958182" y="1690309"/>
            <a:ext cx="10724400" cy="4778700"/>
          </a:xfrm>
          <a:prstGeom prst="roundRect">
            <a:avLst>
              <a:gd fmla="val 16667" name="adj"/>
            </a:avLst>
          </a:prstGeom>
          <a:noFill/>
          <a:ln cap="flat" cmpd="sng" w="38100">
            <a:solidFill>
              <a:srgbClr val="0049B4"/>
            </a:solidFill>
            <a:prstDash val="dash"/>
            <a:round/>
            <a:headEnd len="sm" w="sm" type="none"/>
            <a:tailEnd len="sm" w="sm" type="none"/>
          </a:ln>
        </p:spPr>
        <p:txBody>
          <a:bodyPr anchorCtr="0" anchor="ctr" bIns="45700" lIns="91425" spcFirstLastPara="1" rIns="91425" wrap="square" tIns="45700">
            <a:noAutofit/>
          </a:bodyPr>
          <a:lstStyle/>
          <a:p>
            <a:pPr indent="-330200" lvl="0" marL="685800" marR="0" rtl="0" algn="l">
              <a:lnSpc>
                <a:spcPct val="150000"/>
              </a:lnSpc>
              <a:spcBef>
                <a:spcPts val="0"/>
              </a:spcBef>
              <a:spcAft>
                <a:spcPts val="0"/>
              </a:spcAft>
              <a:buClr>
                <a:srgbClr val="000000"/>
              </a:buClr>
              <a:buSzPts val="2000"/>
              <a:buFont typeface="Arial"/>
              <a:buNone/>
            </a:pPr>
            <a:r>
              <a:t/>
            </a:r>
            <a:endParaRPr b="0" i="0" sz="2000" u="none" cap="none" strike="noStrike">
              <a:solidFill>
                <a:schemeClr val="accent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000"/>
              <a:buFont typeface="Arial"/>
              <a:buNone/>
            </a:pPr>
            <a:r>
              <a:t/>
            </a:r>
            <a:endParaRPr b="0" i="0" sz="2000" u="none" cap="none" strike="noStrike">
              <a:solidFill>
                <a:schemeClr val="accent1"/>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000"/>
              <a:buFont typeface="Arial"/>
              <a:buAutoNum type="arabicPeriod"/>
            </a:pPr>
            <a:r>
              <a:rPr b="0" i="0" lang="en-US" sz="1800" u="none" cap="none" strike="noStrike">
                <a:solidFill>
                  <a:schemeClr val="accent1"/>
                </a:solidFill>
                <a:latin typeface="Arial"/>
                <a:ea typeface="Arial"/>
                <a:cs typeface="Arial"/>
                <a:sym typeface="Arial"/>
              </a:rPr>
              <a:t>Mengapa modul ajar harus sederhana dan dapat memandu pembelajaran dengan</a:t>
            </a:r>
            <a:endParaRPr b="0" i="0" sz="1800" u="none" cap="none" strike="noStrike">
              <a:solidFill>
                <a:schemeClr val="accent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chemeClr val="accent1"/>
                </a:solidFill>
                <a:latin typeface="Arial"/>
                <a:ea typeface="Arial"/>
                <a:cs typeface="Arial"/>
                <a:sym typeface="Arial"/>
              </a:rPr>
              <a:t>      efektif? </a:t>
            </a:r>
            <a:endParaRPr b="0" i="0" sz="18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000"/>
              <a:buFont typeface="Arial"/>
              <a:buAutoNum type="arabicPeriod" startAt="2"/>
            </a:pPr>
            <a:r>
              <a:rPr b="0" i="0" lang="en-US" sz="1800" u="none" cap="none" strike="noStrike">
                <a:solidFill>
                  <a:schemeClr val="accent1"/>
                </a:solidFill>
                <a:latin typeface="Arial"/>
                <a:ea typeface="Arial"/>
                <a:cs typeface="Arial"/>
                <a:sym typeface="Arial"/>
              </a:rPr>
              <a:t>Bagaimana mengembangkan modul ajar yang sederhana namun efektif?</a:t>
            </a:r>
            <a:endParaRPr b="0" i="0" sz="1800" u="none" cap="none" strike="noStrike">
              <a:solidFill>
                <a:schemeClr val="accent1"/>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000"/>
              <a:buFont typeface="Arial"/>
              <a:buAutoNum type="arabicPeriod" startAt="2"/>
            </a:pPr>
            <a:r>
              <a:rPr b="0" i="0" lang="en-US" sz="1800" u="none" cap="none" strike="noStrike">
                <a:solidFill>
                  <a:schemeClr val="accent1"/>
                </a:solidFill>
                <a:latin typeface="Arial"/>
                <a:ea typeface="Arial"/>
                <a:cs typeface="Arial"/>
                <a:sym typeface="Arial"/>
              </a:rPr>
              <a:t>Bagaimana menentukan asesmen/penilaian untuk modul ajar yang sesuai dengan kebutuhan dan karakteristik siswa?</a:t>
            </a:r>
            <a:endParaRPr b="1" i="0" sz="1800" u="none" cap="none" strike="noStrike">
              <a:solidFill>
                <a:schemeClr val="accent1"/>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000"/>
              <a:buFont typeface="Arial"/>
              <a:buAutoNum type="arabicPeriod" startAt="2"/>
            </a:pPr>
            <a:r>
              <a:rPr b="0" i="0" lang="en-US" sz="1800" u="none" cap="none" strike="noStrike">
                <a:solidFill>
                  <a:schemeClr val="accent1"/>
                </a:solidFill>
                <a:latin typeface="Arial"/>
                <a:ea typeface="Arial"/>
                <a:cs typeface="Arial"/>
                <a:sym typeface="Arial"/>
              </a:rPr>
              <a:t>Mengapa modul ajar perlu berpusat kepada murid dan memperhatikan perbedaan karakteristik siswa?</a:t>
            </a:r>
            <a:endParaRPr b="0" i="0" sz="1800" u="none" cap="none" strike="noStrike">
              <a:solidFill>
                <a:schemeClr val="accent1"/>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000"/>
              <a:buFont typeface="Arial"/>
              <a:buAutoNum type="arabicPeriod" startAt="2"/>
            </a:pPr>
            <a:r>
              <a:rPr b="0" i="0" lang="en-US" sz="1800" u="none" cap="none" strike="noStrike">
                <a:solidFill>
                  <a:schemeClr val="accent1"/>
                </a:solidFill>
                <a:latin typeface="Arial"/>
                <a:ea typeface="Arial"/>
                <a:cs typeface="Arial"/>
                <a:sym typeface="Arial"/>
              </a:rPr>
              <a:t>Bagaimana memilih dan memodifikasi modul ajar yang sesuai dengan kebutuhan</a:t>
            </a:r>
            <a:endParaRPr b="0" i="0" sz="1800" u="none" cap="none" strike="noStrike">
              <a:solidFill>
                <a:schemeClr val="accent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chemeClr val="accent1"/>
                </a:solidFill>
                <a:latin typeface="Arial"/>
                <a:ea typeface="Arial"/>
                <a:cs typeface="Arial"/>
                <a:sym typeface="Arial"/>
              </a:rPr>
              <a:t>       dan karakteristik siswa?</a:t>
            </a:r>
            <a:endParaRPr b="0" i="0" sz="1800" u="none" cap="none" strike="noStrike">
              <a:solidFill>
                <a:schemeClr val="accent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chemeClr val="accent1"/>
                </a:solidFill>
                <a:latin typeface="Arial"/>
                <a:ea typeface="Arial"/>
                <a:cs typeface="Arial"/>
                <a:sym typeface="Arial"/>
              </a:rPr>
              <a:t>6.    Bagaimana mengadaptasi modul ajar agar relevan dan sesuai dengan tingkat capaian siswa?</a:t>
            </a:r>
            <a:endParaRPr b="0" i="0" sz="1800" u="none" cap="none" strike="noStrike">
              <a:solidFill>
                <a:schemeClr val="accent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chemeClr val="accent1"/>
                </a:solidFill>
                <a:latin typeface="Arial"/>
                <a:ea typeface="Arial"/>
                <a:cs typeface="Arial"/>
                <a:sym typeface="Arial"/>
              </a:rPr>
              <a:t>7.    Bagaimana memilih dan menentukan bahan ajar yang relevan untuk modul ajar?</a:t>
            </a:r>
            <a:endParaRPr b="0" i="0" sz="1800" u="none" cap="none" strike="noStrike">
              <a:solidFill>
                <a:schemeClr val="accent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t/>
            </a:r>
            <a:endParaRPr b="0" i="0" sz="2000" u="none" cap="none" strike="noStrike">
              <a:solidFill>
                <a:schemeClr val="accent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000"/>
              <a:buFont typeface="Arial"/>
              <a:buNone/>
            </a:pPr>
            <a:r>
              <a:t/>
            </a:r>
            <a:endParaRPr b="0" i="0" sz="2000" u="none" cap="none" strike="noStrike">
              <a:solidFill>
                <a:schemeClr val="accent1"/>
              </a:solidFill>
              <a:latin typeface="Candara"/>
              <a:ea typeface="Candara"/>
              <a:cs typeface="Candara"/>
              <a:sym typeface="Candar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Apa yang dimaksud dengan Modul Ajar?</a:t>
            </a:r>
            <a:endParaRPr/>
          </a:p>
        </p:txBody>
      </p:sp>
      <p:sp>
        <p:nvSpPr>
          <p:cNvPr id="181" name="Google Shape;181;p26"/>
          <p:cNvSpPr txBox="1"/>
          <p:nvPr>
            <p:ph idx="1" type="body"/>
          </p:nvPr>
        </p:nvSpPr>
        <p:spPr>
          <a:xfrm>
            <a:off x="838200" y="2338603"/>
            <a:ext cx="10515600" cy="3838500"/>
          </a:xfrm>
          <a:prstGeom prst="rect">
            <a:avLst/>
          </a:prstGeom>
          <a:noFill/>
          <a:ln>
            <a:noFill/>
          </a:ln>
        </p:spPr>
        <p:txBody>
          <a:bodyPr anchorCtr="0" anchor="t" bIns="45700" lIns="91425" spcFirstLastPara="1" rIns="91425" wrap="square" tIns="45700">
            <a:normAutofit fontScale="92500" lnSpcReduction="20000"/>
          </a:bodyPr>
          <a:lstStyle/>
          <a:p>
            <a:pPr indent="0" lvl="0" marL="114300" rtl="0" algn="l">
              <a:lnSpc>
                <a:spcPct val="90000"/>
              </a:lnSpc>
              <a:spcBef>
                <a:spcPts val="1000"/>
              </a:spcBef>
              <a:spcAft>
                <a:spcPts val="0"/>
              </a:spcAft>
              <a:buSzPct val="69498"/>
              <a:buNone/>
            </a:pPr>
            <a:r>
              <a:rPr lang="en-US">
                <a:latin typeface="Cambria"/>
                <a:ea typeface="Cambria"/>
                <a:cs typeface="Cambria"/>
                <a:sym typeface="Cambria"/>
              </a:rPr>
              <a:t>Modul Ajar merupakan salah satu perangkat ajar yang digunakan untuk merencanakan pembelajaran. Modul ajar sama seperti RPP, namun modul ajar memiliki komponen yang lebih lengkap.</a:t>
            </a:r>
            <a:endParaRPr/>
          </a:p>
          <a:p>
            <a:pPr indent="0" lvl="0" marL="114300" rtl="0" algn="l">
              <a:lnSpc>
                <a:spcPct val="90000"/>
              </a:lnSpc>
              <a:spcBef>
                <a:spcPts val="1000"/>
              </a:spcBef>
              <a:spcAft>
                <a:spcPts val="0"/>
              </a:spcAft>
              <a:buSzPct val="69498"/>
              <a:buNone/>
            </a:pPr>
            <a:r>
              <a:rPr lang="en-US">
                <a:latin typeface="Cambria"/>
                <a:ea typeface="Cambria"/>
                <a:cs typeface="Cambria"/>
                <a:sym typeface="Cambria"/>
              </a:rPr>
              <a:t> </a:t>
            </a:r>
            <a:endParaRPr/>
          </a:p>
          <a:p>
            <a:pPr indent="0" lvl="0" marL="114300" rtl="0" algn="l">
              <a:lnSpc>
                <a:spcPct val="90000"/>
              </a:lnSpc>
              <a:spcBef>
                <a:spcPts val="1000"/>
              </a:spcBef>
              <a:spcAft>
                <a:spcPts val="0"/>
              </a:spcAft>
              <a:buSzPct val="69498"/>
              <a:buNone/>
            </a:pPr>
            <a:r>
              <a:rPr lang="en-US">
                <a:latin typeface="Cambria"/>
                <a:ea typeface="Cambria"/>
                <a:cs typeface="Cambria"/>
                <a:sym typeface="Cambria"/>
              </a:rPr>
              <a:t>Modul ajar adalah sebuah dokumen yang berisi tujuan, langkah, dan media pembelajaran serta asesmen yang dibutuhkan dalam satu unit atau topik berdasarkan alur tujuan pembelajaran.</a:t>
            </a:r>
            <a:endParaRPr/>
          </a:p>
          <a:p>
            <a:pPr indent="0" lvl="0" marL="114300" rtl="0" algn="l">
              <a:lnSpc>
                <a:spcPct val="90000"/>
              </a:lnSpc>
              <a:spcBef>
                <a:spcPts val="1000"/>
              </a:spcBef>
              <a:spcAft>
                <a:spcPts val="0"/>
              </a:spcAft>
              <a:buSzPct val="69498"/>
              <a:buNone/>
            </a:pPr>
            <a:r>
              <a:t/>
            </a:r>
            <a:endParaRPr>
              <a:latin typeface="Cambria"/>
              <a:ea typeface="Cambria"/>
              <a:cs typeface="Cambria"/>
              <a:sym typeface="Cambria"/>
            </a:endParaRPr>
          </a:p>
          <a:p>
            <a:pPr indent="0" lvl="0" marL="114300" rtl="0" algn="l">
              <a:lnSpc>
                <a:spcPct val="90000"/>
              </a:lnSpc>
              <a:spcBef>
                <a:spcPts val="1000"/>
              </a:spcBef>
              <a:spcAft>
                <a:spcPts val="0"/>
              </a:spcAft>
              <a:buSzPct val="69498"/>
              <a:buNone/>
            </a:pPr>
            <a:r>
              <a:rPr lang="en-US">
                <a:latin typeface="Cambria"/>
                <a:ea typeface="Cambria"/>
                <a:cs typeface="Cambria"/>
                <a:sym typeface="Cambria"/>
              </a:rPr>
              <a:t>Pendidik memiliki keleluasaan untuk membuat sendiri, memilih dan memodifikasi modul ajar yang tersedia sesuai dengan konteks, kebutuhan dan karakteristik peserta didik. </a:t>
            </a:r>
            <a:endParaRPr>
              <a:latin typeface="Cambria"/>
              <a:ea typeface="Cambria"/>
              <a:cs typeface="Cambria"/>
              <a:sym typeface="Cambria"/>
            </a:endParaRPr>
          </a:p>
          <a:p>
            <a:pPr indent="0" lvl="0" marL="114300" rtl="0" algn="l">
              <a:lnSpc>
                <a:spcPct val="90000"/>
              </a:lnSpc>
              <a:spcBef>
                <a:spcPts val="1000"/>
              </a:spcBef>
              <a:spcAft>
                <a:spcPts val="0"/>
              </a:spcAft>
              <a:buSzPct val="69498"/>
              <a:buNone/>
            </a:pPr>
            <a:r>
              <a:t/>
            </a:r>
            <a:endParaRPr>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type="title"/>
          </p:nvPr>
        </p:nvSpPr>
        <p:spPr>
          <a:xfrm>
            <a:off x="354843" y="777922"/>
            <a:ext cx="5687700" cy="1099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2800">
                <a:solidFill>
                  <a:srgbClr val="00B0F0"/>
                </a:solidFill>
              </a:rPr>
              <a:t>ALUR PENULISAN MODUL AJAR</a:t>
            </a:r>
            <a:endParaRPr sz="2800">
              <a:solidFill>
                <a:srgbClr val="00B0F0"/>
              </a:solidFill>
            </a:endParaRPr>
          </a:p>
        </p:txBody>
      </p:sp>
      <p:pic>
        <p:nvPicPr>
          <p:cNvPr id="187" name="Google Shape;187;p27"/>
          <p:cNvPicPr preferRelativeResize="0"/>
          <p:nvPr/>
        </p:nvPicPr>
        <p:blipFill rotWithShape="1">
          <a:blip r:embed="rId3">
            <a:alphaModFix/>
          </a:blip>
          <a:srcRect b="4994" l="27216" r="40312" t="13651"/>
          <a:stretch/>
        </p:blipFill>
        <p:spPr>
          <a:xfrm>
            <a:off x="423081" y="2054711"/>
            <a:ext cx="5390864" cy="4455272"/>
          </a:xfrm>
          <a:prstGeom prst="rect">
            <a:avLst/>
          </a:prstGeom>
          <a:noFill/>
          <a:ln>
            <a:noFill/>
          </a:ln>
        </p:spPr>
      </p:pic>
      <p:cxnSp>
        <p:nvCxnSpPr>
          <p:cNvPr id="188" name="Google Shape;188;p27"/>
          <p:cNvCxnSpPr/>
          <p:nvPr/>
        </p:nvCxnSpPr>
        <p:spPr>
          <a:xfrm>
            <a:off x="6271146" y="1009934"/>
            <a:ext cx="0" cy="5732100"/>
          </a:xfrm>
          <a:prstGeom prst="straightConnector1">
            <a:avLst/>
          </a:prstGeom>
          <a:noFill/>
          <a:ln cap="flat" cmpd="sng" w="9525">
            <a:solidFill>
              <a:srgbClr val="3E6EC2"/>
            </a:solidFill>
            <a:prstDash val="solid"/>
            <a:round/>
            <a:headEnd len="sm" w="sm" type="none"/>
            <a:tailEnd len="sm" w="sm" type="none"/>
          </a:ln>
        </p:spPr>
      </p:cxnSp>
      <p:sp>
        <p:nvSpPr>
          <p:cNvPr id="189" name="Google Shape;189;p27"/>
          <p:cNvSpPr txBox="1"/>
          <p:nvPr/>
        </p:nvSpPr>
        <p:spPr>
          <a:xfrm>
            <a:off x="6271146" y="1044777"/>
            <a:ext cx="5735400" cy="108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None/>
            </a:pPr>
            <a:r>
              <a:rPr b="0" i="0" lang="en-US" sz="2000" u="none" cap="none" strike="noStrike">
                <a:solidFill>
                  <a:srgbClr val="00B0F0"/>
                </a:solidFill>
                <a:latin typeface="Arial"/>
                <a:ea typeface="Arial"/>
                <a:cs typeface="Arial"/>
                <a:sym typeface="Arial"/>
              </a:rPr>
              <a:t>CONTOH ALUR PENYUSUNAN MODUL AJAR</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800"/>
              <a:buFont typeface="Arial"/>
              <a:buNone/>
            </a:pPr>
            <a:r>
              <a:t/>
            </a:r>
            <a:endParaRPr b="0" i="0" sz="2000" u="none" cap="none" strike="noStrike">
              <a:solidFill>
                <a:srgbClr val="00B0F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800"/>
              <a:buFont typeface="Arial"/>
              <a:buNone/>
            </a:pPr>
            <a:r>
              <a:rPr b="0" i="0" lang="en-US" sz="2000" u="none" cap="none" strike="noStrike">
                <a:solidFill>
                  <a:srgbClr val="00B0F0"/>
                </a:solidFill>
                <a:latin typeface="Arial"/>
                <a:ea typeface="Arial"/>
                <a:cs typeface="Arial"/>
                <a:sym typeface="Arial"/>
              </a:rPr>
              <a:t>Mata Pelajaran : Bahasa INDONESIA</a:t>
            </a:r>
            <a:endParaRPr b="0" i="0" sz="2000" u="none" cap="none" strike="noStrike">
              <a:solidFill>
                <a:srgbClr val="00B0F0"/>
              </a:solidFill>
              <a:latin typeface="Arial"/>
              <a:ea typeface="Arial"/>
              <a:cs typeface="Arial"/>
              <a:sym typeface="Arial"/>
            </a:endParaRPr>
          </a:p>
        </p:txBody>
      </p:sp>
      <p:pic>
        <p:nvPicPr>
          <p:cNvPr id="190" name="Google Shape;190;p27"/>
          <p:cNvPicPr preferRelativeResize="0"/>
          <p:nvPr/>
        </p:nvPicPr>
        <p:blipFill rotWithShape="1">
          <a:blip r:embed="rId4">
            <a:alphaModFix/>
          </a:blip>
          <a:srcRect b="0" l="0" r="0" t="0"/>
          <a:stretch/>
        </p:blipFill>
        <p:spPr>
          <a:xfrm>
            <a:off x="6499745" y="2210938"/>
            <a:ext cx="5237330" cy="417621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8"/>
          <p:cNvSpPr txBox="1"/>
          <p:nvPr>
            <p:ph type="title"/>
          </p:nvPr>
        </p:nvSpPr>
        <p:spPr>
          <a:xfrm>
            <a:off x="450376" y="627797"/>
            <a:ext cx="10558500" cy="1126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sz="4000">
                <a:solidFill>
                  <a:schemeClr val="dk1"/>
                </a:solidFill>
              </a:rPr>
              <a:t>Komponen Modul Ajar Lengkap</a:t>
            </a:r>
            <a:endParaRPr sz="4000">
              <a:solidFill>
                <a:schemeClr val="dk1"/>
              </a:solidFill>
            </a:endParaRPr>
          </a:p>
        </p:txBody>
      </p:sp>
      <p:sp>
        <p:nvSpPr>
          <p:cNvPr id="196" name="Google Shape;196;p28"/>
          <p:cNvSpPr txBox="1"/>
          <p:nvPr>
            <p:ph idx="1" type="body"/>
          </p:nvPr>
        </p:nvSpPr>
        <p:spPr>
          <a:xfrm>
            <a:off x="838200" y="2338603"/>
            <a:ext cx="10515600" cy="3066000"/>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t/>
            </a:r>
            <a:endParaRPr/>
          </a:p>
        </p:txBody>
      </p:sp>
      <p:sp>
        <p:nvSpPr>
          <p:cNvPr id="197" name="Google Shape;197;p28"/>
          <p:cNvSpPr/>
          <p:nvPr/>
        </p:nvSpPr>
        <p:spPr>
          <a:xfrm>
            <a:off x="493279" y="2054711"/>
            <a:ext cx="3560100" cy="2599200"/>
          </a:xfrm>
          <a:prstGeom prst="frame">
            <a:avLst>
              <a:gd fmla="val 1852" name="adj1"/>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8" name="Google Shape;198;p28"/>
          <p:cNvSpPr/>
          <p:nvPr/>
        </p:nvSpPr>
        <p:spPr>
          <a:xfrm>
            <a:off x="8598090" y="2262814"/>
            <a:ext cx="3126600" cy="1899900"/>
          </a:xfrm>
          <a:prstGeom prst="rect">
            <a:avLst/>
          </a:prstGeom>
          <a:gradFill>
            <a:gsLst>
              <a:gs pos="0">
                <a:srgbClr val="FFD300"/>
              </a:gs>
              <a:gs pos="100000">
                <a:srgbClr val="FFEF63"/>
              </a:gs>
            </a:gsLst>
            <a:lin ang="16200038" scaled="0"/>
          </a:gradFill>
          <a:ln cap="flat" cmpd="sng" w="9525">
            <a:solidFill>
              <a:srgbClr val="FFBE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LAMPIRAN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800" u="none" cap="none" strike="noStrike">
              <a:solidFill>
                <a:schemeClr val="dk1"/>
              </a:solidFill>
              <a:latin typeface="Arial"/>
              <a:ea typeface="Arial"/>
              <a:cs typeface="Arial"/>
              <a:sym typeface="Arial"/>
            </a:endParaRPr>
          </a:p>
          <a:p>
            <a:pPr indent="-57150" lvl="0" marL="57150" marR="0" rtl="0" algn="l">
              <a:lnSpc>
                <a:spcPct val="100000"/>
              </a:lnSpc>
              <a:spcBef>
                <a:spcPts val="0"/>
              </a:spcBef>
              <a:spcAft>
                <a:spcPts val="0"/>
              </a:spcAft>
              <a:buClr>
                <a:srgbClr val="000000"/>
              </a:buClr>
              <a:buSzPts val="1800"/>
              <a:buFont typeface="Courier New"/>
              <a:buChar char="o"/>
            </a:pPr>
            <a:r>
              <a:rPr b="0" i="0" lang="en-US" sz="1800" u="none" cap="none" strike="noStrike">
                <a:solidFill>
                  <a:schemeClr val="dk1"/>
                </a:solidFill>
                <a:latin typeface="Arial"/>
                <a:ea typeface="Arial"/>
                <a:cs typeface="Arial"/>
                <a:sym typeface="Arial"/>
              </a:rPr>
              <a:t> Lembar aktivitas</a:t>
            </a:r>
            <a:endParaRPr b="0" i="0" sz="1800" u="none" cap="none" strike="noStrike">
              <a:solidFill>
                <a:schemeClr val="dk1"/>
              </a:solidFill>
              <a:latin typeface="Arial"/>
              <a:ea typeface="Arial"/>
              <a:cs typeface="Arial"/>
              <a:sym typeface="Arial"/>
            </a:endParaRPr>
          </a:p>
          <a:p>
            <a:pPr indent="-57150" lvl="0" marL="57150" marR="0" rtl="0" algn="l">
              <a:lnSpc>
                <a:spcPct val="100000"/>
              </a:lnSpc>
              <a:spcBef>
                <a:spcPts val="0"/>
              </a:spcBef>
              <a:spcAft>
                <a:spcPts val="0"/>
              </a:spcAft>
              <a:buClr>
                <a:srgbClr val="000000"/>
              </a:buClr>
              <a:buSzPts val="1800"/>
              <a:buFont typeface="Courier New"/>
              <a:buChar char="o"/>
            </a:pPr>
            <a:r>
              <a:rPr b="0" i="0" lang="en-US" sz="1800" u="none" cap="none" strike="noStrike">
                <a:solidFill>
                  <a:schemeClr val="dk1"/>
                </a:solidFill>
                <a:latin typeface="Arial"/>
                <a:ea typeface="Arial"/>
                <a:cs typeface="Arial"/>
                <a:sym typeface="Arial"/>
              </a:rPr>
              <a:t> Rubrik penilaian</a:t>
            </a:r>
            <a:endParaRPr b="0" i="0" sz="1800" u="none" cap="none" strike="noStrike">
              <a:solidFill>
                <a:schemeClr val="dk1"/>
              </a:solidFill>
              <a:latin typeface="Arial"/>
              <a:ea typeface="Arial"/>
              <a:cs typeface="Arial"/>
              <a:sym typeface="Arial"/>
            </a:endParaRPr>
          </a:p>
          <a:p>
            <a:pPr indent="-57150" lvl="0" marL="57150" marR="0" rtl="0" algn="l">
              <a:lnSpc>
                <a:spcPct val="100000"/>
              </a:lnSpc>
              <a:spcBef>
                <a:spcPts val="0"/>
              </a:spcBef>
              <a:spcAft>
                <a:spcPts val="0"/>
              </a:spcAft>
              <a:buClr>
                <a:srgbClr val="000000"/>
              </a:buClr>
              <a:buSzPts val="1800"/>
              <a:buFont typeface="Courier New"/>
              <a:buChar char="o"/>
            </a:pPr>
            <a:r>
              <a:rPr b="0" i="0" lang="en-US" sz="1800" u="none" cap="none" strike="noStrike">
                <a:solidFill>
                  <a:schemeClr val="dk1"/>
                </a:solidFill>
                <a:latin typeface="Arial"/>
                <a:ea typeface="Arial"/>
                <a:cs typeface="Arial"/>
                <a:sym typeface="Arial"/>
              </a:rPr>
              <a:t> Bahan ajar lain yang</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relevan</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600" u="none" cap="none" strike="noStrike">
              <a:solidFill>
                <a:schemeClr val="dk1"/>
              </a:solidFill>
              <a:latin typeface="Arial"/>
              <a:ea typeface="Arial"/>
              <a:cs typeface="Arial"/>
              <a:sym typeface="Arial"/>
            </a:endParaRPr>
          </a:p>
        </p:txBody>
      </p:sp>
      <p:sp>
        <p:nvSpPr>
          <p:cNvPr id="199" name="Google Shape;199;p28"/>
          <p:cNvSpPr/>
          <p:nvPr/>
        </p:nvSpPr>
        <p:spPr>
          <a:xfrm>
            <a:off x="4285649" y="1754460"/>
            <a:ext cx="3669900" cy="3576300"/>
          </a:xfrm>
          <a:prstGeom prst="frame">
            <a:avLst>
              <a:gd fmla="val 1852" name="adj1"/>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0" name="Google Shape;200;p28"/>
          <p:cNvSpPr/>
          <p:nvPr/>
        </p:nvSpPr>
        <p:spPr>
          <a:xfrm>
            <a:off x="4535524" y="2000119"/>
            <a:ext cx="3158400" cy="3084900"/>
          </a:xfrm>
          <a:prstGeom prst="rect">
            <a:avLst/>
          </a:prstGeom>
          <a:gradFill>
            <a:gsLst>
              <a:gs pos="0">
                <a:srgbClr val="FFD300"/>
              </a:gs>
              <a:gs pos="100000">
                <a:srgbClr val="FFEF63"/>
              </a:gs>
            </a:gsLst>
            <a:lin ang="16200038" scaled="0"/>
          </a:gradFill>
          <a:ln cap="flat" cmpd="sng" w="9525">
            <a:solidFill>
              <a:srgbClr val="FFBE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KOMPONEN DETAIL MODUL AJAR PER PERTEMUAN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114300" lvl="0" marL="114300" marR="0" rtl="0" algn="l">
              <a:lnSpc>
                <a:spcPct val="100000"/>
              </a:lnSpc>
              <a:spcBef>
                <a:spcPts val="0"/>
              </a:spcBef>
              <a:spcAft>
                <a:spcPts val="0"/>
              </a:spcAft>
              <a:buClr>
                <a:srgbClr val="000000"/>
              </a:buClr>
              <a:buSzPts val="1800"/>
              <a:buFont typeface="Courier New"/>
              <a:buChar char="o"/>
            </a:pPr>
            <a:r>
              <a:rPr b="0" i="0" lang="en-US" sz="1800" u="none" cap="none" strike="noStrike">
                <a:solidFill>
                  <a:schemeClr val="dk1"/>
                </a:solidFill>
                <a:latin typeface="Arial"/>
                <a:ea typeface="Arial"/>
                <a:cs typeface="Arial"/>
                <a:sym typeface="Arial"/>
              </a:rPr>
              <a:t>Bahan ajar</a:t>
            </a:r>
            <a:endParaRPr b="0" i="0" sz="1400" u="none" cap="none" strike="noStrike">
              <a:solidFill>
                <a:srgbClr val="000000"/>
              </a:solidFill>
              <a:latin typeface="Arial"/>
              <a:ea typeface="Arial"/>
              <a:cs typeface="Arial"/>
              <a:sym typeface="Arial"/>
            </a:endParaRPr>
          </a:p>
          <a:p>
            <a:pPr indent="-114300" lvl="0" marL="114300" marR="0" rtl="0" algn="l">
              <a:lnSpc>
                <a:spcPct val="100000"/>
              </a:lnSpc>
              <a:spcBef>
                <a:spcPts val="0"/>
              </a:spcBef>
              <a:spcAft>
                <a:spcPts val="0"/>
              </a:spcAft>
              <a:buClr>
                <a:srgbClr val="000000"/>
              </a:buClr>
              <a:buSzPts val="1800"/>
              <a:buFont typeface="Courier New"/>
              <a:buChar char="o"/>
            </a:pPr>
            <a:r>
              <a:rPr b="0" i="0" lang="en-US" sz="1800" u="none" cap="none" strike="noStrike">
                <a:solidFill>
                  <a:schemeClr val="dk1"/>
                </a:solidFill>
                <a:latin typeface="Arial"/>
                <a:ea typeface="Arial"/>
                <a:cs typeface="Arial"/>
                <a:sym typeface="Arial"/>
              </a:rPr>
              <a:t>Pemahaman Bermakna</a:t>
            </a:r>
            <a:endParaRPr b="0" i="0" sz="1800" u="none" cap="none" strike="noStrike">
              <a:solidFill>
                <a:schemeClr val="dk1"/>
              </a:solidFill>
              <a:latin typeface="Arial"/>
              <a:ea typeface="Arial"/>
              <a:cs typeface="Arial"/>
              <a:sym typeface="Arial"/>
            </a:endParaRPr>
          </a:p>
          <a:p>
            <a:pPr indent="-114300" lvl="0" marL="114300" marR="0" rtl="0" algn="l">
              <a:lnSpc>
                <a:spcPct val="100000"/>
              </a:lnSpc>
              <a:spcBef>
                <a:spcPts val="0"/>
              </a:spcBef>
              <a:spcAft>
                <a:spcPts val="0"/>
              </a:spcAft>
              <a:buClr>
                <a:srgbClr val="000000"/>
              </a:buClr>
              <a:buSzPts val="1800"/>
              <a:buFont typeface="Courier New"/>
              <a:buChar char="o"/>
            </a:pPr>
            <a:r>
              <a:rPr b="0" i="0" lang="en-US" sz="1800" u="none" cap="none" strike="noStrike">
                <a:solidFill>
                  <a:schemeClr val="dk1"/>
                </a:solidFill>
                <a:latin typeface="Arial"/>
                <a:ea typeface="Arial"/>
                <a:cs typeface="Arial"/>
                <a:sym typeface="Arial"/>
              </a:rPr>
              <a:t>Pertanyaan pemantik</a:t>
            </a:r>
            <a:endParaRPr b="0" i="0" sz="1800" u="none" cap="none" strike="noStrike">
              <a:solidFill>
                <a:schemeClr val="dk1"/>
              </a:solidFill>
              <a:latin typeface="Arial"/>
              <a:ea typeface="Arial"/>
              <a:cs typeface="Arial"/>
              <a:sym typeface="Arial"/>
            </a:endParaRPr>
          </a:p>
          <a:p>
            <a:pPr indent="-114300" lvl="0" marL="114300" marR="0" rtl="0" algn="l">
              <a:lnSpc>
                <a:spcPct val="100000"/>
              </a:lnSpc>
              <a:spcBef>
                <a:spcPts val="0"/>
              </a:spcBef>
              <a:spcAft>
                <a:spcPts val="0"/>
              </a:spcAft>
              <a:buClr>
                <a:srgbClr val="000000"/>
              </a:buClr>
              <a:buSzPts val="1800"/>
              <a:buFont typeface="Courier New"/>
              <a:buChar char="o"/>
            </a:pPr>
            <a:r>
              <a:rPr b="0" i="0" lang="en-US" sz="1800" u="none" cap="none" strike="noStrike">
                <a:solidFill>
                  <a:schemeClr val="dk1"/>
                </a:solidFill>
                <a:latin typeface="Arial"/>
                <a:ea typeface="Arial"/>
                <a:cs typeface="Arial"/>
                <a:sym typeface="Arial"/>
              </a:rPr>
              <a:t>Indikator keberhasilan</a:t>
            </a:r>
            <a:endParaRPr b="0" i="0" sz="1800" u="none" cap="none" strike="noStrike">
              <a:solidFill>
                <a:schemeClr val="dk1"/>
              </a:solidFill>
              <a:latin typeface="Arial"/>
              <a:ea typeface="Arial"/>
              <a:cs typeface="Arial"/>
              <a:sym typeface="Arial"/>
            </a:endParaRPr>
          </a:p>
          <a:p>
            <a:pPr indent="-114300" lvl="0" marL="114300" marR="0" rtl="0" algn="l">
              <a:lnSpc>
                <a:spcPct val="100000"/>
              </a:lnSpc>
              <a:spcBef>
                <a:spcPts val="0"/>
              </a:spcBef>
              <a:spcAft>
                <a:spcPts val="0"/>
              </a:spcAft>
              <a:buClr>
                <a:srgbClr val="000000"/>
              </a:buClr>
              <a:buSzPts val="1800"/>
              <a:buFont typeface="Courier New"/>
              <a:buChar char="o"/>
            </a:pPr>
            <a:r>
              <a:rPr b="0" i="0" lang="en-US" sz="1800" u="none" cap="none" strike="noStrike">
                <a:solidFill>
                  <a:schemeClr val="dk1"/>
                </a:solidFill>
                <a:latin typeface="Arial"/>
                <a:ea typeface="Arial"/>
                <a:cs typeface="Arial"/>
                <a:sym typeface="Arial"/>
              </a:rPr>
              <a:t>Asesmen</a:t>
            </a:r>
            <a:endParaRPr b="0" i="0" sz="1800" u="none" cap="none" strike="noStrike">
              <a:solidFill>
                <a:schemeClr val="dk1"/>
              </a:solidFill>
              <a:latin typeface="Arial"/>
              <a:ea typeface="Arial"/>
              <a:cs typeface="Arial"/>
              <a:sym typeface="Arial"/>
            </a:endParaRPr>
          </a:p>
          <a:p>
            <a:pPr indent="-114300" lvl="0" marL="114300" marR="0" rtl="0" algn="l">
              <a:lnSpc>
                <a:spcPct val="100000"/>
              </a:lnSpc>
              <a:spcBef>
                <a:spcPts val="0"/>
              </a:spcBef>
              <a:spcAft>
                <a:spcPts val="0"/>
              </a:spcAft>
              <a:buClr>
                <a:srgbClr val="000000"/>
              </a:buClr>
              <a:buSzPts val="1800"/>
              <a:buFont typeface="Courier New"/>
              <a:buChar char="o"/>
            </a:pPr>
            <a:r>
              <a:rPr b="0" i="0" lang="en-US" sz="1800" u="none" cap="none" strike="noStrike">
                <a:solidFill>
                  <a:schemeClr val="dk1"/>
                </a:solidFill>
                <a:latin typeface="Arial"/>
                <a:ea typeface="Arial"/>
                <a:cs typeface="Arial"/>
                <a:sym typeface="Arial"/>
              </a:rPr>
              <a:t>Sarana dan prasarana</a:t>
            </a:r>
            <a:endParaRPr b="0" i="0" sz="1800" u="none" cap="none" strike="noStrike">
              <a:solidFill>
                <a:schemeClr val="dk1"/>
              </a:solidFill>
              <a:latin typeface="Arial"/>
              <a:ea typeface="Arial"/>
              <a:cs typeface="Arial"/>
              <a:sym typeface="Arial"/>
            </a:endParaRPr>
          </a:p>
          <a:p>
            <a:pPr indent="-114300" lvl="0" marL="114300" marR="0" rtl="0" algn="l">
              <a:lnSpc>
                <a:spcPct val="100000"/>
              </a:lnSpc>
              <a:spcBef>
                <a:spcPts val="0"/>
              </a:spcBef>
              <a:spcAft>
                <a:spcPts val="0"/>
              </a:spcAft>
              <a:buClr>
                <a:srgbClr val="000000"/>
              </a:buClr>
              <a:buSzPts val="1800"/>
              <a:buFont typeface="Courier New"/>
              <a:buChar char="o"/>
            </a:pPr>
            <a:r>
              <a:rPr b="0" i="0" lang="en-US" sz="1800" u="none" cap="none" strike="noStrike">
                <a:solidFill>
                  <a:schemeClr val="dk1"/>
                </a:solidFill>
                <a:latin typeface="Arial"/>
                <a:ea typeface="Arial"/>
                <a:cs typeface="Arial"/>
                <a:sym typeface="Arial"/>
              </a:rPr>
              <a:t>Rencana kegiatan</a:t>
            </a:r>
            <a:endParaRPr b="0" i="0" sz="1800" u="none" cap="none" strike="noStrike">
              <a:solidFill>
                <a:schemeClr val="dk1"/>
              </a:solidFill>
              <a:latin typeface="Arial"/>
              <a:ea typeface="Arial"/>
              <a:cs typeface="Arial"/>
              <a:sym typeface="Arial"/>
            </a:endParaRPr>
          </a:p>
        </p:txBody>
      </p:sp>
      <p:sp>
        <p:nvSpPr>
          <p:cNvPr id="201" name="Google Shape;201;p28"/>
          <p:cNvSpPr/>
          <p:nvPr/>
        </p:nvSpPr>
        <p:spPr>
          <a:xfrm>
            <a:off x="8326525" y="2083385"/>
            <a:ext cx="3669900" cy="2393100"/>
          </a:xfrm>
          <a:prstGeom prst="frame">
            <a:avLst>
              <a:gd fmla="val 1852" name="adj1"/>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2" name="Google Shape;202;p28"/>
          <p:cNvSpPr/>
          <p:nvPr/>
        </p:nvSpPr>
        <p:spPr>
          <a:xfrm>
            <a:off x="493275" y="2262825"/>
            <a:ext cx="3365400" cy="2213700"/>
          </a:xfrm>
          <a:prstGeom prst="rect">
            <a:avLst/>
          </a:prstGeom>
          <a:gradFill>
            <a:gsLst>
              <a:gs pos="0">
                <a:srgbClr val="FFD300"/>
              </a:gs>
              <a:gs pos="100000">
                <a:srgbClr val="FFEF63"/>
              </a:gs>
            </a:gsLst>
            <a:lin ang="16200038" scaled="0"/>
          </a:gradFill>
          <a:ln cap="flat" cmpd="sng" w="9525">
            <a:solidFill>
              <a:srgbClr val="FFBE00"/>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Komponen Modul Ajar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114300" lvl="0" marL="114300" marR="0" rtl="0" algn="l">
              <a:lnSpc>
                <a:spcPct val="100000"/>
              </a:lnSpc>
              <a:spcBef>
                <a:spcPts val="0"/>
              </a:spcBef>
              <a:spcAft>
                <a:spcPts val="0"/>
              </a:spcAft>
              <a:buClr>
                <a:srgbClr val="000000"/>
              </a:buClr>
              <a:buSzPts val="1600"/>
              <a:buFont typeface="Courier New"/>
              <a:buChar char="o"/>
            </a:pPr>
            <a:r>
              <a:rPr b="0" i="0" lang="en-US" sz="1600" u="none" cap="none" strike="noStrike">
                <a:solidFill>
                  <a:schemeClr val="dk1"/>
                </a:solidFill>
                <a:latin typeface="Arial"/>
                <a:ea typeface="Arial"/>
                <a:cs typeface="Arial"/>
                <a:sym typeface="Arial"/>
              </a:rPr>
              <a:t>Fase capaian modul ajar</a:t>
            </a:r>
            <a:endParaRPr b="0" i="0" sz="1400" u="none" cap="none" strike="noStrike">
              <a:solidFill>
                <a:srgbClr val="000000"/>
              </a:solidFill>
              <a:latin typeface="Arial"/>
              <a:ea typeface="Arial"/>
              <a:cs typeface="Arial"/>
              <a:sym typeface="Arial"/>
            </a:endParaRPr>
          </a:p>
          <a:p>
            <a:pPr indent="-114300" lvl="0" marL="114300" marR="0" rtl="0" algn="l">
              <a:lnSpc>
                <a:spcPct val="100000"/>
              </a:lnSpc>
              <a:spcBef>
                <a:spcPts val="0"/>
              </a:spcBef>
              <a:spcAft>
                <a:spcPts val="0"/>
              </a:spcAft>
              <a:buClr>
                <a:srgbClr val="000000"/>
              </a:buClr>
              <a:buSzPts val="1600"/>
              <a:buFont typeface="Courier New"/>
              <a:buChar char="o"/>
            </a:pPr>
            <a:r>
              <a:rPr b="0" i="0" lang="en-US" sz="1600" u="none" cap="none" strike="noStrike">
                <a:solidFill>
                  <a:schemeClr val="dk1"/>
                </a:solidFill>
                <a:latin typeface="Arial"/>
                <a:ea typeface="Arial"/>
                <a:cs typeface="Arial"/>
                <a:sym typeface="Arial"/>
              </a:rPr>
              <a:t>Jumlah jam pelajaran</a:t>
            </a:r>
            <a:endParaRPr b="0" i="0" sz="1600" u="none" cap="none" strike="noStrike">
              <a:solidFill>
                <a:schemeClr val="dk1"/>
              </a:solidFill>
              <a:latin typeface="Arial"/>
              <a:ea typeface="Arial"/>
              <a:cs typeface="Arial"/>
              <a:sym typeface="Arial"/>
            </a:endParaRPr>
          </a:p>
          <a:p>
            <a:pPr indent="-114300" lvl="0" marL="114300" marR="0" rtl="0" algn="l">
              <a:lnSpc>
                <a:spcPct val="100000"/>
              </a:lnSpc>
              <a:spcBef>
                <a:spcPts val="0"/>
              </a:spcBef>
              <a:spcAft>
                <a:spcPts val="0"/>
              </a:spcAft>
              <a:buClr>
                <a:srgbClr val="000000"/>
              </a:buClr>
              <a:buSzPts val="1600"/>
              <a:buFont typeface="Courier New"/>
              <a:buChar char="o"/>
            </a:pPr>
            <a:r>
              <a:rPr b="0" i="0" lang="en-US" sz="1600" u="none" cap="none" strike="noStrike">
                <a:solidFill>
                  <a:schemeClr val="dk1"/>
                </a:solidFill>
                <a:latin typeface="Arial"/>
                <a:ea typeface="Arial"/>
                <a:cs typeface="Arial"/>
                <a:sym typeface="Arial"/>
              </a:rPr>
              <a:t>Model belajar</a:t>
            </a:r>
            <a:endParaRPr b="0" i="0" sz="1600" u="none" cap="none" strike="noStrike">
              <a:solidFill>
                <a:schemeClr val="dk1"/>
              </a:solidFill>
              <a:latin typeface="Arial"/>
              <a:ea typeface="Arial"/>
              <a:cs typeface="Arial"/>
              <a:sym typeface="Arial"/>
            </a:endParaRPr>
          </a:p>
          <a:p>
            <a:pPr indent="-114300" lvl="0" marL="114300" marR="0" rtl="0" algn="l">
              <a:lnSpc>
                <a:spcPct val="100000"/>
              </a:lnSpc>
              <a:spcBef>
                <a:spcPts val="0"/>
              </a:spcBef>
              <a:spcAft>
                <a:spcPts val="0"/>
              </a:spcAft>
              <a:buClr>
                <a:srgbClr val="000000"/>
              </a:buClr>
              <a:buSzPts val="1600"/>
              <a:buFont typeface="Courier New"/>
              <a:buChar char="o"/>
            </a:pPr>
            <a:r>
              <a:rPr b="0" i="0" lang="en-US" sz="1600" u="none" cap="none" strike="noStrike">
                <a:solidFill>
                  <a:schemeClr val="dk1"/>
                </a:solidFill>
                <a:latin typeface="Arial"/>
                <a:ea typeface="Arial"/>
                <a:cs typeface="Arial"/>
                <a:sym typeface="Arial"/>
              </a:rPr>
              <a:t>Tujuan Pembelajaran</a:t>
            </a:r>
            <a:endParaRPr b="0" i="0" sz="1600" u="none" cap="none" strike="noStrike">
              <a:solidFill>
                <a:schemeClr val="dk1"/>
              </a:solidFill>
              <a:latin typeface="Arial"/>
              <a:ea typeface="Arial"/>
              <a:cs typeface="Arial"/>
              <a:sym typeface="Arial"/>
            </a:endParaRPr>
          </a:p>
          <a:p>
            <a:pPr indent="-114300" lvl="0" marL="114300" marR="0" rtl="0" algn="l">
              <a:lnSpc>
                <a:spcPct val="100000"/>
              </a:lnSpc>
              <a:spcBef>
                <a:spcPts val="0"/>
              </a:spcBef>
              <a:spcAft>
                <a:spcPts val="0"/>
              </a:spcAft>
              <a:buClr>
                <a:srgbClr val="000000"/>
              </a:buClr>
              <a:buSzPts val="1600"/>
              <a:buFont typeface="Courier New"/>
              <a:buChar char="o"/>
            </a:pPr>
            <a:r>
              <a:rPr b="0" i="0" lang="en-US" sz="1600" u="none" cap="none" strike="noStrike">
                <a:solidFill>
                  <a:schemeClr val="dk1"/>
                </a:solidFill>
                <a:latin typeface="Arial"/>
                <a:ea typeface="Arial"/>
                <a:cs typeface="Arial"/>
                <a:sym typeface="Arial"/>
              </a:rPr>
              <a:t>Dimensi Pancasila</a:t>
            </a:r>
            <a:endParaRPr b="0" i="0" sz="1600" u="none" cap="none" strike="noStrike">
              <a:solidFill>
                <a:schemeClr val="dk1"/>
              </a:solidFill>
              <a:latin typeface="Arial"/>
              <a:ea typeface="Arial"/>
              <a:cs typeface="Arial"/>
              <a:sym typeface="Arial"/>
            </a:endParaRPr>
          </a:p>
          <a:p>
            <a:pPr indent="-114300" lvl="0" marL="114300" marR="0" rtl="0" algn="l">
              <a:lnSpc>
                <a:spcPct val="100000"/>
              </a:lnSpc>
              <a:spcBef>
                <a:spcPts val="0"/>
              </a:spcBef>
              <a:spcAft>
                <a:spcPts val="0"/>
              </a:spcAft>
              <a:buClr>
                <a:srgbClr val="000000"/>
              </a:buClr>
              <a:buSzPts val="1600"/>
              <a:buFont typeface="Courier New"/>
              <a:buChar char="o"/>
            </a:pPr>
            <a:r>
              <a:rPr b="0" i="0" lang="en-US" sz="1600" u="none" cap="none" strike="noStrike">
                <a:solidFill>
                  <a:schemeClr val="dk1"/>
                </a:solidFill>
                <a:latin typeface="Arial"/>
                <a:ea typeface="Arial"/>
                <a:cs typeface="Arial"/>
                <a:sym typeface="Arial"/>
              </a:rPr>
              <a:t>Pengetahuan/Keterampilan</a:t>
            </a:r>
            <a:endParaRPr b="0" i="0" sz="1600" u="none" cap="none" strike="noStrike">
              <a:solidFill>
                <a:schemeClr val="dk1"/>
              </a:solidFill>
              <a:latin typeface="Arial"/>
              <a:ea typeface="Arial"/>
              <a:cs typeface="Arial"/>
              <a:sym typeface="Arial"/>
            </a:endParaRPr>
          </a:p>
          <a:p>
            <a:pPr indent="-57150" lvl="0" marL="11430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  Prasayarat</a:t>
            </a:r>
            <a:endParaRPr b="0" i="0" sz="1600" u="none" cap="none" strike="noStrike">
              <a:solidFill>
                <a:schemeClr val="dk1"/>
              </a:solidFill>
              <a:latin typeface="Arial"/>
              <a:ea typeface="Arial"/>
              <a:cs typeface="Arial"/>
              <a:sym typeface="Arial"/>
            </a:endParaRPr>
          </a:p>
        </p:txBody>
      </p:sp>
      <p:sp>
        <p:nvSpPr>
          <p:cNvPr id="203" name="Google Shape;203;p28"/>
          <p:cNvSpPr/>
          <p:nvPr/>
        </p:nvSpPr>
        <p:spPr>
          <a:xfrm>
            <a:off x="1080306" y="5458475"/>
            <a:ext cx="100689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1" lang="en-US" sz="1600" u="none" cap="none" strike="noStrike">
                <a:solidFill>
                  <a:schemeClr val="dk1"/>
                </a:solidFill>
                <a:latin typeface="Cambria"/>
                <a:ea typeface="Cambria"/>
                <a:cs typeface="Cambria"/>
                <a:sym typeface="Cambria"/>
              </a:rPr>
              <a:t>Struktur modul ajar tersebut bukan struktur wajib yang semuanya harus dilampirkan dalam modul ajar yang dibuat/dimodifikasi. Guru diperbolehkan untuk memilih/menyederhanakan beberapa komponen utama untuk dicantumakan dalam modul ajar sesuai dengan kebutuhan di kelas masing-masing.</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750"/>
                                        <p:tgtEl>
                                          <p:spTgt spid="197"/>
                                        </p:tgtEl>
                                      </p:cBhvr>
                                    </p:animEffect>
                                  </p:childTnLst>
                                </p:cTn>
                              </p:par>
                              <p:par>
                                <p:cTn fill="hold" nodeType="withEffect" presetClass="entr" presetID="10" presetSubtype="0">
                                  <p:stCondLst>
                                    <p:cond delay="700"/>
                                  </p:stCondLst>
                                  <p:childTnLst>
                                    <p:set>
                                      <p:cBhvr>
                                        <p:cTn dur="1" fill="hold">
                                          <p:stCondLst>
                                            <p:cond delay="0"/>
                                          </p:stCondLst>
                                        </p:cTn>
                                        <p:tgtEl>
                                          <p:spTgt spid="197"/>
                                        </p:tgtEl>
                                        <p:attrNameLst>
                                          <p:attrName>style.visibility</p:attrName>
                                        </p:attrNameLst>
                                      </p:cBhvr>
                                      <p:to>
                                        <p:strVal val="visible"/>
                                      </p:to>
                                    </p:set>
                                    <p:animEffect filter="fade" transition="in">
                                      <p:cBhvr>
                                        <p:cTn dur="100"/>
                                        <p:tgtEl>
                                          <p:spTgt spid="197"/>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750"/>
                                        <p:tgtEl>
                                          <p:spTgt spid="199"/>
                                        </p:tgtEl>
                                      </p:cBhvr>
                                    </p:animEffect>
                                  </p:childTnLst>
                                </p:cTn>
                              </p:par>
                              <p:par>
                                <p:cTn fill="hold" nodeType="withEffect" presetClass="entr" presetID="10" presetSubtype="0">
                                  <p:stCondLst>
                                    <p:cond delay="700"/>
                                  </p:stCondLst>
                                  <p:childTnLst>
                                    <p:set>
                                      <p:cBhvr>
                                        <p:cTn dur="1" fill="hold">
                                          <p:stCondLst>
                                            <p:cond delay="0"/>
                                          </p:stCondLst>
                                        </p:cTn>
                                        <p:tgtEl>
                                          <p:spTgt spid="199"/>
                                        </p:tgtEl>
                                        <p:attrNameLst>
                                          <p:attrName>style.visibility</p:attrName>
                                        </p:attrNameLst>
                                      </p:cBhvr>
                                      <p:to>
                                        <p:strVal val="visible"/>
                                      </p:to>
                                    </p:set>
                                    <p:animEffect filter="fade" transition="in">
                                      <p:cBhvr>
                                        <p:cTn dur="100"/>
                                        <p:tgtEl>
                                          <p:spTgt spid="19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750"/>
                                        <p:tgtEl>
                                          <p:spTgt spid="201"/>
                                        </p:tgtEl>
                                      </p:cBhvr>
                                    </p:animEffect>
                                  </p:childTnLst>
                                </p:cTn>
                              </p:par>
                              <p:par>
                                <p:cTn fill="hold" nodeType="withEffect" presetClass="entr" presetID="10" presetSubtype="0">
                                  <p:stCondLst>
                                    <p:cond delay="700"/>
                                  </p:stCondLst>
                                  <p:childTnLst>
                                    <p:set>
                                      <p:cBhvr>
                                        <p:cTn dur="1" fill="hold">
                                          <p:stCondLst>
                                            <p:cond delay="0"/>
                                          </p:stCondLst>
                                        </p:cTn>
                                        <p:tgtEl>
                                          <p:spTgt spid="201"/>
                                        </p:tgtEl>
                                        <p:attrNameLst>
                                          <p:attrName>style.visibility</p:attrName>
                                        </p:attrNameLst>
                                      </p:cBhvr>
                                      <p:to>
                                        <p:strVal val="visible"/>
                                      </p:to>
                                    </p:set>
                                    <p:animEffect filter="fade" transition="in">
                                      <p:cBhvr>
                                        <p:cTn dur="1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9"/>
          <p:cNvSpPr txBox="1"/>
          <p:nvPr>
            <p:ph type="title"/>
          </p:nvPr>
        </p:nvSpPr>
        <p:spPr>
          <a:xfrm>
            <a:off x="450376" y="627797"/>
            <a:ext cx="10558500" cy="1126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solidFill>
                  <a:schemeClr val="dk1"/>
                </a:solidFill>
              </a:rPr>
              <a:t>Komponen Modul Ajar Wajib</a:t>
            </a:r>
            <a:endParaRPr>
              <a:solidFill>
                <a:schemeClr val="dk1"/>
              </a:solidFill>
            </a:endParaRPr>
          </a:p>
        </p:txBody>
      </p:sp>
      <p:sp>
        <p:nvSpPr>
          <p:cNvPr id="209" name="Google Shape;209;p29"/>
          <p:cNvSpPr txBox="1"/>
          <p:nvPr>
            <p:ph idx="1" type="body"/>
          </p:nvPr>
        </p:nvSpPr>
        <p:spPr>
          <a:xfrm>
            <a:off x="838200" y="2338603"/>
            <a:ext cx="10515600" cy="3838500"/>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t/>
            </a:r>
            <a:endParaRPr/>
          </a:p>
        </p:txBody>
      </p:sp>
      <p:sp>
        <p:nvSpPr>
          <p:cNvPr id="210" name="Google Shape;210;p29"/>
          <p:cNvSpPr/>
          <p:nvPr/>
        </p:nvSpPr>
        <p:spPr>
          <a:xfrm>
            <a:off x="493279" y="2054711"/>
            <a:ext cx="3560100" cy="3813900"/>
          </a:xfrm>
          <a:prstGeom prst="frame">
            <a:avLst>
              <a:gd fmla="val 1852" name="adj1"/>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1" name="Google Shape;211;p29"/>
          <p:cNvSpPr/>
          <p:nvPr/>
        </p:nvSpPr>
        <p:spPr>
          <a:xfrm>
            <a:off x="4355026" y="2073826"/>
            <a:ext cx="3669900" cy="4103100"/>
          </a:xfrm>
          <a:prstGeom prst="frame">
            <a:avLst>
              <a:gd fmla="val 1852" name="adj1"/>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2" name="Google Shape;212;p29"/>
          <p:cNvSpPr/>
          <p:nvPr/>
        </p:nvSpPr>
        <p:spPr>
          <a:xfrm>
            <a:off x="8326525" y="2083385"/>
            <a:ext cx="3669900" cy="3484800"/>
          </a:xfrm>
          <a:prstGeom prst="frame">
            <a:avLst>
              <a:gd fmla="val 1852" name="adj1"/>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3" name="Google Shape;213;p29"/>
          <p:cNvSpPr/>
          <p:nvPr/>
        </p:nvSpPr>
        <p:spPr>
          <a:xfrm>
            <a:off x="1188720" y="1754597"/>
            <a:ext cx="10552904" cy="4622800"/>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t/>
            </a:r>
            <a:endParaRPr b="0" i="0" sz="2000" u="none" cap="none" strike="noStrike">
              <a:solidFill>
                <a:schemeClr val="accent1"/>
              </a:solidFill>
              <a:latin typeface="Cambria"/>
              <a:ea typeface="Cambria"/>
              <a:cs typeface="Cambria"/>
              <a:sym typeface="Cambria"/>
            </a:endParaRPr>
          </a:p>
          <a:p>
            <a:pPr indent="0" lvl="0" marL="0" marR="0" rtl="0" algn="just">
              <a:lnSpc>
                <a:spcPct val="100000"/>
              </a:lnSpc>
              <a:spcBef>
                <a:spcPts val="0"/>
              </a:spcBef>
              <a:spcAft>
                <a:spcPts val="0"/>
              </a:spcAft>
              <a:buNone/>
            </a:pPr>
            <a:r>
              <a:rPr b="0" i="0" lang="en-US" sz="2000" u="none" cap="none" strike="noStrike">
                <a:solidFill>
                  <a:schemeClr val="accent1"/>
                </a:solidFill>
                <a:latin typeface="Cambria"/>
                <a:ea typeface="Cambria"/>
                <a:cs typeface="Cambria"/>
                <a:sym typeface="Cambria"/>
              </a:rPr>
              <a:t>Alur tujuan pembelajaran menjadi dasar bagi pendidik untuk menyusun perencanaan pembelajaran atau modul ajar.  Pendidik memiliki keleluasaan untuk mengembangkan modul ajar sendiri, memilih dan memodifikasi modul ajar yang tersedia sesuai dengan konteks, kebutuhan dan karakteristik peserta didik.</a:t>
            </a:r>
            <a:endParaRPr b="0" i="0" sz="2000" u="none" cap="none" strike="noStrike">
              <a:solidFill>
                <a:schemeClr val="accent1"/>
              </a:solidFill>
              <a:latin typeface="Cambria"/>
              <a:ea typeface="Cambria"/>
              <a:cs typeface="Cambria"/>
              <a:sym typeface="Cambria"/>
            </a:endParaRPr>
          </a:p>
          <a:p>
            <a:pPr indent="0" lvl="0" marL="0" marR="0" rtl="0" algn="just">
              <a:lnSpc>
                <a:spcPct val="100000"/>
              </a:lnSpc>
              <a:spcBef>
                <a:spcPts val="0"/>
              </a:spcBef>
              <a:spcAft>
                <a:spcPts val="0"/>
              </a:spcAft>
              <a:buNone/>
            </a:pPr>
            <a:br>
              <a:rPr b="0" i="0" lang="en-US" sz="2000" u="none" cap="none" strike="noStrike">
                <a:solidFill>
                  <a:schemeClr val="accent1"/>
                </a:solidFill>
                <a:latin typeface="Cambria"/>
                <a:ea typeface="Cambria"/>
                <a:cs typeface="Cambria"/>
                <a:sym typeface="Cambria"/>
              </a:rPr>
            </a:br>
            <a:r>
              <a:rPr b="0" i="0" lang="en-US" sz="2000" u="none" cap="none" strike="noStrike">
                <a:solidFill>
                  <a:schemeClr val="accent1"/>
                </a:solidFill>
                <a:latin typeface="Cambria"/>
                <a:ea typeface="Cambria"/>
                <a:cs typeface="Cambria"/>
                <a:sym typeface="Cambria"/>
              </a:rPr>
              <a:t>Secara umum modul ajar memiliki  tiga komponen utama yaitu: </a:t>
            </a:r>
            <a:endParaRPr/>
          </a:p>
          <a:p>
            <a:pPr indent="0" lvl="0" marL="0" marR="0" rtl="0" algn="just">
              <a:lnSpc>
                <a:spcPct val="100000"/>
              </a:lnSpc>
              <a:spcBef>
                <a:spcPts val="0"/>
              </a:spcBef>
              <a:spcAft>
                <a:spcPts val="0"/>
              </a:spcAft>
              <a:buNone/>
            </a:pPr>
            <a:r>
              <a:rPr b="0" i="0" lang="en-US" sz="2000" u="none" cap="none" strike="noStrike">
                <a:solidFill>
                  <a:schemeClr val="accent1"/>
                </a:solidFill>
                <a:latin typeface="Cambria"/>
                <a:ea typeface="Cambria"/>
                <a:cs typeface="Cambria"/>
                <a:sym typeface="Cambria"/>
              </a:rPr>
              <a:t>1. Tujuan Pembelajaran</a:t>
            </a:r>
            <a:endParaRPr b="0" i="0" sz="2000" u="none" cap="none" strike="noStrike">
              <a:solidFill>
                <a:schemeClr val="accent1"/>
              </a:solidFill>
              <a:latin typeface="Cambria"/>
              <a:ea typeface="Cambria"/>
              <a:cs typeface="Cambria"/>
              <a:sym typeface="Cambria"/>
            </a:endParaRPr>
          </a:p>
          <a:p>
            <a:pPr indent="0" lvl="0" marL="0" marR="0" rtl="0" algn="just">
              <a:lnSpc>
                <a:spcPct val="100000"/>
              </a:lnSpc>
              <a:spcBef>
                <a:spcPts val="0"/>
              </a:spcBef>
              <a:spcAft>
                <a:spcPts val="0"/>
              </a:spcAft>
              <a:buNone/>
            </a:pPr>
            <a:r>
              <a:rPr b="0" i="0" lang="en-US" sz="2000" u="none" cap="none" strike="noStrike">
                <a:solidFill>
                  <a:schemeClr val="accent1"/>
                </a:solidFill>
                <a:latin typeface="Cambria"/>
                <a:ea typeface="Cambria"/>
                <a:cs typeface="Cambria"/>
                <a:sym typeface="Cambria"/>
              </a:rPr>
              <a:t>2. Langkah-langkah Pembelajaran atau Kegiatan Pembelajaran </a:t>
            </a:r>
            <a:endParaRPr/>
          </a:p>
          <a:p>
            <a:pPr indent="0" lvl="0" marL="0" marR="0" rtl="0" algn="just">
              <a:lnSpc>
                <a:spcPct val="100000"/>
              </a:lnSpc>
              <a:spcBef>
                <a:spcPts val="0"/>
              </a:spcBef>
              <a:spcAft>
                <a:spcPts val="0"/>
              </a:spcAft>
              <a:buNone/>
            </a:pPr>
            <a:r>
              <a:rPr b="0" i="0" lang="en-US" sz="2000" u="none" cap="none" strike="noStrike">
                <a:solidFill>
                  <a:schemeClr val="accent1"/>
                </a:solidFill>
                <a:latin typeface="Cambria"/>
                <a:ea typeface="Cambria"/>
                <a:cs typeface="Cambria"/>
                <a:sym typeface="Cambria"/>
              </a:rPr>
              <a:t>3. Asesmen Pembelajaran. </a:t>
            </a:r>
            <a:endParaRPr/>
          </a:p>
          <a:p>
            <a:pPr indent="0" lvl="0" marL="0" marR="0" rtl="0" algn="just">
              <a:lnSpc>
                <a:spcPct val="100000"/>
              </a:lnSpc>
              <a:spcBef>
                <a:spcPts val="0"/>
              </a:spcBef>
              <a:spcAft>
                <a:spcPts val="0"/>
              </a:spcAft>
              <a:buNone/>
            </a:pPr>
            <a:r>
              <a:t/>
            </a:r>
            <a:endParaRPr b="0" i="0" sz="2000" u="none" cap="none" strike="noStrike">
              <a:solidFill>
                <a:schemeClr val="accent1"/>
              </a:solidFill>
              <a:latin typeface="Cambria"/>
              <a:ea typeface="Cambria"/>
              <a:cs typeface="Cambria"/>
              <a:sym typeface="Cambria"/>
            </a:endParaRPr>
          </a:p>
          <a:p>
            <a:pPr indent="0" lvl="0" marL="0" marR="0" rtl="0" algn="just">
              <a:lnSpc>
                <a:spcPct val="100000"/>
              </a:lnSpc>
              <a:spcBef>
                <a:spcPts val="0"/>
              </a:spcBef>
              <a:spcAft>
                <a:spcPts val="0"/>
              </a:spcAft>
              <a:buNone/>
            </a:pPr>
            <a:r>
              <a:rPr b="0" i="0" lang="en-US" sz="2000" u="none" cap="none" strike="noStrike">
                <a:solidFill>
                  <a:schemeClr val="accent1"/>
                </a:solidFill>
                <a:latin typeface="Cambria"/>
                <a:ea typeface="Cambria"/>
                <a:cs typeface="Cambria"/>
                <a:sym typeface="Cambria"/>
              </a:rPr>
              <a:t>Pendidik diperbolehkan apabila ingin mengembangkan modul ajar dengan komponen-komponen tambahan di luar komponen wajib.</a:t>
            </a:r>
            <a:endParaRPr/>
          </a:p>
          <a:p>
            <a:pPr indent="0" lvl="0" marL="0" marR="0" rtl="0" algn="l">
              <a:lnSpc>
                <a:spcPct val="100000"/>
              </a:lnSpc>
              <a:spcBef>
                <a:spcPts val="0"/>
              </a:spcBef>
              <a:spcAft>
                <a:spcPts val="0"/>
              </a:spcAft>
              <a:buNone/>
            </a:pPr>
            <a:br>
              <a:rPr b="0" i="0" lang="en-US" sz="2000" u="none" cap="none" strike="noStrike">
                <a:solidFill>
                  <a:schemeClr val="accent1"/>
                </a:solidFill>
                <a:latin typeface="Cambria"/>
                <a:ea typeface="Cambria"/>
                <a:cs typeface="Cambria"/>
                <a:sym typeface="Cambria"/>
              </a:rPr>
            </a:br>
            <a:endParaRPr b="0" i="0" sz="2000" u="none" cap="none" strike="noStrike">
              <a:solidFill>
                <a:schemeClr val="accent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750"/>
                                        <p:tgtEl>
                                          <p:spTgt spid="210"/>
                                        </p:tgtEl>
                                      </p:cBhvr>
                                    </p:animEffect>
                                  </p:childTnLst>
                                </p:cTn>
                              </p:par>
                              <p:par>
                                <p:cTn fill="hold" nodeType="withEffect" presetClass="entr" presetID="10" presetSubtype="0">
                                  <p:stCondLst>
                                    <p:cond delay="700"/>
                                  </p:stCondLst>
                                  <p:childTnLst>
                                    <p:set>
                                      <p:cBhvr>
                                        <p:cTn dur="1" fill="hold">
                                          <p:stCondLst>
                                            <p:cond delay="0"/>
                                          </p:stCondLst>
                                        </p:cTn>
                                        <p:tgtEl>
                                          <p:spTgt spid="210"/>
                                        </p:tgtEl>
                                        <p:attrNameLst>
                                          <p:attrName>style.visibility</p:attrName>
                                        </p:attrNameLst>
                                      </p:cBhvr>
                                      <p:to>
                                        <p:strVal val="visible"/>
                                      </p:to>
                                    </p:set>
                                    <p:animEffect filter="fade" transition="in">
                                      <p:cBhvr>
                                        <p:cTn dur="100"/>
                                        <p:tgtEl>
                                          <p:spTgt spid="210"/>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750"/>
                                        <p:tgtEl>
                                          <p:spTgt spid="211"/>
                                        </p:tgtEl>
                                      </p:cBhvr>
                                    </p:animEffect>
                                  </p:childTnLst>
                                </p:cTn>
                              </p:par>
                              <p:par>
                                <p:cTn fill="hold" nodeType="withEffect" presetClass="entr" presetID="10" presetSubtype="0">
                                  <p:stCondLst>
                                    <p:cond delay="700"/>
                                  </p:stCondLst>
                                  <p:childTnLst>
                                    <p:set>
                                      <p:cBhvr>
                                        <p:cTn dur="1" fill="hold">
                                          <p:stCondLst>
                                            <p:cond delay="0"/>
                                          </p:stCondLst>
                                        </p:cTn>
                                        <p:tgtEl>
                                          <p:spTgt spid="211"/>
                                        </p:tgtEl>
                                        <p:attrNameLst>
                                          <p:attrName>style.visibility</p:attrName>
                                        </p:attrNameLst>
                                      </p:cBhvr>
                                      <p:to>
                                        <p:strVal val="visible"/>
                                      </p:to>
                                    </p:set>
                                    <p:animEffect filter="fade" transition="in">
                                      <p:cBhvr>
                                        <p:cTn dur="100"/>
                                        <p:tgtEl>
                                          <p:spTgt spid="21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750"/>
                                        <p:tgtEl>
                                          <p:spTgt spid="212"/>
                                        </p:tgtEl>
                                      </p:cBhvr>
                                    </p:animEffect>
                                  </p:childTnLst>
                                </p:cTn>
                              </p:par>
                              <p:par>
                                <p:cTn fill="hold" nodeType="withEffect" presetClass="entr" presetID="10" presetSubtype="0">
                                  <p:stCondLst>
                                    <p:cond delay="700"/>
                                  </p:stCondLst>
                                  <p:childTnLst>
                                    <p:set>
                                      <p:cBhvr>
                                        <p:cTn dur="1" fill="hold">
                                          <p:stCondLst>
                                            <p:cond delay="0"/>
                                          </p:stCondLst>
                                        </p:cTn>
                                        <p:tgtEl>
                                          <p:spTgt spid="212"/>
                                        </p:tgtEl>
                                        <p:attrNameLst>
                                          <p:attrName>style.visibility</p:attrName>
                                        </p:attrNameLst>
                                      </p:cBhvr>
                                      <p:to>
                                        <p:strVal val="visible"/>
                                      </p:to>
                                    </p:set>
                                    <p:animEffect filter="fade" transition="in">
                                      <p:cBhvr>
                                        <p:cTn dur="1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0"/>
          <p:cNvSpPr txBox="1"/>
          <p:nvPr>
            <p:ph type="title"/>
          </p:nvPr>
        </p:nvSpPr>
        <p:spPr>
          <a:xfrm>
            <a:off x="777922" y="873457"/>
            <a:ext cx="10575900" cy="1181400"/>
          </a:xfrm>
          <a:prstGeom prst="rect">
            <a:avLst/>
          </a:prstGeom>
          <a:noFill/>
          <a:ln>
            <a:noFill/>
          </a:ln>
        </p:spPr>
        <p:txBody>
          <a:bodyPr anchorCtr="0" anchor="ctr" bIns="45700" lIns="91425" spcFirstLastPara="1" rIns="91425" wrap="square" tIns="45700">
            <a:normAutofit/>
          </a:bodyPr>
          <a:lstStyle/>
          <a:p>
            <a:pPr indent="-571500" lvl="0" marL="571500" rtl="0" algn="l">
              <a:lnSpc>
                <a:spcPct val="90000"/>
              </a:lnSpc>
              <a:spcBef>
                <a:spcPts val="0"/>
              </a:spcBef>
              <a:spcAft>
                <a:spcPts val="0"/>
              </a:spcAft>
              <a:buSzPts val="1800"/>
              <a:buFont typeface="Courier New"/>
              <a:buChar char="o"/>
            </a:pPr>
            <a:r>
              <a:rPr lang="en-US" sz="4000">
                <a:solidFill>
                  <a:srgbClr val="0070C0"/>
                </a:solidFill>
              </a:rPr>
              <a:t>Acuan Teknik Modifikasi Modul Ajar</a:t>
            </a:r>
            <a:endParaRPr sz="4000">
              <a:solidFill>
                <a:srgbClr val="0070C0"/>
              </a:solidFill>
            </a:endParaRPr>
          </a:p>
        </p:txBody>
      </p:sp>
      <p:sp>
        <p:nvSpPr>
          <p:cNvPr id="219" name="Google Shape;219;p30"/>
          <p:cNvSpPr txBox="1"/>
          <p:nvPr>
            <p:ph idx="1" type="body"/>
          </p:nvPr>
        </p:nvSpPr>
        <p:spPr>
          <a:xfrm>
            <a:off x="838200" y="2537698"/>
            <a:ext cx="10515600" cy="3590400"/>
          </a:xfrm>
          <a:prstGeom prst="rect">
            <a:avLst/>
          </a:prstGeom>
          <a:noFill/>
          <a:ln>
            <a:noFill/>
          </a:ln>
        </p:spPr>
        <p:txBody>
          <a:bodyPr anchorCtr="0" anchor="b" bIns="45700" lIns="91425" spcFirstLastPara="1" rIns="91425" wrap="square" tIns="45700">
            <a:noAutofit/>
          </a:bodyPr>
          <a:lstStyle/>
          <a:p>
            <a:pPr indent="0" lvl="0" marL="0" rtl="0" algn="just">
              <a:lnSpc>
                <a:spcPct val="80000"/>
              </a:lnSpc>
              <a:spcBef>
                <a:spcPts val="1000"/>
              </a:spcBef>
              <a:spcAft>
                <a:spcPts val="0"/>
              </a:spcAft>
              <a:buSzPts val="605"/>
              <a:buNone/>
            </a:pPr>
            <a:r>
              <a:t/>
            </a:r>
            <a:endParaRPr b="1" sz="2420">
              <a:highlight>
                <a:srgbClr val="FFFFFF"/>
              </a:highlight>
              <a:latin typeface="Candara"/>
              <a:ea typeface="Candara"/>
              <a:cs typeface="Candara"/>
              <a:sym typeface="Candara"/>
            </a:endParaRPr>
          </a:p>
          <a:p>
            <a:pPr indent="0" lvl="0" marL="0" rtl="0" algn="just">
              <a:lnSpc>
                <a:spcPct val="80000"/>
              </a:lnSpc>
              <a:spcBef>
                <a:spcPts val="1000"/>
              </a:spcBef>
              <a:spcAft>
                <a:spcPts val="0"/>
              </a:spcAft>
              <a:buSzPts val="605"/>
              <a:buNone/>
            </a:pPr>
            <a:r>
              <a:t/>
            </a:r>
            <a:endParaRPr b="1" sz="2420">
              <a:highlight>
                <a:srgbClr val="FFFFFF"/>
              </a:highlight>
              <a:latin typeface="Candara"/>
              <a:ea typeface="Candara"/>
              <a:cs typeface="Candara"/>
              <a:sym typeface="Candara"/>
            </a:endParaRPr>
          </a:p>
        </p:txBody>
      </p:sp>
      <p:sp>
        <p:nvSpPr>
          <p:cNvPr id="220" name="Google Shape;220;p30"/>
          <p:cNvSpPr txBox="1"/>
          <p:nvPr/>
        </p:nvSpPr>
        <p:spPr>
          <a:xfrm>
            <a:off x="678532" y="2185657"/>
            <a:ext cx="10774800" cy="4122300"/>
          </a:xfrm>
          <a:prstGeom prst="rect">
            <a:avLst/>
          </a:prstGeom>
          <a:noFill/>
          <a:ln>
            <a:noFill/>
          </a:ln>
        </p:spPr>
        <p:txBody>
          <a:bodyPr anchorCtr="0" anchor="t" bIns="45700" lIns="91425" spcFirstLastPara="1" rIns="91425" wrap="square" tIns="45700">
            <a:noAutofit/>
          </a:bodyPr>
          <a:lstStyle/>
          <a:p>
            <a:pPr indent="-546100" lvl="0" marL="628650" marR="0" rtl="0" algn="l">
              <a:lnSpc>
                <a:spcPct val="90000"/>
              </a:lnSpc>
              <a:spcBef>
                <a:spcPts val="1000"/>
              </a:spcBef>
              <a:spcAft>
                <a:spcPts val="0"/>
              </a:spcAft>
              <a:buClr>
                <a:schemeClr val="dk1"/>
              </a:buClr>
              <a:buSzPts val="2300"/>
              <a:buFont typeface="Arial"/>
              <a:buAutoNum type="arabicPeriod"/>
            </a:pPr>
            <a:r>
              <a:rPr b="0" i="0" lang="en-US" sz="2500" u="none" cap="none" strike="noStrike">
                <a:solidFill>
                  <a:srgbClr val="0070C0"/>
                </a:solidFill>
                <a:latin typeface="Cambria"/>
                <a:ea typeface="Cambria"/>
                <a:cs typeface="Cambria"/>
                <a:sym typeface="Cambria"/>
              </a:rPr>
              <a:t>Menetapkan tujuan belajar berdasarkan CP dan ATP sesuai karakteristik murid, kurikulum; dan profil pelajar Pancasila.</a:t>
            </a:r>
            <a:endParaRPr b="0" i="0" sz="2500" u="none" cap="none" strike="noStrike">
              <a:solidFill>
                <a:srgbClr val="0070C0"/>
              </a:solidFill>
              <a:latin typeface="Cambria"/>
              <a:ea typeface="Cambria"/>
              <a:cs typeface="Cambria"/>
              <a:sym typeface="Cambria"/>
            </a:endParaRPr>
          </a:p>
          <a:p>
            <a:pPr indent="-546100" lvl="0" marL="628650" marR="0" rtl="0" algn="l">
              <a:lnSpc>
                <a:spcPct val="90000"/>
              </a:lnSpc>
              <a:spcBef>
                <a:spcPts val="1000"/>
              </a:spcBef>
              <a:spcAft>
                <a:spcPts val="0"/>
              </a:spcAft>
              <a:buClr>
                <a:schemeClr val="dk1"/>
              </a:buClr>
              <a:buSzPts val="2300"/>
              <a:buFont typeface="Arial"/>
              <a:buAutoNum type="arabicPeriod"/>
            </a:pPr>
            <a:r>
              <a:rPr b="0" i="0" lang="en-US" sz="2500" u="none" cap="none" strike="noStrike">
                <a:solidFill>
                  <a:srgbClr val="0070C0"/>
                </a:solidFill>
                <a:latin typeface="Cambria"/>
                <a:ea typeface="Cambria"/>
                <a:cs typeface="Cambria"/>
                <a:sym typeface="Cambria"/>
              </a:rPr>
              <a:t>Menyusun desain pembelajaran; melaksanakan; dan merefleksikan kegiatan pembelajaran yang efektif.</a:t>
            </a:r>
            <a:endParaRPr b="0" i="0" sz="1900" u="none" cap="none" strike="noStrike">
              <a:solidFill>
                <a:srgbClr val="000000"/>
              </a:solidFill>
              <a:latin typeface="Arial"/>
              <a:ea typeface="Arial"/>
              <a:cs typeface="Arial"/>
              <a:sym typeface="Arial"/>
            </a:endParaRPr>
          </a:p>
          <a:p>
            <a:pPr indent="-546100" lvl="0" marL="628650" marR="0" rtl="0" algn="l">
              <a:lnSpc>
                <a:spcPct val="90000"/>
              </a:lnSpc>
              <a:spcBef>
                <a:spcPts val="1000"/>
              </a:spcBef>
              <a:spcAft>
                <a:spcPts val="0"/>
              </a:spcAft>
              <a:buClr>
                <a:schemeClr val="dk1"/>
              </a:buClr>
              <a:buSzPts val="2300"/>
              <a:buFont typeface="Arial"/>
              <a:buAutoNum type="arabicPeriod"/>
            </a:pPr>
            <a:r>
              <a:rPr b="0" i="0" lang="en-US" sz="2500" u="none" cap="none" strike="noStrike">
                <a:solidFill>
                  <a:srgbClr val="0070C0"/>
                </a:solidFill>
                <a:latin typeface="Cambria"/>
                <a:ea typeface="Cambria"/>
                <a:cs typeface="Cambria"/>
                <a:sym typeface="Cambria"/>
              </a:rPr>
              <a:t>Proses pembelajaran mendukung perkembangan kompetensi dan karakter peserta didik secara holistic.</a:t>
            </a:r>
            <a:endParaRPr b="0" i="0" sz="1900" u="none" cap="none" strike="noStrike">
              <a:solidFill>
                <a:srgbClr val="000000"/>
              </a:solidFill>
              <a:latin typeface="Arial"/>
              <a:ea typeface="Arial"/>
              <a:cs typeface="Arial"/>
              <a:sym typeface="Arial"/>
            </a:endParaRPr>
          </a:p>
          <a:p>
            <a:pPr indent="-546100" lvl="0" marL="628650" marR="0" rtl="0" algn="l">
              <a:lnSpc>
                <a:spcPct val="90000"/>
              </a:lnSpc>
              <a:spcBef>
                <a:spcPts val="1000"/>
              </a:spcBef>
              <a:spcAft>
                <a:spcPts val="0"/>
              </a:spcAft>
              <a:buClr>
                <a:schemeClr val="dk1"/>
              </a:buClr>
              <a:buSzPts val="2300"/>
              <a:buFont typeface="Arial"/>
              <a:buAutoNum type="arabicPeriod"/>
            </a:pPr>
            <a:r>
              <a:rPr b="0" i="0" lang="en-US" sz="2500" u="none" cap="none" strike="noStrike">
                <a:solidFill>
                  <a:srgbClr val="0070C0"/>
                </a:solidFill>
                <a:latin typeface="Cambria"/>
                <a:ea typeface="Cambria"/>
                <a:cs typeface="Cambria"/>
                <a:sym typeface="Cambria"/>
              </a:rPr>
              <a:t>Pembelajaran yang dirancang sesuai konteks, lingkungan dan budaya peserta didik, serta melibatkan orang tua dan masyarakat sebagai mitra</a:t>
            </a:r>
            <a:endParaRPr b="0" i="0" sz="2500" u="none" cap="none" strike="noStrike">
              <a:solidFill>
                <a:srgbClr val="0070C0"/>
              </a:solidFill>
              <a:latin typeface="Cambria"/>
              <a:ea typeface="Cambria"/>
              <a:cs typeface="Cambria"/>
              <a:sym typeface="Cambria"/>
            </a:endParaRPr>
          </a:p>
          <a:p>
            <a:pPr indent="-546100" lvl="0" marL="628650" marR="0" rtl="0" algn="l">
              <a:lnSpc>
                <a:spcPct val="90000"/>
              </a:lnSpc>
              <a:spcBef>
                <a:spcPts val="1000"/>
              </a:spcBef>
              <a:spcAft>
                <a:spcPts val="0"/>
              </a:spcAft>
              <a:buClr>
                <a:schemeClr val="dk1"/>
              </a:buClr>
              <a:buSzPts val="2300"/>
              <a:buFont typeface="Arial"/>
              <a:buAutoNum type="arabicPeriod"/>
            </a:pPr>
            <a:r>
              <a:rPr b="0" i="0" lang="en-US" sz="2500" u="none" cap="none" strike="noStrike">
                <a:solidFill>
                  <a:srgbClr val="0070C0"/>
                </a:solidFill>
                <a:latin typeface="Cambria"/>
                <a:ea typeface="Cambria"/>
                <a:cs typeface="Cambria"/>
                <a:sym typeface="Cambria"/>
              </a:rPr>
              <a:t>Pembelajaran berorientasi pada masa depan yang berkelanjutan</a:t>
            </a:r>
            <a:endParaRPr b="0" i="0" sz="2500" u="none" cap="none" strike="noStrike">
              <a:solidFill>
                <a:srgbClr val="0070C0"/>
              </a:solidFill>
              <a:latin typeface="Cambria"/>
              <a:ea typeface="Cambria"/>
              <a:cs typeface="Cambria"/>
              <a:sym typeface="Cambria"/>
            </a:endParaRPr>
          </a:p>
          <a:p>
            <a:pPr indent="0" lvl="0" marL="114300" marR="0" rtl="0" algn="l">
              <a:lnSpc>
                <a:spcPct val="90000"/>
              </a:lnSpc>
              <a:spcBef>
                <a:spcPts val="1000"/>
              </a:spcBef>
              <a:spcAft>
                <a:spcPts val="0"/>
              </a:spcAft>
              <a:buClr>
                <a:schemeClr val="dk1"/>
              </a:buClr>
              <a:buSzPts val="1800"/>
              <a:buFont typeface="Arial"/>
              <a:buNone/>
            </a:pPr>
            <a:r>
              <a:t/>
            </a:r>
            <a:endParaRPr b="0" i="0" sz="2500" u="none" cap="none" strike="noStrike">
              <a:solidFill>
                <a:srgbClr val="0070C0"/>
              </a:solidFill>
              <a:latin typeface="Cambria"/>
              <a:ea typeface="Cambria"/>
              <a:cs typeface="Cambria"/>
              <a:sym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1"/>
          <p:cNvSpPr/>
          <p:nvPr/>
        </p:nvSpPr>
        <p:spPr>
          <a:xfrm>
            <a:off x="1209040" y="1280160"/>
            <a:ext cx="9753600" cy="4653280"/>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70C0"/>
                </a:solidFill>
                <a:latin typeface="Cambria"/>
                <a:ea typeface="Cambria"/>
                <a:cs typeface="Cambria"/>
                <a:sym typeface="Cambria"/>
              </a:rPr>
              <a:t>Hal yang diperhatikan saat memilih</a:t>
            </a:r>
            <a:br>
              <a:rPr b="0" i="0" lang="en-US" sz="2400" u="none" cap="none" strike="noStrike">
                <a:solidFill>
                  <a:srgbClr val="0070C0"/>
                </a:solidFill>
                <a:latin typeface="Cambria"/>
                <a:ea typeface="Cambria"/>
                <a:cs typeface="Cambria"/>
                <a:sym typeface="Cambria"/>
              </a:rPr>
            </a:br>
            <a:r>
              <a:rPr b="0" i="0" lang="en-US" sz="2400" u="none" cap="none" strike="noStrike">
                <a:solidFill>
                  <a:srgbClr val="0070C0"/>
                </a:solidFill>
                <a:latin typeface="Cambria"/>
                <a:ea typeface="Cambria"/>
                <a:cs typeface="Cambria"/>
                <a:sym typeface="Cambria"/>
              </a:rPr>
              <a:t>modul ajar untuk dimodifikasi:</a:t>
            </a:r>
            <a:endParaRPr b="0" i="0" sz="2400" u="none" cap="none" strike="noStrike">
              <a:solidFill>
                <a:srgbClr val="000000"/>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mbria"/>
              <a:ea typeface="Cambria"/>
              <a:cs typeface="Cambria"/>
              <a:sym typeface="Cambria"/>
            </a:endParaRPr>
          </a:p>
          <a:p>
            <a:pPr indent="-546100" lvl="0" marL="628650" marR="0" rtl="0" algn="l">
              <a:lnSpc>
                <a:spcPct val="90000"/>
              </a:lnSpc>
              <a:spcBef>
                <a:spcPts val="1000"/>
              </a:spcBef>
              <a:spcAft>
                <a:spcPts val="0"/>
              </a:spcAft>
              <a:buClr>
                <a:schemeClr val="dk1"/>
              </a:buClr>
              <a:buSzPts val="2300"/>
              <a:buFont typeface="Arial"/>
              <a:buAutoNum type="arabicPeriod"/>
            </a:pPr>
            <a:r>
              <a:rPr b="0" i="0" lang="en-US" sz="2400" u="none" cap="none" strike="noStrike">
                <a:solidFill>
                  <a:srgbClr val="0070C0"/>
                </a:solidFill>
                <a:latin typeface="Cambria"/>
                <a:ea typeface="Cambria"/>
                <a:cs typeface="Cambria"/>
                <a:sym typeface="Cambria"/>
              </a:rPr>
              <a:t>Apakah selaras dengan rencana yang sudah dibuat saat penyusunan ATP?</a:t>
            </a:r>
            <a:endParaRPr b="0" i="0" sz="2400" u="none" cap="none" strike="noStrike">
              <a:solidFill>
                <a:srgbClr val="000000"/>
              </a:solidFill>
              <a:latin typeface="Arial"/>
              <a:ea typeface="Arial"/>
              <a:cs typeface="Arial"/>
              <a:sym typeface="Arial"/>
            </a:endParaRPr>
          </a:p>
          <a:p>
            <a:pPr indent="-546100" lvl="0" marL="628650" marR="0" rtl="0" algn="l">
              <a:lnSpc>
                <a:spcPct val="90000"/>
              </a:lnSpc>
              <a:spcBef>
                <a:spcPts val="1000"/>
              </a:spcBef>
              <a:spcAft>
                <a:spcPts val="0"/>
              </a:spcAft>
              <a:buClr>
                <a:schemeClr val="dk1"/>
              </a:buClr>
              <a:buSzPts val="2300"/>
              <a:buFont typeface="Arial"/>
              <a:buAutoNum type="arabicPeriod"/>
            </a:pPr>
            <a:r>
              <a:rPr b="0" i="0" lang="en-US" sz="2400" u="none" cap="none" strike="noStrike">
                <a:solidFill>
                  <a:srgbClr val="0070C0"/>
                </a:solidFill>
                <a:latin typeface="Cambria"/>
                <a:ea typeface="Cambria"/>
                <a:cs typeface="Cambria"/>
                <a:sym typeface="Cambria"/>
              </a:rPr>
              <a:t>Apakah cocok dengan kondisi dan karakteristik  murid?</a:t>
            </a:r>
            <a:endParaRPr b="0" i="0" sz="2400" u="none" cap="none" strike="noStrike">
              <a:solidFill>
                <a:srgbClr val="000000"/>
              </a:solidFill>
              <a:latin typeface="Arial"/>
              <a:ea typeface="Arial"/>
              <a:cs typeface="Arial"/>
              <a:sym typeface="Arial"/>
            </a:endParaRPr>
          </a:p>
          <a:p>
            <a:pPr indent="-546100" lvl="0" marL="628650" marR="0" rtl="0" algn="l">
              <a:lnSpc>
                <a:spcPct val="90000"/>
              </a:lnSpc>
              <a:spcBef>
                <a:spcPts val="1000"/>
              </a:spcBef>
              <a:spcAft>
                <a:spcPts val="0"/>
              </a:spcAft>
              <a:buClr>
                <a:schemeClr val="dk1"/>
              </a:buClr>
              <a:buSzPts val="2300"/>
              <a:buFont typeface="Arial"/>
              <a:buAutoNum type="arabicPeriod"/>
            </a:pPr>
            <a:r>
              <a:rPr b="0" i="0" lang="en-US" sz="2400" u="none" cap="none" strike="noStrike">
                <a:solidFill>
                  <a:srgbClr val="0070C0"/>
                </a:solidFill>
                <a:latin typeface="Cambria"/>
                <a:ea typeface="Cambria"/>
                <a:cs typeface="Cambria"/>
                <a:sym typeface="Cambria"/>
              </a:rPr>
              <a:t>Apakah sarana dan prasarananya tersedia di sekolah?</a:t>
            </a:r>
            <a:endParaRPr b="0" i="0" sz="2400" u="none" cap="none" strike="noStrike">
              <a:solidFill>
                <a:srgbClr val="000000"/>
              </a:solidFill>
              <a:latin typeface="Arial"/>
              <a:ea typeface="Arial"/>
              <a:cs typeface="Arial"/>
              <a:sym typeface="Arial"/>
            </a:endParaRPr>
          </a:p>
          <a:p>
            <a:pPr indent="-546100" lvl="0" marL="628650" marR="0" rtl="0" algn="l">
              <a:lnSpc>
                <a:spcPct val="90000"/>
              </a:lnSpc>
              <a:spcBef>
                <a:spcPts val="1000"/>
              </a:spcBef>
              <a:spcAft>
                <a:spcPts val="0"/>
              </a:spcAft>
              <a:buClr>
                <a:schemeClr val="dk1"/>
              </a:buClr>
              <a:buSzPts val="2300"/>
              <a:buFont typeface="Arial"/>
              <a:buAutoNum type="arabicPeriod"/>
            </a:pPr>
            <a:r>
              <a:rPr b="0" i="0" lang="en-US" sz="2400" u="none" cap="none" strike="noStrike">
                <a:solidFill>
                  <a:srgbClr val="0070C0"/>
                </a:solidFill>
                <a:latin typeface="Cambria"/>
                <a:ea typeface="Cambria"/>
                <a:cs typeface="Cambria"/>
                <a:sym typeface="Cambria"/>
              </a:rPr>
              <a:t>Adakah yang perlu atau bisa dimodifikasi?</a:t>
            </a:r>
            <a:endParaRPr b="0" i="0" sz="2400" u="none" cap="none" strike="noStrike">
              <a:solidFill>
                <a:schemeClr val="dk1"/>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idx="1" type="body"/>
          </p:nvPr>
        </p:nvSpPr>
        <p:spPr>
          <a:xfrm>
            <a:off x="423082" y="1883391"/>
            <a:ext cx="5418300" cy="4470112"/>
          </a:xfrm>
          <a:prstGeom prst="rect">
            <a:avLst/>
          </a:prstGeom>
          <a:noFill/>
          <a:ln>
            <a:noFill/>
          </a:ln>
        </p:spPr>
        <p:txBody>
          <a:bodyPr anchorCtr="0" anchor="t" bIns="45700" lIns="91425" spcFirstLastPara="1" rIns="91425" wrap="square" tIns="45700">
            <a:noAutofit/>
          </a:bodyPr>
          <a:lstStyle/>
          <a:p>
            <a:pPr indent="-285750" lvl="0" marL="514350" rtl="0" algn="l">
              <a:lnSpc>
                <a:spcPct val="90000"/>
              </a:lnSpc>
              <a:spcBef>
                <a:spcPts val="1000"/>
              </a:spcBef>
              <a:spcAft>
                <a:spcPts val="0"/>
              </a:spcAft>
              <a:buSzPts val="2400"/>
              <a:buFont typeface="Arial"/>
              <a:buChar char="•"/>
            </a:pPr>
            <a:r>
              <a:rPr lang="en-US" sz="1800">
                <a:solidFill>
                  <a:schemeClr val="dk1"/>
                </a:solidFill>
              </a:rPr>
              <a:t>Peserta mampu memahami konsep, tujuan, strategi  dan prosedur pengembangan modul ajar.</a:t>
            </a:r>
            <a:endParaRPr/>
          </a:p>
          <a:p>
            <a:pPr indent="-285750" lvl="0" marL="514350" rtl="0" algn="l">
              <a:lnSpc>
                <a:spcPct val="90000"/>
              </a:lnSpc>
              <a:spcBef>
                <a:spcPts val="1000"/>
              </a:spcBef>
              <a:spcAft>
                <a:spcPts val="0"/>
              </a:spcAft>
              <a:buSzPts val="2400"/>
              <a:buFont typeface="Arial"/>
              <a:buChar char="•"/>
            </a:pPr>
            <a:r>
              <a:rPr lang="en-US" sz="1800">
                <a:solidFill>
                  <a:schemeClr val="dk1"/>
                </a:solidFill>
              </a:rPr>
              <a:t>Peserta mampu memodifikasi modul ajar yang telah tersedia disesuaikan dengan karakteristik dan kebutuhan sekolah masing-masing.</a:t>
            </a:r>
            <a:endParaRPr sz="1800">
              <a:solidFill>
                <a:schemeClr val="dk1"/>
              </a:solidFill>
            </a:endParaRPr>
          </a:p>
          <a:p>
            <a:pPr indent="-381000" lvl="0" marL="457200" rtl="0" algn="l">
              <a:lnSpc>
                <a:spcPct val="90000"/>
              </a:lnSpc>
              <a:spcBef>
                <a:spcPts val="1000"/>
              </a:spcBef>
              <a:spcAft>
                <a:spcPts val="0"/>
              </a:spcAft>
              <a:buSzPts val="2400"/>
              <a:buChar char="•"/>
            </a:pPr>
            <a:r>
              <a:rPr lang="en-US" sz="1800">
                <a:solidFill>
                  <a:schemeClr val="dk1"/>
                </a:solidFill>
              </a:rPr>
              <a:t>Peserta mampu menentukan asesmen/penilaian yang sesuai dari modul ajar yang dimodifikasi.</a:t>
            </a:r>
            <a:endParaRPr sz="1800">
              <a:solidFill>
                <a:schemeClr val="dk1"/>
              </a:solidFill>
            </a:endParaRPr>
          </a:p>
          <a:p>
            <a:pPr indent="-285750" lvl="0" marL="514350" rtl="0" algn="l">
              <a:lnSpc>
                <a:spcPct val="90000"/>
              </a:lnSpc>
              <a:spcBef>
                <a:spcPts val="1000"/>
              </a:spcBef>
              <a:spcAft>
                <a:spcPts val="0"/>
              </a:spcAft>
              <a:buSzPts val="2400"/>
              <a:buFont typeface="Arial"/>
              <a:buChar char="•"/>
            </a:pPr>
            <a:r>
              <a:rPr lang="en-US" sz="1800">
                <a:solidFill>
                  <a:schemeClr val="dk1"/>
                </a:solidFill>
              </a:rPr>
              <a:t>Peserta mampu mengembangkan bahan ajar yang relevan serta menyesuaikan tingkat capaian siswa untuk mendukung pembelajaran pada modul ajar yang dimodifikasi.</a:t>
            </a:r>
            <a:endParaRPr/>
          </a:p>
          <a:p>
            <a:pPr indent="0" lvl="0" marL="114300" rtl="0" algn="l">
              <a:lnSpc>
                <a:spcPct val="90000"/>
              </a:lnSpc>
              <a:spcBef>
                <a:spcPts val="1000"/>
              </a:spcBef>
              <a:spcAft>
                <a:spcPts val="0"/>
              </a:spcAft>
              <a:buSzPts val="2400"/>
              <a:buNone/>
            </a:pPr>
            <a:r>
              <a:t/>
            </a:r>
            <a:endParaRPr sz="1800">
              <a:solidFill>
                <a:schemeClr val="dk1"/>
              </a:solidFill>
            </a:endParaRPr>
          </a:p>
        </p:txBody>
      </p:sp>
      <p:sp>
        <p:nvSpPr>
          <p:cNvPr id="94" name="Google Shape;94;p14"/>
          <p:cNvSpPr txBox="1"/>
          <p:nvPr>
            <p:ph type="title"/>
          </p:nvPr>
        </p:nvSpPr>
        <p:spPr>
          <a:xfrm>
            <a:off x="423082" y="887104"/>
            <a:ext cx="4311300" cy="996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ndara"/>
              <a:buNone/>
            </a:pPr>
            <a:r>
              <a:rPr lang="en-US">
                <a:solidFill>
                  <a:srgbClr val="2F5496"/>
                </a:solidFill>
              </a:rPr>
              <a:t>Tujuan </a:t>
            </a:r>
            <a:endParaRPr>
              <a:solidFill>
                <a:srgbClr val="2F549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2"/>
          <p:cNvSpPr txBox="1"/>
          <p:nvPr>
            <p:ph type="title"/>
          </p:nvPr>
        </p:nvSpPr>
        <p:spPr>
          <a:xfrm>
            <a:off x="450376" y="627797"/>
            <a:ext cx="10558500" cy="1126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solidFill>
                  <a:schemeClr val="dk1"/>
                </a:solidFill>
              </a:rPr>
              <a:t>Contoh Modifikasi Modul Ajar</a:t>
            </a:r>
            <a:endParaRPr>
              <a:solidFill>
                <a:schemeClr val="dk1"/>
              </a:solidFill>
            </a:endParaRPr>
          </a:p>
        </p:txBody>
      </p:sp>
      <p:sp>
        <p:nvSpPr>
          <p:cNvPr id="231" name="Google Shape;231;p32"/>
          <p:cNvSpPr txBox="1"/>
          <p:nvPr>
            <p:ph idx="1" type="body"/>
          </p:nvPr>
        </p:nvSpPr>
        <p:spPr>
          <a:xfrm>
            <a:off x="838200" y="2338603"/>
            <a:ext cx="10515600" cy="3838500"/>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t/>
            </a:r>
            <a:endParaRPr/>
          </a:p>
        </p:txBody>
      </p:sp>
      <p:sp>
        <p:nvSpPr>
          <p:cNvPr id="232" name="Google Shape;232;p32"/>
          <p:cNvSpPr/>
          <p:nvPr/>
        </p:nvSpPr>
        <p:spPr>
          <a:xfrm>
            <a:off x="493279" y="2054711"/>
            <a:ext cx="3560100" cy="3813900"/>
          </a:xfrm>
          <a:prstGeom prst="frame">
            <a:avLst>
              <a:gd fmla="val 1852" name="adj1"/>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3" name="Google Shape;233;p32"/>
          <p:cNvSpPr/>
          <p:nvPr/>
        </p:nvSpPr>
        <p:spPr>
          <a:xfrm>
            <a:off x="4355026" y="2073826"/>
            <a:ext cx="3669900" cy="4103100"/>
          </a:xfrm>
          <a:prstGeom prst="frame">
            <a:avLst>
              <a:gd fmla="val 1852" name="adj1"/>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4" name="Google Shape;234;p32"/>
          <p:cNvSpPr/>
          <p:nvPr/>
        </p:nvSpPr>
        <p:spPr>
          <a:xfrm>
            <a:off x="8326525" y="2083385"/>
            <a:ext cx="3669900" cy="3484800"/>
          </a:xfrm>
          <a:prstGeom prst="frame">
            <a:avLst>
              <a:gd fmla="val 1852" name="adj1"/>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5" name="Google Shape;235;p32"/>
          <p:cNvSpPr/>
          <p:nvPr/>
        </p:nvSpPr>
        <p:spPr>
          <a:xfrm>
            <a:off x="822960" y="1920240"/>
            <a:ext cx="10967720" cy="4675226"/>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70C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70C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70C0"/>
                </a:solidFill>
                <a:latin typeface="Cambria"/>
                <a:ea typeface="Cambria"/>
                <a:cs typeface="Cambria"/>
                <a:sym typeface="Cambria"/>
              </a:rPr>
              <a:t>Sila memilih contoh modul ajar lengkap sesuai jenjang yang diinginkan yang tersedia di LMS, simak modifikasi modul ajar dari contoh tersebut.</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70C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70C0"/>
                </a:solidFill>
                <a:latin typeface="Cambria"/>
                <a:ea typeface="Cambria"/>
                <a:cs typeface="Cambria"/>
                <a:sym typeface="Cambria"/>
              </a:rPr>
              <a:t>Contoh yang dilampirkan bukan contoh baku. Peserta diperbolehkan untuk membuat modifikasi modul ajar sesuai dengan karakteristik, konteks dan kebutuhan kelas.</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70C0"/>
              </a:solidFill>
              <a:latin typeface="Cambria"/>
              <a:ea typeface="Cambria"/>
              <a:cs typeface="Cambria"/>
              <a:sym typeface="Cambria"/>
            </a:endParaRPr>
          </a:p>
          <a:p>
            <a:pPr indent="0" lvl="0" marL="0" marR="0" rtl="0" algn="just">
              <a:lnSpc>
                <a:spcPct val="100000"/>
              </a:lnSpc>
              <a:spcBef>
                <a:spcPts val="0"/>
              </a:spcBef>
              <a:spcAft>
                <a:spcPts val="0"/>
              </a:spcAft>
              <a:buNone/>
            </a:pPr>
            <a:r>
              <a:rPr b="0" i="0" lang="en-US" sz="2400" u="none" cap="none" strike="noStrike">
                <a:solidFill>
                  <a:srgbClr val="0070C0"/>
                </a:solidFill>
                <a:latin typeface="Cambria"/>
                <a:ea typeface="Cambria"/>
                <a:cs typeface="Cambria"/>
                <a:sym typeface="Cambria"/>
              </a:rPr>
              <a:t>Struktur wajib dalam modul ajar adalah </a:t>
            </a:r>
            <a:r>
              <a:rPr b="0" i="0" lang="en-US" sz="2400" u="none" cap="none" strike="noStrike">
                <a:solidFill>
                  <a:schemeClr val="accent1"/>
                </a:solidFill>
                <a:latin typeface="Cambria"/>
                <a:ea typeface="Cambria"/>
                <a:cs typeface="Cambria"/>
                <a:sym typeface="Cambria"/>
              </a:rPr>
              <a:t>tujuan pembelajaran, langkah-langkah pembelajaran atau kegiatan pembelajaran  dan asesmen pembelajaran. Pendidik diperbolehkan apabila ingin menambahkan komponen lain yang relevan.</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70C0"/>
                </a:solidFill>
                <a:latin typeface="Cambria"/>
                <a:ea typeface="Cambria"/>
                <a:cs typeface="Cambria"/>
                <a:sym typeface="Cambria"/>
              </a:rPr>
              <a:t> </a:t>
            </a:r>
            <a:endParaRPr b="0" i="0" sz="2400" u="none" cap="none" strike="noStrike">
              <a:solidFill>
                <a:schemeClr val="dk1"/>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750"/>
                                        <p:tgtEl>
                                          <p:spTgt spid="232"/>
                                        </p:tgtEl>
                                      </p:cBhvr>
                                    </p:animEffect>
                                  </p:childTnLst>
                                </p:cTn>
                              </p:par>
                              <p:par>
                                <p:cTn fill="hold" nodeType="withEffect" presetClass="entr" presetID="10" presetSubtype="0">
                                  <p:stCondLst>
                                    <p:cond delay="700"/>
                                  </p:stCondLst>
                                  <p:childTnLst>
                                    <p:set>
                                      <p:cBhvr>
                                        <p:cTn dur="1" fill="hold">
                                          <p:stCondLst>
                                            <p:cond delay="0"/>
                                          </p:stCondLst>
                                        </p:cTn>
                                        <p:tgtEl>
                                          <p:spTgt spid="232"/>
                                        </p:tgtEl>
                                        <p:attrNameLst>
                                          <p:attrName>style.visibility</p:attrName>
                                        </p:attrNameLst>
                                      </p:cBhvr>
                                      <p:to>
                                        <p:strVal val="visible"/>
                                      </p:to>
                                    </p:set>
                                    <p:animEffect filter="fade" transition="in">
                                      <p:cBhvr>
                                        <p:cTn dur="100"/>
                                        <p:tgtEl>
                                          <p:spTgt spid="232"/>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750"/>
                                        <p:tgtEl>
                                          <p:spTgt spid="233"/>
                                        </p:tgtEl>
                                      </p:cBhvr>
                                    </p:animEffect>
                                  </p:childTnLst>
                                </p:cTn>
                              </p:par>
                              <p:par>
                                <p:cTn fill="hold" nodeType="withEffect" presetClass="entr" presetID="10" presetSubtype="0">
                                  <p:stCondLst>
                                    <p:cond delay="700"/>
                                  </p:stCondLst>
                                  <p:childTnLst>
                                    <p:set>
                                      <p:cBhvr>
                                        <p:cTn dur="1" fill="hold">
                                          <p:stCondLst>
                                            <p:cond delay="0"/>
                                          </p:stCondLst>
                                        </p:cTn>
                                        <p:tgtEl>
                                          <p:spTgt spid="233"/>
                                        </p:tgtEl>
                                        <p:attrNameLst>
                                          <p:attrName>style.visibility</p:attrName>
                                        </p:attrNameLst>
                                      </p:cBhvr>
                                      <p:to>
                                        <p:strVal val="visible"/>
                                      </p:to>
                                    </p:set>
                                    <p:animEffect filter="fade" transition="in">
                                      <p:cBhvr>
                                        <p:cTn dur="100"/>
                                        <p:tgtEl>
                                          <p:spTgt spid="23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750"/>
                                        <p:tgtEl>
                                          <p:spTgt spid="234"/>
                                        </p:tgtEl>
                                      </p:cBhvr>
                                    </p:animEffect>
                                  </p:childTnLst>
                                </p:cTn>
                              </p:par>
                              <p:par>
                                <p:cTn fill="hold" nodeType="withEffect" presetClass="entr" presetID="10" presetSubtype="0">
                                  <p:stCondLst>
                                    <p:cond delay="700"/>
                                  </p:stCondLst>
                                  <p:childTnLst>
                                    <p:set>
                                      <p:cBhvr>
                                        <p:cTn dur="1" fill="hold">
                                          <p:stCondLst>
                                            <p:cond delay="0"/>
                                          </p:stCondLst>
                                        </p:cTn>
                                        <p:tgtEl>
                                          <p:spTgt spid="234"/>
                                        </p:tgtEl>
                                        <p:attrNameLst>
                                          <p:attrName>style.visibility</p:attrName>
                                        </p:attrNameLst>
                                      </p:cBhvr>
                                      <p:to>
                                        <p:strVal val="visible"/>
                                      </p:to>
                                    </p:set>
                                    <p:animEffect filter="fade" transition="in">
                                      <p:cBhvr>
                                        <p:cTn dur="1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3"/>
          <p:cNvSpPr txBox="1"/>
          <p:nvPr/>
        </p:nvSpPr>
        <p:spPr>
          <a:xfrm>
            <a:off x="162649" y="731500"/>
            <a:ext cx="7426960" cy="166708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70C0"/>
                </a:solidFill>
                <a:latin typeface="Shadows Into Light"/>
                <a:ea typeface="Shadows Into Light"/>
                <a:cs typeface="Shadows Into Light"/>
                <a:sym typeface="Shadows Into Light"/>
              </a:rPr>
              <a:t>Paradigma Asesmen</a:t>
            </a:r>
            <a:endParaRPr b="0" i="0" sz="4800" u="none" cap="none" strike="noStrike">
              <a:solidFill>
                <a:srgbClr val="0070C0"/>
              </a:solidFill>
              <a:latin typeface="Shadows Into Light"/>
              <a:ea typeface="Shadows Into Light"/>
              <a:cs typeface="Shadows Into Light"/>
              <a:sym typeface="Shadows Into Light"/>
            </a:endParaRPr>
          </a:p>
        </p:txBody>
      </p:sp>
      <p:pic>
        <p:nvPicPr>
          <p:cNvPr id="241" name="Google Shape;241;p33"/>
          <p:cNvPicPr preferRelativeResize="0"/>
          <p:nvPr/>
        </p:nvPicPr>
        <p:blipFill rotWithShape="1">
          <a:blip r:embed="rId3">
            <a:alphaModFix/>
          </a:blip>
          <a:srcRect b="0" l="0" r="0" t="0"/>
          <a:stretch/>
        </p:blipFill>
        <p:spPr>
          <a:xfrm rot="205660">
            <a:off x="1727663" y="1484254"/>
            <a:ext cx="3968751" cy="588433"/>
          </a:xfrm>
          <a:prstGeom prst="rect">
            <a:avLst/>
          </a:prstGeom>
          <a:noFill/>
          <a:ln>
            <a:noFill/>
          </a:ln>
        </p:spPr>
      </p:pic>
      <p:sp>
        <p:nvSpPr>
          <p:cNvPr id="242" name="Google Shape;242;p33"/>
          <p:cNvSpPr/>
          <p:nvPr/>
        </p:nvSpPr>
        <p:spPr>
          <a:xfrm>
            <a:off x="5106854" y="2152394"/>
            <a:ext cx="2204857" cy="2206752"/>
          </a:xfrm>
          <a:prstGeom prst="ellipse">
            <a:avLst/>
          </a:prstGeom>
          <a:solidFill>
            <a:schemeClr val="lt1"/>
          </a:solidFill>
          <a:ln cap="flat" cmpd="sng" w="25400">
            <a:solidFill>
              <a:schemeClr val="lt1"/>
            </a:solidFill>
            <a:prstDash val="solid"/>
            <a:round/>
            <a:headEnd len="sm" w="sm" type="none"/>
            <a:tailEnd len="sm" w="sm" type="none"/>
          </a:ln>
          <a:effectLst>
            <a:outerShdw blurRad="1524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243" name="Google Shape;243;p33"/>
          <p:cNvSpPr/>
          <p:nvPr/>
        </p:nvSpPr>
        <p:spPr>
          <a:xfrm>
            <a:off x="5112499" y="2566704"/>
            <a:ext cx="2247794" cy="140525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33"/>
              <a:buFont typeface="Arial"/>
              <a:buNone/>
            </a:pPr>
            <a:r>
              <a:rPr b="1" i="0" lang="en-US" sz="2133" u="none" cap="none" strike="noStrike">
                <a:solidFill>
                  <a:srgbClr val="262626"/>
                </a:solidFill>
                <a:latin typeface="Cambria"/>
                <a:ea typeface="Cambria"/>
                <a:cs typeface="Cambria"/>
                <a:sym typeface="Cambria"/>
              </a:rPr>
              <a:t>Yang Harus Diperhatikan Dalam Menentukan Asesmen</a:t>
            </a:r>
            <a:endParaRPr b="0" i="0" sz="1400" u="none" cap="none" strike="noStrike">
              <a:solidFill>
                <a:srgbClr val="000000"/>
              </a:solidFill>
              <a:latin typeface="Arial"/>
              <a:ea typeface="Arial"/>
              <a:cs typeface="Arial"/>
              <a:sym typeface="Arial"/>
            </a:endParaRPr>
          </a:p>
        </p:txBody>
      </p:sp>
      <p:grpSp>
        <p:nvGrpSpPr>
          <p:cNvPr id="244" name="Google Shape;244;p33"/>
          <p:cNvGrpSpPr/>
          <p:nvPr/>
        </p:nvGrpSpPr>
        <p:grpSpPr>
          <a:xfrm>
            <a:off x="4649083" y="1784366"/>
            <a:ext cx="3023292" cy="3023616"/>
            <a:chOff x="4832351" y="2532063"/>
            <a:chExt cx="2682874" cy="2682874"/>
          </a:xfrm>
        </p:grpSpPr>
        <p:sp>
          <p:nvSpPr>
            <p:cNvPr id="245" name="Google Shape;245;p33"/>
            <p:cNvSpPr/>
            <p:nvPr/>
          </p:nvSpPr>
          <p:spPr>
            <a:xfrm>
              <a:off x="4832351" y="2532063"/>
              <a:ext cx="2682874" cy="2682874"/>
            </a:xfrm>
            <a:prstGeom prst="donut">
              <a:avLst>
                <a:gd fmla="val 3697" name="adj"/>
              </a:avLst>
            </a:prstGeom>
            <a:gradFill>
              <a:gsLst>
                <a:gs pos="0">
                  <a:srgbClr val="20B0D0"/>
                </a:gs>
                <a:gs pos="17000">
                  <a:srgbClr val="20B0D0"/>
                </a:gs>
                <a:gs pos="39000">
                  <a:srgbClr val="1FA579"/>
                </a:gs>
                <a:gs pos="57880">
                  <a:srgbClr val="782B80"/>
                </a:gs>
                <a:gs pos="79000">
                  <a:srgbClr val="E95A25"/>
                </a:gs>
                <a:gs pos="100000">
                  <a:srgbClr val="E95A25"/>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46" name="Google Shape;246;p33"/>
            <p:cNvSpPr/>
            <p:nvPr/>
          </p:nvSpPr>
          <p:spPr>
            <a:xfrm>
              <a:off x="7223125" y="3173243"/>
              <a:ext cx="222594" cy="222590"/>
            </a:xfrm>
            <a:prstGeom prst="ellipse">
              <a:avLst/>
            </a:prstGeom>
            <a:solidFill>
              <a:srgbClr val="E95A25"/>
            </a:solidFill>
            <a:ln cap="flat" cmpd="sng" w="28575">
              <a:solidFill>
                <a:srgbClr val="BF202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247" name="Google Shape;247;p33"/>
            <p:cNvSpPr/>
            <p:nvPr/>
          </p:nvSpPr>
          <p:spPr>
            <a:xfrm>
              <a:off x="4888535" y="3180863"/>
              <a:ext cx="222594" cy="222590"/>
            </a:xfrm>
            <a:prstGeom prst="ellipse">
              <a:avLst/>
            </a:prstGeom>
            <a:solidFill>
              <a:srgbClr val="E6EA04"/>
            </a:solidFill>
            <a:ln cap="flat" cmpd="sng" w="28575">
              <a:solidFill>
                <a:srgbClr val="85C6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248" name="Google Shape;248;p33"/>
            <p:cNvSpPr/>
            <p:nvPr/>
          </p:nvSpPr>
          <p:spPr>
            <a:xfrm>
              <a:off x="4903788" y="4383542"/>
              <a:ext cx="222594" cy="222590"/>
            </a:xfrm>
            <a:prstGeom prst="ellipse">
              <a:avLst/>
            </a:prstGeom>
            <a:solidFill>
              <a:srgbClr val="85C659"/>
            </a:solidFill>
            <a:ln cap="flat" cmpd="sng" w="28575">
              <a:solidFill>
                <a:srgbClr val="20B0D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249" name="Google Shape;249;p33"/>
            <p:cNvSpPr/>
            <p:nvPr/>
          </p:nvSpPr>
          <p:spPr>
            <a:xfrm>
              <a:off x="7171360" y="4383542"/>
              <a:ext cx="222594" cy="222590"/>
            </a:xfrm>
            <a:prstGeom prst="ellipse">
              <a:avLst/>
            </a:prstGeom>
            <a:solidFill>
              <a:srgbClr val="AA2D91"/>
            </a:solidFill>
            <a:ln cap="flat" cmpd="sng" w="28575">
              <a:solidFill>
                <a:srgbClr val="782B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grpSp>
      <p:grpSp>
        <p:nvGrpSpPr>
          <p:cNvPr id="250" name="Google Shape;250;p33"/>
          <p:cNvGrpSpPr/>
          <p:nvPr/>
        </p:nvGrpSpPr>
        <p:grpSpPr>
          <a:xfrm>
            <a:off x="388275" y="2035092"/>
            <a:ext cx="3588708" cy="1797609"/>
            <a:chOff x="219505" y="2115672"/>
            <a:chExt cx="2823654" cy="1331248"/>
          </a:xfrm>
        </p:grpSpPr>
        <p:sp>
          <p:nvSpPr>
            <p:cNvPr id="251" name="Google Shape;251;p33"/>
            <p:cNvSpPr/>
            <p:nvPr/>
          </p:nvSpPr>
          <p:spPr>
            <a:xfrm>
              <a:off x="219505" y="2119525"/>
              <a:ext cx="2809360" cy="1321702"/>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52" name="Google Shape;252;p33"/>
            <p:cNvSpPr/>
            <p:nvPr/>
          </p:nvSpPr>
          <p:spPr>
            <a:xfrm>
              <a:off x="2873392" y="2115672"/>
              <a:ext cx="169767" cy="1331248"/>
            </a:xfrm>
            <a:prstGeom prst="rect">
              <a:avLst/>
            </a:prstGeom>
            <a:solidFill>
              <a:srgbClr val="7AC043"/>
            </a:solidFill>
            <a:ln>
              <a:noFill/>
            </a:ln>
            <a:effectLst>
              <a:outerShdw blurRad="50800" rotWithShape="0" algn="tl" dir="2700000" dist="38100">
                <a:srgbClr val="000000">
                  <a:alpha val="40000"/>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Lato"/>
                <a:ea typeface="Lato"/>
                <a:cs typeface="Lato"/>
                <a:sym typeface="Lato"/>
              </a:endParaRPr>
            </a:p>
          </p:txBody>
        </p:sp>
      </p:grpSp>
      <p:grpSp>
        <p:nvGrpSpPr>
          <p:cNvPr id="253" name="Google Shape;253;p33"/>
          <p:cNvGrpSpPr/>
          <p:nvPr/>
        </p:nvGrpSpPr>
        <p:grpSpPr>
          <a:xfrm>
            <a:off x="388140" y="4112951"/>
            <a:ext cx="3588708" cy="1699272"/>
            <a:chOff x="219505" y="4144699"/>
            <a:chExt cx="2835072" cy="1460158"/>
          </a:xfrm>
        </p:grpSpPr>
        <p:sp>
          <p:nvSpPr>
            <p:cNvPr id="254" name="Google Shape;254;p33"/>
            <p:cNvSpPr/>
            <p:nvPr/>
          </p:nvSpPr>
          <p:spPr>
            <a:xfrm>
              <a:off x="219505" y="4144699"/>
              <a:ext cx="2819743" cy="1460158"/>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55" name="Google Shape;255;p33"/>
            <p:cNvSpPr/>
            <p:nvPr/>
          </p:nvSpPr>
          <p:spPr>
            <a:xfrm>
              <a:off x="2872542" y="4155074"/>
              <a:ext cx="182035" cy="1449692"/>
            </a:xfrm>
            <a:prstGeom prst="rect">
              <a:avLst/>
            </a:prstGeom>
            <a:solidFill>
              <a:srgbClr val="089F77"/>
            </a:solidFill>
            <a:ln>
              <a:noFill/>
            </a:ln>
            <a:effectLst>
              <a:outerShdw blurRad="50800" rotWithShape="0" algn="tl" dir="2700000" dist="38100">
                <a:srgbClr val="000000">
                  <a:alpha val="40000"/>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Lato"/>
                <a:ea typeface="Lato"/>
                <a:cs typeface="Lato"/>
                <a:sym typeface="Lato"/>
              </a:endParaRPr>
            </a:p>
          </p:txBody>
        </p:sp>
      </p:grpSp>
      <p:grpSp>
        <p:nvGrpSpPr>
          <p:cNvPr id="256" name="Google Shape;256;p33"/>
          <p:cNvGrpSpPr/>
          <p:nvPr/>
        </p:nvGrpSpPr>
        <p:grpSpPr>
          <a:xfrm>
            <a:off x="8181765" y="2020943"/>
            <a:ext cx="3470551" cy="1804071"/>
            <a:chOff x="6261080" y="2070470"/>
            <a:chExt cx="2775603" cy="1375685"/>
          </a:xfrm>
        </p:grpSpPr>
        <p:sp>
          <p:nvSpPr>
            <p:cNvPr id="257" name="Google Shape;257;p33"/>
            <p:cNvSpPr/>
            <p:nvPr/>
          </p:nvSpPr>
          <p:spPr>
            <a:xfrm>
              <a:off x="6451837" y="2070470"/>
              <a:ext cx="2584846" cy="1370758"/>
            </a:xfrm>
            <a:prstGeom prst="rect">
              <a:avLst/>
            </a:prstGeom>
            <a:solidFill>
              <a:srgbClr val="FFFFFF"/>
            </a:solidFill>
            <a:ln>
              <a:noFill/>
            </a:ln>
            <a:effectLst>
              <a:outerShdw blurRad="50800" rotWithShape="0" algn="tr" dir="8100000" dist="38100">
                <a:srgbClr val="000000">
                  <a:alpha val="40000"/>
                </a:srgbClr>
              </a:outerShdw>
            </a:effectLst>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58" name="Google Shape;258;p33"/>
            <p:cNvSpPr/>
            <p:nvPr/>
          </p:nvSpPr>
          <p:spPr>
            <a:xfrm>
              <a:off x="6261080" y="2070471"/>
              <a:ext cx="190757" cy="1375684"/>
            </a:xfrm>
            <a:prstGeom prst="rect">
              <a:avLst/>
            </a:prstGeom>
            <a:solidFill>
              <a:srgbClr val="BF202F"/>
            </a:solidFill>
            <a:ln>
              <a:noFill/>
            </a:ln>
            <a:effectLst>
              <a:outerShdw blurRad="50800" rotWithShape="0" algn="tr" dir="8100000" dist="38100">
                <a:srgbClr val="000000">
                  <a:alpha val="40000"/>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Lato"/>
                <a:ea typeface="Lato"/>
                <a:cs typeface="Lato"/>
                <a:sym typeface="Lato"/>
              </a:endParaRPr>
            </a:p>
          </p:txBody>
        </p:sp>
      </p:grpSp>
      <p:grpSp>
        <p:nvGrpSpPr>
          <p:cNvPr id="259" name="Google Shape;259;p33"/>
          <p:cNvGrpSpPr/>
          <p:nvPr/>
        </p:nvGrpSpPr>
        <p:grpSpPr>
          <a:xfrm>
            <a:off x="8120788" y="4187523"/>
            <a:ext cx="3570541" cy="1699272"/>
            <a:chOff x="6271027" y="4175176"/>
            <a:chExt cx="2765655" cy="1434829"/>
          </a:xfrm>
        </p:grpSpPr>
        <p:sp>
          <p:nvSpPr>
            <p:cNvPr id="260" name="Google Shape;260;p33"/>
            <p:cNvSpPr/>
            <p:nvPr/>
          </p:nvSpPr>
          <p:spPr>
            <a:xfrm>
              <a:off x="6441602" y="4175176"/>
              <a:ext cx="2595080" cy="1429683"/>
            </a:xfrm>
            <a:prstGeom prst="rect">
              <a:avLst/>
            </a:prstGeom>
            <a:solidFill>
              <a:srgbClr val="FFFFFF"/>
            </a:solidFill>
            <a:ln>
              <a:noFill/>
            </a:ln>
            <a:effectLst>
              <a:outerShdw blurRad="50800" rotWithShape="0" algn="tr" dir="8100000" dist="38100">
                <a:srgbClr val="000000">
                  <a:alpha val="40000"/>
                </a:srgbClr>
              </a:outerShdw>
            </a:effectLst>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61" name="Google Shape;261;p33"/>
            <p:cNvSpPr/>
            <p:nvPr/>
          </p:nvSpPr>
          <p:spPr>
            <a:xfrm>
              <a:off x="6271027" y="4175176"/>
              <a:ext cx="180809" cy="1434829"/>
            </a:xfrm>
            <a:prstGeom prst="rect">
              <a:avLst/>
            </a:prstGeom>
            <a:solidFill>
              <a:srgbClr val="682D91"/>
            </a:solidFill>
            <a:ln>
              <a:noFill/>
            </a:ln>
            <a:effectLst>
              <a:outerShdw blurRad="50800" rotWithShape="0" algn="tr" dir="8100000" dist="38100">
                <a:srgbClr val="000000">
                  <a:alpha val="40000"/>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grpSp>
      <p:sp>
        <p:nvSpPr>
          <p:cNvPr id="262" name="Google Shape;262;p33"/>
          <p:cNvSpPr/>
          <p:nvPr/>
        </p:nvSpPr>
        <p:spPr>
          <a:xfrm>
            <a:off x="3908627" y="2356759"/>
            <a:ext cx="929188" cy="283571"/>
          </a:xfrm>
          <a:custGeom>
            <a:rect b="b" l="l" r="r" t="t"/>
            <a:pathLst>
              <a:path extrusionOk="0" h="432" w="594">
                <a:moveTo>
                  <a:pt x="594" y="432"/>
                </a:moveTo>
                <a:lnTo>
                  <a:pt x="350" y="0"/>
                </a:lnTo>
                <a:lnTo>
                  <a:pt x="0" y="0"/>
                </a:lnTo>
              </a:path>
            </a:pathLst>
          </a:custGeom>
          <a:noFill/>
          <a:ln cap="flat" cmpd="sng" w="61900">
            <a:solidFill>
              <a:srgbClr val="7AC043"/>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63" name="Google Shape;263;p33"/>
          <p:cNvSpPr/>
          <p:nvPr/>
        </p:nvSpPr>
        <p:spPr>
          <a:xfrm>
            <a:off x="3824600" y="4019000"/>
            <a:ext cx="1098679" cy="397063"/>
          </a:xfrm>
          <a:custGeom>
            <a:rect b="b" l="l" r="r" t="t"/>
            <a:pathLst>
              <a:path extrusionOk="0" h="432" w="592">
                <a:moveTo>
                  <a:pt x="592" y="0"/>
                </a:moveTo>
                <a:lnTo>
                  <a:pt x="348" y="432"/>
                </a:lnTo>
                <a:lnTo>
                  <a:pt x="0" y="432"/>
                </a:lnTo>
              </a:path>
            </a:pathLst>
          </a:custGeom>
          <a:noFill/>
          <a:ln cap="flat" cmpd="sng" w="61900">
            <a:solidFill>
              <a:srgbClr val="089F77"/>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64" name="Google Shape;264;p33"/>
          <p:cNvSpPr/>
          <p:nvPr/>
        </p:nvSpPr>
        <p:spPr>
          <a:xfrm>
            <a:off x="7510898" y="2197799"/>
            <a:ext cx="692127" cy="443199"/>
          </a:xfrm>
          <a:custGeom>
            <a:rect b="b" l="l" r="r" t="t"/>
            <a:pathLst>
              <a:path extrusionOk="0" h="432" w="594">
                <a:moveTo>
                  <a:pt x="0" y="432"/>
                </a:moveTo>
                <a:lnTo>
                  <a:pt x="246" y="0"/>
                </a:lnTo>
                <a:lnTo>
                  <a:pt x="594" y="0"/>
                </a:lnTo>
              </a:path>
            </a:pathLst>
          </a:custGeom>
          <a:noFill/>
          <a:ln cap="flat" cmpd="sng" w="61900">
            <a:solidFill>
              <a:srgbClr val="BF202F"/>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65" name="Google Shape;265;p33"/>
          <p:cNvSpPr/>
          <p:nvPr/>
        </p:nvSpPr>
        <p:spPr>
          <a:xfrm>
            <a:off x="7351247" y="4009695"/>
            <a:ext cx="1009775" cy="373512"/>
          </a:xfrm>
          <a:custGeom>
            <a:rect b="b" l="l" r="r" t="t"/>
            <a:pathLst>
              <a:path extrusionOk="0" h="432" w="594">
                <a:moveTo>
                  <a:pt x="0" y="0"/>
                </a:moveTo>
                <a:lnTo>
                  <a:pt x="244" y="432"/>
                </a:lnTo>
                <a:lnTo>
                  <a:pt x="594" y="432"/>
                </a:lnTo>
              </a:path>
            </a:pathLst>
          </a:custGeom>
          <a:noFill/>
          <a:ln cap="flat" cmpd="sng" w="61900">
            <a:solidFill>
              <a:srgbClr val="682D91"/>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66" name="Google Shape;266;p33"/>
          <p:cNvSpPr txBox="1"/>
          <p:nvPr/>
        </p:nvSpPr>
        <p:spPr>
          <a:xfrm>
            <a:off x="767644" y="2209968"/>
            <a:ext cx="2705272"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70C0"/>
                </a:solidFill>
                <a:latin typeface="Arial"/>
                <a:ea typeface="Arial"/>
                <a:cs typeface="Arial"/>
                <a:sym typeface="Arial"/>
              </a:rPr>
              <a:t>Penerapan Pola Pikir Bertumbuh (Growth Mindset</a:t>
            </a:r>
            <a:endParaRPr b="1" i="0" sz="2000" u="none" cap="none" strike="noStrike">
              <a:solidFill>
                <a:srgbClr val="0070C0"/>
              </a:solidFill>
              <a:latin typeface="Cambria"/>
              <a:ea typeface="Cambria"/>
              <a:cs typeface="Cambria"/>
              <a:sym typeface="Cambria"/>
            </a:endParaRPr>
          </a:p>
        </p:txBody>
      </p:sp>
      <p:sp>
        <p:nvSpPr>
          <p:cNvPr id="267" name="Google Shape;267;p33"/>
          <p:cNvSpPr txBox="1"/>
          <p:nvPr/>
        </p:nvSpPr>
        <p:spPr>
          <a:xfrm>
            <a:off x="426720" y="4165600"/>
            <a:ext cx="3375321" cy="1477328"/>
          </a:xfrm>
          <a:prstGeom prst="rect">
            <a:avLst/>
          </a:prstGeom>
          <a:noFill/>
          <a:ln>
            <a:noFill/>
          </a:ln>
        </p:spPr>
        <p:txBody>
          <a:bodyPr anchorCtr="0" anchor="t" bIns="45700" lIns="91425" spcFirstLastPara="1" rIns="91425" wrap="square" tIns="45700">
            <a:spAutoFit/>
          </a:bodyPr>
          <a:lstStyle/>
          <a:p>
            <a:pPr indent="0" lvl="0" marL="114300" marR="0" rtl="0" algn="l">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mbria"/>
                <a:ea typeface="Cambria"/>
                <a:cs typeface="Cambria"/>
                <a:sym typeface="Cambria"/>
              </a:rPr>
              <a:t>Terpadu dimana Asesmen mencakup kompetensi pada ranah sikap, pengetahuan, dan keterampilan yang saling terkait. </a:t>
            </a:r>
            <a:endParaRPr b="0" i="0" sz="1400" u="none" cap="none" strike="noStrike">
              <a:solidFill>
                <a:srgbClr val="000000"/>
              </a:solidFill>
              <a:latin typeface="Arial"/>
              <a:ea typeface="Arial"/>
              <a:cs typeface="Arial"/>
              <a:sym typeface="Arial"/>
            </a:endParaRPr>
          </a:p>
        </p:txBody>
      </p:sp>
      <p:sp>
        <p:nvSpPr>
          <p:cNvPr id="268" name="Google Shape;268;p33"/>
          <p:cNvSpPr txBox="1"/>
          <p:nvPr/>
        </p:nvSpPr>
        <p:spPr>
          <a:xfrm>
            <a:off x="8496858" y="2197799"/>
            <a:ext cx="3128436"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70C0"/>
                </a:solidFill>
                <a:latin typeface="Cambria"/>
                <a:ea typeface="Cambria"/>
                <a:cs typeface="Cambria"/>
                <a:sym typeface="Cambria"/>
              </a:rPr>
              <a:t>Sekolah diberikan keleluasaan untuk menentukan teknik dan jenis asesmen.</a:t>
            </a:r>
            <a:endParaRPr b="1" i="0" sz="2000" u="none" cap="none" strike="noStrike">
              <a:solidFill>
                <a:srgbClr val="000000"/>
              </a:solidFill>
              <a:latin typeface="Cambria"/>
              <a:ea typeface="Cambria"/>
              <a:cs typeface="Cambria"/>
              <a:sym typeface="Cambria"/>
            </a:endParaRPr>
          </a:p>
        </p:txBody>
      </p:sp>
      <p:sp>
        <p:nvSpPr>
          <p:cNvPr id="269" name="Google Shape;269;p33"/>
          <p:cNvSpPr txBox="1"/>
          <p:nvPr/>
        </p:nvSpPr>
        <p:spPr>
          <a:xfrm>
            <a:off x="8390262" y="4205900"/>
            <a:ext cx="33504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70C0"/>
                </a:solidFill>
                <a:latin typeface="Cambria"/>
                <a:ea typeface="Cambria"/>
                <a:cs typeface="Cambria"/>
                <a:sym typeface="Cambria"/>
              </a:rPr>
              <a:t>Khusus SMK, terdapat juga bentuk asesmen khas yang membedakan dengan jenjang yang lain, yaitu Asesmen Praktek Kerja Lapangan, Uji Kompetensi Kejuruan dan uji unit kompetensi</a:t>
            </a:r>
            <a:endParaRPr b="1" i="0" sz="1600" u="none" cap="none" strike="noStrike">
              <a:solidFill>
                <a:srgbClr val="0070C0"/>
              </a:solidFill>
              <a:latin typeface="Cambria"/>
              <a:ea typeface="Cambria"/>
              <a:cs typeface="Cambria"/>
              <a:sym typeface="Cambria"/>
            </a:endParaRPr>
          </a:p>
        </p:txBody>
      </p:sp>
      <p:grpSp>
        <p:nvGrpSpPr>
          <p:cNvPr id="270" name="Google Shape;270;p33"/>
          <p:cNvGrpSpPr/>
          <p:nvPr/>
        </p:nvGrpSpPr>
        <p:grpSpPr>
          <a:xfrm>
            <a:off x="4287393" y="5183118"/>
            <a:ext cx="3570541" cy="1699272"/>
            <a:chOff x="6271027" y="4175176"/>
            <a:chExt cx="2765655" cy="1434829"/>
          </a:xfrm>
        </p:grpSpPr>
        <p:sp>
          <p:nvSpPr>
            <p:cNvPr id="271" name="Google Shape;271;p33"/>
            <p:cNvSpPr/>
            <p:nvPr/>
          </p:nvSpPr>
          <p:spPr>
            <a:xfrm>
              <a:off x="6441602" y="4175176"/>
              <a:ext cx="2595080" cy="1429683"/>
            </a:xfrm>
            <a:prstGeom prst="rect">
              <a:avLst/>
            </a:prstGeom>
            <a:solidFill>
              <a:srgbClr val="FFFFFF"/>
            </a:solidFill>
            <a:ln>
              <a:noFill/>
            </a:ln>
            <a:effectLst>
              <a:outerShdw blurRad="50800" rotWithShape="0" algn="tr" dir="8100000" dist="38100">
                <a:srgbClr val="000000">
                  <a:alpha val="40000"/>
                </a:srgbClr>
              </a:outerShdw>
            </a:effectLst>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72" name="Google Shape;272;p33"/>
            <p:cNvSpPr/>
            <p:nvPr/>
          </p:nvSpPr>
          <p:spPr>
            <a:xfrm>
              <a:off x="6271027" y="4175176"/>
              <a:ext cx="180809" cy="1434829"/>
            </a:xfrm>
            <a:prstGeom prst="rect">
              <a:avLst/>
            </a:prstGeom>
            <a:solidFill>
              <a:srgbClr val="682D91"/>
            </a:solidFill>
            <a:ln>
              <a:noFill/>
            </a:ln>
            <a:effectLst>
              <a:outerShdw blurRad="50800" rotWithShape="0" algn="tr" dir="8100000" dist="38100">
                <a:srgbClr val="000000">
                  <a:alpha val="40000"/>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grpSp>
      <p:sp>
        <p:nvSpPr>
          <p:cNvPr id="273" name="Google Shape;273;p33"/>
          <p:cNvSpPr txBox="1"/>
          <p:nvPr/>
        </p:nvSpPr>
        <p:spPr>
          <a:xfrm>
            <a:off x="4500807" y="5276252"/>
            <a:ext cx="3423250" cy="1323439"/>
          </a:xfrm>
          <a:prstGeom prst="rect">
            <a:avLst/>
          </a:prstGeom>
          <a:noFill/>
          <a:ln>
            <a:noFill/>
          </a:ln>
        </p:spPr>
        <p:txBody>
          <a:bodyPr anchorCtr="0" anchor="t" bIns="45700" lIns="91425" spcFirstLastPara="1" rIns="91425" wrap="square" tIns="45700">
            <a:spAutoFit/>
          </a:bodyPr>
          <a:lstStyle/>
          <a:p>
            <a:pPr indent="0" lvl="0" marL="114300" marR="0" rtl="0" algn="l">
              <a:lnSpc>
                <a:spcPct val="100000"/>
              </a:lnSpc>
              <a:spcBef>
                <a:spcPts val="0"/>
              </a:spcBef>
              <a:spcAft>
                <a:spcPts val="0"/>
              </a:spcAft>
              <a:buClr>
                <a:srgbClr val="000000"/>
              </a:buClr>
              <a:buSzPts val="2000"/>
              <a:buFont typeface="Arial"/>
              <a:buNone/>
            </a:pPr>
            <a:r>
              <a:rPr b="0" i="0" lang="en-US" sz="2000" u="none" cap="none" strike="noStrike">
                <a:solidFill>
                  <a:srgbClr val="0070C0"/>
                </a:solidFill>
                <a:latin typeface="Cambria"/>
                <a:ea typeface="Cambria"/>
                <a:cs typeface="Cambria"/>
                <a:sym typeface="Cambria"/>
              </a:rPr>
              <a:t>Keleluasaan dalam menentukan kriteria ketercapaian tujuan pembelajaran.</a:t>
            </a:r>
            <a:endParaRPr b="0" i="0" sz="2000" u="none" cap="none" strike="noStrike">
              <a:solidFill>
                <a:srgbClr val="0070C0"/>
              </a:solidFill>
              <a:latin typeface="Cambria"/>
              <a:ea typeface="Cambria"/>
              <a:cs typeface="Cambria"/>
              <a:sym typeface="Cambria"/>
            </a:endParaRPr>
          </a:p>
        </p:txBody>
      </p:sp>
      <p:sp>
        <p:nvSpPr>
          <p:cNvPr id="274" name="Google Shape;274;p33"/>
          <p:cNvSpPr/>
          <p:nvPr/>
        </p:nvSpPr>
        <p:spPr>
          <a:xfrm>
            <a:off x="6158898" y="4752207"/>
            <a:ext cx="150462" cy="297313"/>
          </a:xfrm>
          <a:custGeom>
            <a:rect b="b" l="l" r="r" t="t"/>
            <a:pathLst>
              <a:path extrusionOk="0" h="432" w="594">
                <a:moveTo>
                  <a:pt x="594" y="432"/>
                </a:moveTo>
                <a:lnTo>
                  <a:pt x="350" y="0"/>
                </a:lnTo>
                <a:lnTo>
                  <a:pt x="0" y="0"/>
                </a:lnTo>
              </a:path>
            </a:pathLst>
          </a:custGeom>
          <a:noFill/>
          <a:ln cap="flat" cmpd="sng" w="61900">
            <a:solidFill>
              <a:srgbClr val="7AC043"/>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100"/>
                                        <p:tgtEl>
                                          <p:spTgt spid="242"/>
                                        </p:tgtEl>
                                      </p:cBhvr>
                                    </p:animEffect>
                                  </p:childTnLst>
                                </p:cTn>
                              </p:par>
                              <p:par>
                                <p:cTn fill="hold" nodeType="withEffect" presetClass="entr" presetID="23" presetSubtype="16">
                                  <p:stCondLst>
                                    <p:cond delay="90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500"/>
                                        <p:tgtEl>
                                          <p:spTgt spid="243"/>
                                        </p:tgtEl>
                                        <p:attrNameLst>
                                          <p:attrName>ppt_w</p:attrName>
                                        </p:attrNameLst>
                                      </p:cBhvr>
                                      <p:tavLst>
                                        <p:tav fmla="" tm="0">
                                          <p:val>
                                            <p:strVal val="0"/>
                                          </p:val>
                                        </p:tav>
                                        <p:tav fmla="" tm="100000">
                                          <p:val>
                                            <p:strVal val="#ppt_w"/>
                                          </p:val>
                                        </p:tav>
                                      </p:tavLst>
                                    </p:anim>
                                    <p:anim calcmode="lin" valueType="num">
                                      <p:cBhvr additive="base">
                                        <p:cTn dur="500"/>
                                        <p:tgtEl>
                                          <p:spTgt spid="243"/>
                                        </p:tgtEl>
                                        <p:attrNameLst>
                                          <p:attrName>ppt_h</p:attrName>
                                        </p:attrNameLst>
                                      </p:cBhvr>
                                      <p:tavLst>
                                        <p:tav fmla="" tm="0">
                                          <p:val>
                                            <p:strVal val="0"/>
                                          </p:val>
                                        </p:tav>
                                        <p:tav fmla="" tm="100000">
                                          <p:val>
                                            <p:strVal val="#ppt_h"/>
                                          </p:val>
                                        </p:tav>
                                      </p:tavLst>
                                    </p:anim>
                                  </p:childTnLst>
                                </p:cTn>
                              </p:par>
                            </p:childTnLst>
                          </p:cTn>
                        </p:par>
                        <p:par>
                          <p:cTn fill="hold">
                            <p:stCondLst>
                              <p:cond delay="2100"/>
                            </p:stCondLst>
                            <p:childTnLst>
                              <p:par>
                                <p:cTn fill="hold" nodeType="after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par>
                                <p:cTn fill="hold" nodeType="withEffect" presetClass="emph" presetID="8" presetSubtype="0">
                                  <p:stCondLst>
                                    <p:cond delay="600"/>
                                  </p:stCondLst>
                                  <p:childTnLst>
                                    <p:animRot by="-21600000">
                                      <p:cBhvr>
                                        <p:cTn dur="1500" fill="hold"/>
                                        <p:tgtEl>
                                          <p:spTgt spid="244"/>
                                        </p:tgtEl>
                                        <p:attrNameLst>
                                          <p:attrName>r</p:attrName>
                                        </p:attrNameLst>
                                      </p:cBhvr>
                                    </p:animRot>
                                  </p:childTnLst>
                                </p:cTn>
                              </p:par>
                            </p:childTnLst>
                          </p:cTn>
                        </p:par>
                        <p:par>
                          <p:cTn fill="hold">
                            <p:stCondLst>
                              <p:cond delay="3600"/>
                            </p:stCondLst>
                            <p:childTnLst>
                              <p:par>
                                <p:cTn fill="hold" nodeType="after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par>
                          <p:cTn fill="hold">
                            <p:stCondLst>
                              <p:cond delay="4100"/>
                            </p:stCondLst>
                            <p:childTnLst>
                              <p:par>
                                <p:cTn fill="hold" nodeType="after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par>
                          <p:cTn fill="hold">
                            <p:stCondLst>
                              <p:cond delay="4600"/>
                            </p:stCondLst>
                            <p:childTnLst>
                              <p:par>
                                <p:cTn fill="hold" nodeType="after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par>
                          <p:cTn fill="hold">
                            <p:stCondLst>
                              <p:cond delay="5100"/>
                            </p:stCondLst>
                            <p:childTnLst>
                              <p:par>
                                <p:cTn fill="hold" nodeType="after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4"/>
          <p:cNvSpPr txBox="1"/>
          <p:nvPr/>
        </p:nvSpPr>
        <p:spPr>
          <a:xfrm>
            <a:off x="162650" y="1007025"/>
            <a:ext cx="9946800" cy="16671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70C0"/>
                </a:solidFill>
                <a:latin typeface="Shadows Into Light"/>
                <a:ea typeface="Shadows Into Light"/>
                <a:cs typeface="Shadows Into Light"/>
                <a:sym typeface="Shadows Into Light"/>
              </a:rPr>
              <a:t>Asesmen Awal Pembelajaran</a:t>
            </a:r>
            <a:endParaRPr b="0" i="0" sz="4800" u="none" cap="none" strike="noStrike">
              <a:solidFill>
                <a:srgbClr val="0070C0"/>
              </a:solidFill>
              <a:latin typeface="Shadows Into Light"/>
              <a:ea typeface="Shadows Into Light"/>
              <a:cs typeface="Shadows Into Light"/>
              <a:sym typeface="Shadows Into Light"/>
            </a:endParaRPr>
          </a:p>
        </p:txBody>
      </p:sp>
      <p:pic>
        <p:nvPicPr>
          <p:cNvPr id="280" name="Google Shape;280;p34"/>
          <p:cNvPicPr preferRelativeResize="0"/>
          <p:nvPr/>
        </p:nvPicPr>
        <p:blipFill rotWithShape="1">
          <a:blip r:embed="rId3">
            <a:alphaModFix/>
          </a:blip>
          <a:srcRect b="0" l="0" r="0" t="0"/>
          <a:stretch/>
        </p:blipFill>
        <p:spPr>
          <a:xfrm rot="205662">
            <a:off x="1839763" y="1692055"/>
            <a:ext cx="3968752" cy="588433"/>
          </a:xfrm>
          <a:prstGeom prst="rect">
            <a:avLst/>
          </a:prstGeom>
          <a:noFill/>
          <a:ln>
            <a:noFill/>
          </a:ln>
        </p:spPr>
      </p:pic>
      <p:grpSp>
        <p:nvGrpSpPr>
          <p:cNvPr id="281" name="Google Shape;281;p34"/>
          <p:cNvGrpSpPr/>
          <p:nvPr/>
        </p:nvGrpSpPr>
        <p:grpSpPr>
          <a:xfrm>
            <a:off x="230573" y="2208196"/>
            <a:ext cx="3040947" cy="4075828"/>
            <a:chOff x="219505" y="2115672"/>
            <a:chExt cx="2823687" cy="1331100"/>
          </a:xfrm>
        </p:grpSpPr>
        <p:sp>
          <p:nvSpPr>
            <p:cNvPr id="282" name="Google Shape;282;p34"/>
            <p:cNvSpPr/>
            <p:nvPr/>
          </p:nvSpPr>
          <p:spPr>
            <a:xfrm>
              <a:off x="219505" y="2119525"/>
              <a:ext cx="2809500" cy="1321800"/>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83" name="Google Shape;283;p34"/>
            <p:cNvSpPr/>
            <p:nvPr/>
          </p:nvSpPr>
          <p:spPr>
            <a:xfrm>
              <a:off x="2873392" y="2115672"/>
              <a:ext cx="169800" cy="1331100"/>
            </a:xfrm>
            <a:prstGeom prst="rect">
              <a:avLst/>
            </a:prstGeom>
            <a:solidFill>
              <a:srgbClr val="7AC043"/>
            </a:solidFill>
            <a:ln>
              <a:noFill/>
            </a:ln>
            <a:effectLst>
              <a:outerShdw blurRad="50800" rotWithShape="0" algn="tl" dir="2700000" dist="38100">
                <a:srgbClr val="000000">
                  <a:alpha val="40000"/>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Lato"/>
                <a:ea typeface="Lato"/>
                <a:cs typeface="Lato"/>
                <a:sym typeface="Lato"/>
              </a:endParaRPr>
            </a:p>
          </p:txBody>
        </p:sp>
      </p:grpSp>
      <p:grpSp>
        <p:nvGrpSpPr>
          <p:cNvPr id="284" name="Google Shape;284;p34"/>
          <p:cNvGrpSpPr/>
          <p:nvPr/>
        </p:nvGrpSpPr>
        <p:grpSpPr>
          <a:xfrm>
            <a:off x="4011704" y="2208196"/>
            <a:ext cx="3588716" cy="3824619"/>
            <a:chOff x="219505" y="4144699"/>
            <a:chExt cx="2835137" cy="1460100"/>
          </a:xfrm>
        </p:grpSpPr>
        <p:sp>
          <p:nvSpPr>
            <p:cNvPr id="285" name="Google Shape;285;p34"/>
            <p:cNvSpPr/>
            <p:nvPr/>
          </p:nvSpPr>
          <p:spPr>
            <a:xfrm>
              <a:off x="219505" y="4144699"/>
              <a:ext cx="2819700" cy="1460100"/>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86" name="Google Shape;286;p34"/>
            <p:cNvSpPr/>
            <p:nvPr/>
          </p:nvSpPr>
          <p:spPr>
            <a:xfrm>
              <a:off x="2872542" y="4155074"/>
              <a:ext cx="182100" cy="1449600"/>
            </a:xfrm>
            <a:prstGeom prst="rect">
              <a:avLst/>
            </a:prstGeom>
            <a:solidFill>
              <a:srgbClr val="089F77"/>
            </a:solidFill>
            <a:ln>
              <a:noFill/>
            </a:ln>
            <a:effectLst>
              <a:outerShdw blurRad="50800" rotWithShape="0" algn="tl" dir="2700000" dist="38100">
                <a:srgbClr val="000000">
                  <a:alpha val="40000"/>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Lato"/>
                <a:ea typeface="Lato"/>
                <a:cs typeface="Lato"/>
                <a:sym typeface="Lato"/>
              </a:endParaRPr>
            </a:p>
          </p:txBody>
        </p:sp>
      </p:grpSp>
      <p:grpSp>
        <p:nvGrpSpPr>
          <p:cNvPr id="287" name="Google Shape;287;p34"/>
          <p:cNvGrpSpPr/>
          <p:nvPr/>
        </p:nvGrpSpPr>
        <p:grpSpPr>
          <a:xfrm>
            <a:off x="8132640" y="2208196"/>
            <a:ext cx="3470556" cy="4284044"/>
            <a:chOff x="6261080" y="2070470"/>
            <a:chExt cx="2775557" cy="1375801"/>
          </a:xfrm>
        </p:grpSpPr>
        <p:sp>
          <p:nvSpPr>
            <p:cNvPr id="288" name="Google Shape;288;p34"/>
            <p:cNvSpPr/>
            <p:nvPr/>
          </p:nvSpPr>
          <p:spPr>
            <a:xfrm>
              <a:off x="6451837" y="2070470"/>
              <a:ext cx="2584800" cy="1370700"/>
            </a:xfrm>
            <a:prstGeom prst="rect">
              <a:avLst/>
            </a:prstGeom>
            <a:solidFill>
              <a:srgbClr val="FFFFFF"/>
            </a:solidFill>
            <a:ln>
              <a:noFill/>
            </a:ln>
            <a:effectLst>
              <a:outerShdw blurRad="50800" rotWithShape="0" algn="tr" dir="8100000" dist="38100">
                <a:srgbClr val="000000">
                  <a:alpha val="40000"/>
                </a:srgbClr>
              </a:outerShdw>
            </a:effectLst>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89" name="Google Shape;289;p34"/>
            <p:cNvSpPr/>
            <p:nvPr/>
          </p:nvSpPr>
          <p:spPr>
            <a:xfrm>
              <a:off x="6261080" y="2070471"/>
              <a:ext cx="190800" cy="1375800"/>
            </a:xfrm>
            <a:prstGeom prst="rect">
              <a:avLst/>
            </a:prstGeom>
            <a:solidFill>
              <a:srgbClr val="BF202F"/>
            </a:solidFill>
            <a:ln>
              <a:noFill/>
            </a:ln>
            <a:effectLst>
              <a:outerShdw blurRad="50800" rotWithShape="0" algn="tr" dir="8100000" dist="38100">
                <a:srgbClr val="000000">
                  <a:alpha val="40000"/>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Lato"/>
                <a:ea typeface="Lato"/>
                <a:cs typeface="Lato"/>
                <a:sym typeface="Lato"/>
              </a:endParaRPr>
            </a:p>
          </p:txBody>
        </p:sp>
      </p:grpSp>
      <p:sp>
        <p:nvSpPr>
          <p:cNvPr id="290" name="Google Shape;290;p34"/>
          <p:cNvSpPr txBox="1"/>
          <p:nvPr/>
        </p:nvSpPr>
        <p:spPr>
          <a:xfrm>
            <a:off x="87488" y="1986456"/>
            <a:ext cx="3133933" cy="48936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70C0"/>
                </a:solidFill>
                <a:latin typeface="Cambria"/>
                <a:ea typeface="Cambria"/>
                <a:cs typeface="Cambria"/>
                <a:sym typeface="Cambria"/>
              </a:rPr>
              <a:t>Asesmen awal pembelajaran </a:t>
            </a:r>
            <a:r>
              <a:rPr b="0" i="0" lang="en-US" sz="2400" u="none" cap="none" strike="noStrike">
                <a:solidFill>
                  <a:srgbClr val="0070C0"/>
                </a:solidFill>
                <a:latin typeface="Arial"/>
                <a:ea typeface="Arial"/>
                <a:cs typeface="Arial"/>
                <a:sym typeface="Arial"/>
              </a:rPr>
              <a:t>dapat dilakukan untuk mengidentifikasi kebutuhan belajar peserta didik, dan hasilnya digunakan untuk merancang pembelajaran yang sesuai dengan tahap capaian peserta didik. </a:t>
            </a:r>
            <a:endParaRPr/>
          </a:p>
          <a:p>
            <a:pPr indent="0" lvl="0" marL="0" marR="0" rtl="0" algn="l">
              <a:lnSpc>
                <a:spcPct val="100000"/>
              </a:lnSpc>
              <a:spcBef>
                <a:spcPts val="0"/>
              </a:spcBef>
              <a:spcAft>
                <a:spcPts val="0"/>
              </a:spcAft>
              <a:buClr>
                <a:srgbClr val="000000"/>
              </a:buClr>
              <a:buSzPts val="2000"/>
              <a:buFont typeface="Arial"/>
              <a:buNone/>
            </a:pPr>
            <a:r>
              <a:t/>
            </a:r>
            <a:endParaRPr b="1" i="0" sz="2400" u="none" cap="none" strike="noStrike">
              <a:solidFill>
                <a:srgbClr val="000000"/>
              </a:solidFill>
              <a:latin typeface="Cambria"/>
              <a:ea typeface="Cambria"/>
              <a:cs typeface="Cambria"/>
              <a:sym typeface="Cambria"/>
            </a:endParaRPr>
          </a:p>
        </p:txBody>
      </p:sp>
      <p:sp>
        <p:nvSpPr>
          <p:cNvPr id="291" name="Google Shape;291;p34"/>
          <p:cNvSpPr txBox="1"/>
          <p:nvPr/>
        </p:nvSpPr>
        <p:spPr>
          <a:xfrm>
            <a:off x="3728428" y="2332098"/>
            <a:ext cx="3756741" cy="4401164"/>
          </a:xfrm>
          <a:prstGeom prst="rect">
            <a:avLst/>
          </a:prstGeom>
          <a:noFill/>
          <a:ln>
            <a:noFill/>
          </a:ln>
        </p:spPr>
        <p:txBody>
          <a:bodyPr anchorCtr="0" anchor="t" bIns="45700" lIns="91425" spcFirstLastPara="1" rIns="91425" wrap="square" tIns="45700">
            <a:spAutoFit/>
          </a:bodyPr>
          <a:lstStyle/>
          <a:p>
            <a:pPr indent="0" lvl="0" marL="114300" marR="0" rtl="0" algn="l">
              <a:lnSpc>
                <a:spcPct val="100000"/>
              </a:lnSpc>
              <a:spcBef>
                <a:spcPts val="0"/>
              </a:spcBef>
              <a:spcAft>
                <a:spcPts val="0"/>
              </a:spcAft>
              <a:buNone/>
            </a:pPr>
            <a:r>
              <a:rPr b="0" i="0" lang="en-US" sz="2000" u="none" cap="none" strike="noStrike">
                <a:solidFill>
                  <a:srgbClr val="0070C0"/>
                </a:solidFill>
                <a:latin typeface="Cambria"/>
                <a:ea typeface="Cambria"/>
                <a:cs typeface="Cambria"/>
                <a:sym typeface="Cambria"/>
              </a:rPr>
              <a:t>Pendidik dapat melaksanakan asesmen awal pembelajaran sesuai kebutuhan, misalnya pada awal tahun pelajaran, pada awal semester, sebelum memulai satu lingkup materi (dapat berupa 1 atau beberapa TP), atau sebelum menyusun modul ajar secara mandiri.  Dengan demikian, asesmen awal pembelajaran tidak perlu dilakukan setiap mengawali tatap muka. </a:t>
            </a:r>
            <a:endParaRPr/>
          </a:p>
          <a:p>
            <a:pPr indent="0" lvl="0" marL="1143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70C0"/>
              </a:solidFill>
              <a:latin typeface="Cambria"/>
              <a:ea typeface="Cambria"/>
              <a:cs typeface="Cambria"/>
              <a:sym typeface="Cambria"/>
            </a:endParaRPr>
          </a:p>
        </p:txBody>
      </p:sp>
      <p:sp>
        <p:nvSpPr>
          <p:cNvPr id="292" name="Google Shape;292;p34"/>
          <p:cNvSpPr txBox="1"/>
          <p:nvPr/>
        </p:nvSpPr>
        <p:spPr>
          <a:xfrm>
            <a:off x="8372982" y="2434696"/>
            <a:ext cx="3834458" cy="40933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70C0"/>
                </a:solidFill>
                <a:latin typeface="Cambria"/>
                <a:ea typeface="Cambria"/>
                <a:cs typeface="Cambria"/>
                <a:sym typeface="Cambria"/>
              </a:rPr>
              <a:t>Asesmen pada awal pembelajaran diharapkan tidak memberatkan pendidik atau satuan pendidikan.  Namun demikian jika pendidik atau satuan pendidikan memiliki kemampuan, dapat melengkapi data tambahan  dengan melakukan asesmen non kognitif yang mencakup, kesiapan belajar, minat, profil belajar, latar belakang keluarga, riwayat tumbuh kembang, dll.</a:t>
            </a:r>
            <a:endParaRPr b="1" i="0" sz="2000" u="none" cap="none" strike="noStrike">
              <a:solidFill>
                <a:srgbClr val="000000"/>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5"/>
          <p:cNvSpPr txBox="1"/>
          <p:nvPr>
            <p:ph type="title"/>
          </p:nvPr>
        </p:nvSpPr>
        <p:spPr>
          <a:xfrm>
            <a:off x="805218" y="928048"/>
            <a:ext cx="10548600" cy="1126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solidFill>
                  <a:srgbClr val="0070C0"/>
                </a:solidFill>
              </a:rPr>
              <a:t>Asesmen Pembelajaran</a:t>
            </a:r>
            <a:endParaRPr>
              <a:solidFill>
                <a:srgbClr val="0070C0"/>
              </a:solidFill>
            </a:endParaRPr>
          </a:p>
        </p:txBody>
      </p:sp>
      <p:sp>
        <p:nvSpPr>
          <p:cNvPr id="298" name="Google Shape;298;p35"/>
          <p:cNvSpPr txBox="1"/>
          <p:nvPr>
            <p:ph idx="1" type="body"/>
          </p:nvPr>
        </p:nvSpPr>
        <p:spPr>
          <a:xfrm>
            <a:off x="838200" y="1950720"/>
            <a:ext cx="10515600" cy="4226383"/>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37"/>
              <a:buFont typeface="Courier New"/>
              <a:buChar char="o"/>
            </a:pPr>
            <a:r>
              <a:rPr lang="en-US" sz="2000">
                <a:solidFill>
                  <a:srgbClr val="0070C0"/>
                </a:solidFill>
                <a:latin typeface="Cambria"/>
                <a:ea typeface="Cambria"/>
                <a:cs typeface="Cambria"/>
                <a:sym typeface="Cambria"/>
              </a:rPr>
              <a:t>Asesmen merupakan bagian terpadu dari proses pembelajaran, memfasilitasi pembelajaran, dan menyediakan informasi yang holistik sebagai umpan balik untuk pendidik, peserta didik, dan orang tua, agar dapat memandu mereka dalam menentukan strategi pembelajaran selanjutnya. </a:t>
            </a:r>
            <a:endParaRPr sz="2000">
              <a:solidFill>
                <a:srgbClr val="0070C0"/>
              </a:solidFill>
            </a:endParaRPr>
          </a:p>
          <a:p>
            <a:pPr indent="-342900" lvl="0" marL="457200" rtl="0" algn="l">
              <a:lnSpc>
                <a:spcPct val="90000"/>
              </a:lnSpc>
              <a:spcBef>
                <a:spcPts val="1000"/>
              </a:spcBef>
              <a:spcAft>
                <a:spcPts val="0"/>
              </a:spcAft>
              <a:buSzPts val="1837"/>
              <a:buFont typeface="Courier New"/>
              <a:buChar char="o"/>
            </a:pPr>
            <a:r>
              <a:rPr lang="en-US" sz="2000">
                <a:solidFill>
                  <a:srgbClr val="0070C0"/>
                </a:solidFill>
                <a:latin typeface="Cambria"/>
                <a:ea typeface="Cambria"/>
                <a:cs typeface="Cambria"/>
                <a:sym typeface="Cambria"/>
              </a:rPr>
              <a:t>Asesmen dirancang dan dilakukan sesuai dengan fungsi asesmen tersebut, dengan keleluasaan untuk menentukan teknik dan waktu pelaksanaan asesmen agar efektif mencapai tujuan pembelajaran. </a:t>
            </a:r>
            <a:endParaRPr sz="2000">
              <a:solidFill>
                <a:srgbClr val="0070C0"/>
              </a:solidFill>
              <a:latin typeface="Cambria"/>
              <a:ea typeface="Cambria"/>
              <a:cs typeface="Cambria"/>
              <a:sym typeface="Cambria"/>
            </a:endParaRPr>
          </a:p>
          <a:p>
            <a:pPr indent="-342900" lvl="0" marL="457200" rtl="0" algn="l">
              <a:lnSpc>
                <a:spcPct val="90000"/>
              </a:lnSpc>
              <a:spcBef>
                <a:spcPts val="1000"/>
              </a:spcBef>
              <a:spcAft>
                <a:spcPts val="0"/>
              </a:spcAft>
              <a:buSzPts val="1837"/>
              <a:buFont typeface="Courier New"/>
              <a:buChar char="o"/>
            </a:pPr>
            <a:r>
              <a:rPr lang="en-US" sz="2000">
                <a:solidFill>
                  <a:srgbClr val="0070C0"/>
                </a:solidFill>
                <a:latin typeface="Cambria"/>
                <a:ea typeface="Cambria"/>
                <a:cs typeface="Cambria"/>
                <a:sym typeface="Cambria"/>
              </a:rPr>
              <a:t>Asesmen dirancang secara adil, proporsional, valid, dan dapat dipercaya (reliable) untuk menjelaskan kemajuan belajar dan menentukan keputusan tentang langkah selanjutnya. </a:t>
            </a:r>
            <a:endParaRPr sz="2000">
              <a:solidFill>
                <a:srgbClr val="0070C0"/>
              </a:solidFill>
            </a:endParaRPr>
          </a:p>
          <a:p>
            <a:pPr indent="-342900" lvl="0" marL="457200" rtl="0" algn="l">
              <a:lnSpc>
                <a:spcPct val="90000"/>
              </a:lnSpc>
              <a:spcBef>
                <a:spcPts val="1000"/>
              </a:spcBef>
              <a:spcAft>
                <a:spcPts val="0"/>
              </a:spcAft>
              <a:buSzPts val="1837"/>
              <a:buFont typeface="Courier New"/>
              <a:buChar char="o"/>
            </a:pPr>
            <a:r>
              <a:rPr lang="en-US" sz="2000">
                <a:solidFill>
                  <a:srgbClr val="0070C0"/>
                </a:solidFill>
                <a:latin typeface="Cambria"/>
                <a:ea typeface="Cambria"/>
                <a:cs typeface="Cambria"/>
                <a:sym typeface="Cambria"/>
              </a:rPr>
              <a:t>Laporan kemajuan belajar dan pencapaian peserta didik bersifat sederhana dan informatif, memberikan informasi yang bermanfaat tentang karakter dan kompetensi yang dicapai serta strategi tindak lanjutnya.</a:t>
            </a:r>
            <a:endParaRPr sz="2000">
              <a:solidFill>
                <a:srgbClr val="0070C0"/>
              </a:solidFill>
            </a:endParaRPr>
          </a:p>
          <a:p>
            <a:pPr indent="-342900" lvl="0" marL="457200" rtl="0" algn="l">
              <a:lnSpc>
                <a:spcPct val="90000"/>
              </a:lnSpc>
              <a:spcBef>
                <a:spcPts val="1000"/>
              </a:spcBef>
              <a:spcAft>
                <a:spcPts val="0"/>
              </a:spcAft>
              <a:buSzPts val="1837"/>
              <a:buFont typeface="Courier New"/>
              <a:buChar char="o"/>
            </a:pPr>
            <a:r>
              <a:rPr lang="en-US" sz="2000">
                <a:solidFill>
                  <a:srgbClr val="0070C0"/>
                </a:solidFill>
                <a:latin typeface="Cambria"/>
                <a:ea typeface="Cambria"/>
                <a:cs typeface="Cambria"/>
                <a:sym typeface="Cambria"/>
              </a:rPr>
              <a:t>Hasil asesmen digunakan oleh peserta didik, pendidik, tenaga kependidikan, dan orang tua sebagai bahan refleksi untuk meningkatkan mutu pembelajaran.</a:t>
            </a:r>
            <a:endParaRPr sz="2000">
              <a:solidFill>
                <a:srgbClr val="0070C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6"/>
          <p:cNvSpPr txBox="1"/>
          <p:nvPr>
            <p:ph type="title"/>
          </p:nvPr>
        </p:nvSpPr>
        <p:spPr>
          <a:xfrm>
            <a:off x="838101" y="944880"/>
            <a:ext cx="10515600" cy="110995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solidFill>
                  <a:srgbClr val="0070C0"/>
                </a:solidFill>
              </a:rPr>
              <a:t>Alur Asesmen</a:t>
            </a:r>
            <a:endParaRPr>
              <a:solidFill>
                <a:srgbClr val="0070C0"/>
              </a:solidFill>
            </a:endParaRPr>
          </a:p>
        </p:txBody>
      </p:sp>
      <p:sp>
        <p:nvSpPr>
          <p:cNvPr id="304" name="Google Shape;304;p36"/>
          <p:cNvSpPr txBox="1"/>
          <p:nvPr>
            <p:ph idx="1" type="body"/>
          </p:nvPr>
        </p:nvSpPr>
        <p:spPr>
          <a:xfrm>
            <a:off x="766981" y="2054834"/>
            <a:ext cx="10515600" cy="3933332"/>
          </a:xfrm>
          <a:prstGeom prst="rect">
            <a:avLst/>
          </a:prstGeom>
          <a:noFill/>
          <a:ln>
            <a:noFill/>
          </a:ln>
        </p:spPr>
        <p:txBody>
          <a:bodyPr anchorCtr="0" anchor="t" bIns="45700" lIns="91425" spcFirstLastPara="1" rIns="91425" wrap="square" tIns="45700">
            <a:noAutofit/>
          </a:bodyPr>
          <a:lstStyle/>
          <a:p>
            <a:pPr indent="-457200" lvl="0" marL="571500" rtl="0" algn="l">
              <a:lnSpc>
                <a:spcPct val="90000"/>
              </a:lnSpc>
              <a:spcBef>
                <a:spcPts val="1000"/>
              </a:spcBef>
              <a:spcAft>
                <a:spcPts val="0"/>
              </a:spcAft>
              <a:buSzPts val="1800"/>
              <a:buAutoNum type="arabicPeriod"/>
            </a:pPr>
            <a:r>
              <a:rPr lang="en-US" sz="2400">
                <a:solidFill>
                  <a:srgbClr val="0070C0"/>
                </a:solidFill>
                <a:latin typeface="Cambria"/>
                <a:ea typeface="Cambria"/>
                <a:cs typeface="Cambria"/>
                <a:sym typeface="Cambria"/>
              </a:rPr>
              <a:t>Menentukan tujuan pembelajaran (sesuai alur perkembangan dimensi).</a:t>
            </a:r>
            <a:endParaRPr/>
          </a:p>
          <a:p>
            <a:pPr indent="-457200" lvl="0" marL="571500" rtl="0" algn="l">
              <a:lnSpc>
                <a:spcPct val="90000"/>
              </a:lnSpc>
              <a:spcBef>
                <a:spcPts val="1000"/>
              </a:spcBef>
              <a:spcAft>
                <a:spcPts val="0"/>
              </a:spcAft>
              <a:buSzPts val="1800"/>
              <a:buAutoNum type="arabicPeriod"/>
            </a:pPr>
            <a:r>
              <a:rPr lang="en-US" sz="2400">
                <a:solidFill>
                  <a:srgbClr val="0070C0"/>
                </a:solidFill>
                <a:latin typeface="Cambria"/>
                <a:ea typeface="Cambria"/>
                <a:cs typeface="Cambria"/>
                <a:sym typeface="Cambria"/>
              </a:rPr>
              <a:t>Merancang indikator (memastikan kedalaman tujuan, membuat indikator yang mencakup aspek kognisi, sikap, dan keterampilan) </a:t>
            </a:r>
            <a:endParaRPr/>
          </a:p>
          <a:p>
            <a:pPr indent="-457200" lvl="0" marL="571500" rtl="0" algn="l">
              <a:lnSpc>
                <a:spcPct val="90000"/>
              </a:lnSpc>
              <a:spcBef>
                <a:spcPts val="1000"/>
              </a:spcBef>
              <a:spcAft>
                <a:spcPts val="0"/>
              </a:spcAft>
              <a:buSzPts val="1800"/>
              <a:buAutoNum type="arabicPeriod"/>
            </a:pPr>
            <a:r>
              <a:rPr lang="en-US" sz="2400">
                <a:solidFill>
                  <a:srgbClr val="0070C0"/>
                </a:solidFill>
                <a:latin typeface="Cambria"/>
                <a:ea typeface="Cambria"/>
                <a:cs typeface="Cambria"/>
                <a:sym typeface="Cambria"/>
              </a:rPr>
              <a:t>Menyusun strategi asesmen</a:t>
            </a:r>
            <a:endParaRPr sz="2400">
              <a:solidFill>
                <a:srgbClr val="0070C0"/>
              </a:solidFill>
              <a:latin typeface="Cambria"/>
              <a:ea typeface="Cambria"/>
              <a:cs typeface="Cambria"/>
              <a:sym typeface="Cambria"/>
            </a:endParaRPr>
          </a:p>
          <a:p>
            <a:pPr indent="-514350" lvl="0" marL="628650" rtl="0" algn="l">
              <a:lnSpc>
                <a:spcPct val="90000"/>
              </a:lnSpc>
              <a:spcBef>
                <a:spcPts val="1000"/>
              </a:spcBef>
              <a:spcAft>
                <a:spcPts val="0"/>
              </a:spcAft>
              <a:buSzPts val="1800"/>
              <a:buFont typeface="Arial"/>
              <a:buAutoNum type="arabicPeriod"/>
            </a:pPr>
            <a:r>
              <a:rPr lang="en-US" sz="2400">
                <a:solidFill>
                  <a:srgbClr val="0070C0"/>
                </a:solidFill>
                <a:latin typeface="Cambria"/>
                <a:ea typeface="Cambria"/>
                <a:cs typeface="Cambria"/>
                <a:sym typeface="Cambria"/>
              </a:rPr>
              <a:t>Menyiapkan alat ukur atau instrumennya (rubrik)</a:t>
            </a:r>
            <a:endParaRPr>
              <a:solidFill>
                <a:srgbClr val="0070C0"/>
              </a:solidFill>
            </a:endParaRPr>
          </a:p>
          <a:p>
            <a:pPr indent="-514350" lvl="0" marL="628650" rtl="0" algn="l">
              <a:lnSpc>
                <a:spcPct val="90000"/>
              </a:lnSpc>
              <a:spcBef>
                <a:spcPts val="1000"/>
              </a:spcBef>
              <a:spcAft>
                <a:spcPts val="0"/>
              </a:spcAft>
              <a:buSzPts val="1800"/>
              <a:buFont typeface="Arial"/>
              <a:buAutoNum type="arabicPeriod"/>
            </a:pPr>
            <a:r>
              <a:rPr lang="en-US" sz="2400">
                <a:solidFill>
                  <a:srgbClr val="0070C0"/>
                </a:solidFill>
                <a:latin typeface="Cambria"/>
                <a:ea typeface="Cambria"/>
                <a:cs typeface="Cambria"/>
                <a:sym typeface="Cambria"/>
              </a:rPr>
              <a:t>menyiapkan instruksi atau panduan untuk murid (Lembar kerja)</a:t>
            </a:r>
            <a:endParaRPr>
              <a:solidFill>
                <a:srgbClr val="0070C0"/>
              </a:solidFill>
            </a:endParaRPr>
          </a:p>
          <a:p>
            <a:pPr indent="-514350" lvl="0" marL="628650" rtl="0" algn="l">
              <a:lnSpc>
                <a:spcPct val="90000"/>
              </a:lnSpc>
              <a:spcBef>
                <a:spcPts val="1000"/>
              </a:spcBef>
              <a:spcAft>
                <a:spcPts val="0"/>
              </a:spcAft>
              <a:buSzPts val="1800"/>
              <a:buAutoNum type="arabicPeriod"/>
            </a:pPr>
            <a:r>
              <a:rPr lang="en-US" sz="2400">
                <a:solidFill>
                  <a:srgbClr val="0070C0"/>
                </a:solidFill>
                <a:latin typeface="Cambria"/>
                <a:ea typeface="Cambria"/>
                <a:cs typeface="Cambria"/>
                <a:sym typeface="Cambria"/>
              </a:rPr>
              <a:t>Mengolah hasil asesmen dan bukti pencapaian peserta didik untuk membuat inferensi (kesimpulan) mengenai pencapaian peserta didik terhadap tujuan pembelajaran</a:t>
            </a:r>
            <a:endParaRPr sz="2400">
              <a:solidFill>
                <a:srgbClr val="0070C0"/>
              </a:solidFill>
              <a:latin typeface="Cambria"/>
              <a:ea typeface="Cambria"/>
              <a:cs typeface="Cambria"/>
              <a:sym typeface="Cambria"/>
            </a:endParaRPr>
          </a:p>
          <a:p>
            <a:pPr indent="-514350" lvl="0" marL="628650" rtl="0" algn="l">
              <a:lnSpc>
                <a:spcPct val="90000"/>
              </a:lnSpc>
              <a:spcBef>
                <a:spcPts val="1000"/>
              </a:spcBef>
              <a:spcAft>
                <a:spcPts val="0"/>
              </a:spcAft>
              <a:buSzPts val="1800"/>
              <a:buAutoNum type="arabicPeriod"/>
            </a:pPr>
            <a:r>
              <a:rPr lang="en-US" sz="2400">
                <a:solidFill>
                  <a:srgbClr val="0070C0"/>
                </a:solidFill>
                <a:latin typeface="Cambria"/>
                <a:ea typeface="Cambria"/>
                <a:cs typeface="Cambria"/>
                <a:sym typeface="Cambria"/>
              </a:rPr>
              <a:t>Menyusun rapor</a:t>
            </a:r>
            <a:endParaRPr sz="2400">
              <a:solidFill>
                <a:srgbClr val="0070C0"/>
              </a:solidFill>
              <a:latin typeface="Cambria"/>
              <a:ea typeface="Cambria"/>
              <a:cs typeface="Cambria"/>
              <a:sym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7"/>
          <p:cNvSpPr txBox="1"/>
          <p:nvPr>
            <p:ph idx="1" type="body"/>
          </p:nvPr>
        </p:nvSpPr>
        <p:spPr>
          <a:xfrm>
            <a:off x="838200" y="2537698"/>
            <a:ext cx="10515600" cy="3590400"/>
          </a:xfrm>
          <a:prstGeom prst="rect">
            <a:avLst/>
          </a:prstGeom>
          <a:noFill/>
          <a:ln>
            <a:noFill/>
          </a:ln>
        </p:spPr>
        <p:txBody>
          <a:bodyPr anchorCtr="0" anchor="b" bIns="45700" lIns="91425" spcFirstLastPara="1" rIns="91425" wrap="square" tIns="45700">
            <a:noAutofit/>
          </a:bodyPr>
          <a:lstStyle/>
          <a:p>
            <a:pPr indent="0" lvl="0" marL="0" rtl="0" algn="just">
              <a:lnSpc>
                <a:spcPct val="80000"/>
              </a:lnSpc>
              <a:spcBef>
                <a:spcPts val="1000"/>
              </a:spcBef>
              <a:spcAft>
                <a:spcPts val="0"/>
              </a:spcAft>
              <a:buSzPts val="605"/>
              <a:buNone/>
            </a:pPr>
            <a:r>
              <a:t/>
            </a:r>
            <a:endParaRPr b="1" sz="2420">
              <a:highlight>
                <a:srgbClr val="FFFFFF"/>
              </a:highlight>
              <a:latin typeface="Candara"/>
              <a:ea typeface="Candara"/>
              <a:cs typeface="Candara"/>
              <a:sym typeface="Candara"/>
            </a:endParaRPr>
          </a:p>
          <a:p>
            <a:pPr indent="0" lvl="0" marL="0" rtl="0" algn="just">
              <a:lnSpc>
                <a:spcPct val="80000"/>
              </a:lnSpc>
              <a:spcBef>
                <a:spcPts val="1000"/>
              </a:spcBef>
              <a:spcAft>
                <a:spcPts val="0"/>
              </a:spcAft>
              <a:buSzPts val="605"/>
              <a:buNone/>
            </a:pPr>
            <a:r>
              <a:t/>
            </a:r>
            <a:endParaRPr b="1" sz="2420">
              <a:highlight>
                <a:srgbClr val="FFFFFF"/>
              </a:highlight>
              <a:latin typeface="Candara"/>
              <a:ea typeface="Candara"/>
              <a:cs typeface="Candara"/>
              <a:sym typeface="Candara"/>
            </a:endParaRPr>
          </a:p>
        </p:txBody>
      </p:sp>
      <p:sp>
        <p:nvSpPr>
          <p:cNvPr id="310" name="Google Shape;310;p37"/>
          <p:cNvSpPr/>
          <p:nvPr/>
        </p:nvSpPr>
        <p:spPr>
          <a:xfrm>
            <a:off x="132707" y="1525104"/>
            <a:ext cx="3435556" cy="2364616"/>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2400"/>
              <a:buFont typeface="Arial"/>
              <a:buNone/>
            </a:pPr>
            <a:r>
              <a:t/>
            </a:r>
            <a:endParaRPr b="0" i="0" sz="2400" u="none" cap="none" strike="noStrike">
              <a:solidFill>
                <a:srgbClr val="0070C0"/>
              </a:solidFill>
              <a:latin typeface="Arial"/>
              <a:ea typeface="Arial"/>
              <a:cs typeface="Arial"/>
              <a:sym typeface="Arial"/>
            </a:endParaRPr>
          </a:p>
          <a:p>
            <a:pPr indent="0" lvl="0" marL="0" marR="0" rtl="0" algn="ctr">
              <a:lnSpc>
                <a:spcPct val="130000"/>
              </a:lnSpc>
              <a:spcBef>
                <a:spcPts val="0"/>
              </a:spcBef>
              <a:spcAft>
                <a:spcPts val="0"/>
              </a:spcAft>
              <a:buClr>
                <a:srgbClr val="000000"/>
              </a:buClr>
              <a:buSzPts val="2400"/>
              <a:buFont typeface="Arial"/>
              <a:buNone/>
            </a:pPr>
            <a:r>
              <a:rPr b="1" i="0" lang="en-US" sz="2400" u="none" cap="none" strike="noStrike">
                <a:solidFill>
                  <a:srgbClr val="0070C0"/>
                </a:solidFill>
                <a:latin typeface="Cambria"/>
                <a:ea typeface="Cambria"/>
                <a:cs typeface="Cambria"/>
                <a:sym typeface="Cambria"/>
              </a:rPr>
              <a:t>Acuan yang digunakan untuk melaksanakan asesmen pembelajaran :</a:t>
            </a:r>
            <a:endParaRPr b="1" i="0" sz="2400" u="none" cap="none" strike="noStrike">
              <a:solidFill>
                <a:srgbClr val="0070C0"/>
              </a:solidFill>
              <a:latin typeface="Cambria"/>
              <a:ea typeface="Cambria"/>
              <a:cs typeface="Cambria"/>
              <a:sym typeface="Cambria"/>
            </a:endParaRPr>
          </a:p>
        </p:txBody>
      </p:sp>
      <p:pic>
        <p:nvPicPr>
          <p:cNvPr descr="Line arrow Counter clockwise curve" id="311" name="Google Shape;311;p37"/>
          <p:cNvPicPr preferRelativeResize="0"/>
          <p:nvPr/>
        </p:nvPicPr>
        <p:blipFill rotWithShape="1">
          <a:blip r:embed="rId3">
            <a:alphaModFix/>
          </a:blip>
          <a:srcRect b="0" l="0" r="0" t="0"/>
          <a:stretch/>
        </p:blipFill>
        <p:spPr>
          <a:xfrm rot="7714686">
            <a:off x="1265159" y="3355955"/>
            <a:ext cx="2391152" cy="2713066"/>
          </a:xfrm>
          <a:prstGeom prst="rect">
            <a:avLst/>
          </a:prstGeom>
          <a:noFill/>
          <a:ln>
            <a:noFill/>
          </a:ln>
        </p:spPr>
      </p:pic>
      <p:pic>
        <p:nvPicPr>
          <p:cNvPr id="312" name="Google Shape;312;p37"/>
          <p:cNvPicPr preferRelativeResize="0"/>
          <p:nvPr/>
        </p:nvPicPr>
        <p:blipFill rotWithShape="1">
          <a:blip r:embed="rId4">
            <a:alphaModFix/>
          </a:blip>
          <a:srcRect b="0" l="0" r="0" t="0"/>
          <a:stretch/>
        </p:blipFill>
        <p:spPr>
          <a:xfrm>
            <a:off x="3751749" y="930166"/>
            <a:ext cx="8440252" cy="59278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8"/>
          <p:cNvSpPr txBox="1"/>
          <p:nvPr>
            <p:ph idx="1" type="body"/>
          </p:nvPr>
        </p:nvSpPr>
        <p:spPr>
          <a:xfrm>
            <a:off x="838200" y="2338603"/>
            <a:ext cx="10515600" cy="3838500"/>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t/>
            </a:r>
            <a:endParaRPr/>
          </a:p>
        </p:txBody>
      </p:sp>
      <p:pic>
        <p:nvPicPr>
          <p:cNvPr id="318" name="Google Shape;318;p38"/>
          <p:cNvPicPr preferRelativeResize="0"/>
          <p:nvPr/>
        </p:nvPicPr>
        <p:blipFill rotWithShape="1">
          <a:blip r:embed="rId3">
            <a:alphaModFix/>
          </a:blip>
          <a:srcRect b="12019" l="21826" r="21978" t="40992"/>
          <a:stretch/>
        </p:blipFill>
        <p:spPr>
          <a:xfrm>
            <a:off x="838200" y="2047164"/>
            <a:ext cx="8974541" cy="4408228"/>
          </a:xfrm>
          <a:prstGeom prst="rect">
            <a:avLst/>
          </a:prstGeom>
          <a:noFill/>
          <a:ln>
            <a:noFill/>
          </a:ln>
        </p:spPr>
      </p:pic>
      <p:sp>
        <p:nvSpPr>
          <p:cNvPr id="319" name="Google Shape;319;p38"/>
          <p:cNvSpPr txBox="1"/>
          <p:nvPr>
            <p:ph type="title"/>
          </p:nvPr>
        </p:nvSpPr>
        <p:spPr>
          <a:xfrm>
            <a:off x="805218" y="914400"/>
            <a:ext cx="10548600" cy="1140300"/>
          </a:xfrm>
          <a:prstGeom prst="rect">
            <a:avLst/>
          </a:prstGeom>
          <a:noFill/>
          <a:ln>
            <a:noFill/>
          </a:ln>
        </p:spPr>
        <p:txBody>
          <a:bodyPr anchorCtr="0" anchor="ctr" bIns="45700" lIns="91425" spcFirstLastPara="1" rIns="91425" wrap="square" tIns="45700">
            <a:normAutofit/>
          </a:bodyPr>
          <a:lstStyle/>
          <a:p>
            <a:pPr indent="-571500" lvl="0" marL="571500" rtl="0" algn="l">
              <a:lnSpc>
                <a:spcPct val="90000"/>
              </a:lnSpc>
              <a:spcBef>
                <a:spcPts val="0"/>
              </a:spcBef>
              <a:spcAft>
                <a:spcPts val="0"/>
              </a:spcAft>
              <a:buSzPts val="1800"/>
              <a:buFont typeface="Courier New"/>
              <a:buChar char="o"/>
            </a:pPr>
            <a:r>
              <a:rPr lang="en-US"/>
              <a:t>JENIS ASESMEN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9"/>
          <p:cNvSpPr txBox="1"/>
          <p:nvPr/>
        </p:nvSpPr>
        <p:spPr>
          <a:xfrm>
            <a:off x="162650" y="731500"/>
            <a:ext cx="8751000" cy="1667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100"/>
              <a:buFont typeface="Arial"/>
              <a:buNone/>
            </a:pPr>
            <a:r>
              <a:rPr b="0" i="0" lang="en-US" sz="3200" u="none" cap="none" strike="noStrike">
                <a:solidFill>
                  <a:schemeClr val="dk1"/>
                </a:solidFill>
                <a:latin typeface="Arial"/>
                <a:ea typeface="Arial"/>
                <a:cs typeface="Arial"/>
                <a:sym typeface="Arial"/>
              </a:rPr>
              <a:t>Contoh Bentuk Asesmen Formatif dan Sumatif</a:t>
            </a:r>
            <a:endParaRPr b="0" i="0" sz="3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rgbClr val="0070C0"/>
              </a:solidFill>
              <a:latin typeface="Shadows Into Light"/>
              <a:ea typeface="Shadows Into Light"/>
              <a:cs typeface="Shadows Into Light"/>
              <a:sym typeface="Shadows Into Light"/>
            </a:endParaRPr>
          </a:p>
        </p:txBody>
      </p:sp>
      <p:pic>
        <p:nvPicPr>
          <p:cNvPr id="325" name="Google Shape;325;p39"/>
          <p:cNvPicPr preferRelativeResize="0"/>
          <p:nvPr/>
        </p:nvPicPr>
        <p:blipFill rotWithShape="1">
          <a:blip r:embed="rId3">
            <a:alphaModFix/>
          </a:blip>
          <a:srcRect b="0" l="0" r="0" t="0"/>
          <a:stretch/>
        </p:blipFill>
        <p:spPr>
          <a:xfrm rot="205662">
            <a:off x="1783713" y="1270830"/>
            <a:ext cx="3968752" cy="588433"/>
          </a:xfrm>
          <a:prstGeom prst="rect">
            <a:avLst/>
          </a:prstGeom>
          <a:noFill/>
          <a:ln>
            <a:noFill/>
          </a:ln>
        </p:spPr>
      </p:pic>
      <p:sp>
        <p:nvSpPr>
          <p:cNvPr id="326" name="Google Shape;326;p39"/>
          <p:cNvSpPr/>
          <p:nvPr/>
        </p:nvSpPr>
        <p:spPr>
          <a:xfrm>
            <a:off x="5106854" y="2152394"/>
            <a:ext cx="2205000" cy="2206800"/>
          </a:xfrm>
          <a:prstGeom prst="ellipse">
            <a:avLst/>
          </a:prstGeom>
          <a:solidFill>
            <a:schemeClr val="lt1"/>
          </a:solidFill>
          <a:ln cap="flat" cmpd="sng" w="25400">
            <a:solidFill>
              <a:schemeClr val="lt1"/>
            </a:solidFill>
            <a:prstDash val="solid"/>
            <a:round/>
            <a:headEnd len="sm" w="sm" type="none"/>
            <a:tailEnd len="sm" w="sm" type="none"/>
          </a:ln>
          <a:effectLst>
            <a:outerShdw blurRad="1524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327" name="Google Shape;327;p39"/>
          <p:cNvSpPr/>
          <p:nvPr/>
        </p:nvSpPr>
        <p:spPr>
          <a:xfrm>
            <a:off x="5112499" y="2566704"/>
            <a:ext cx="2247900" cy="1405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33"/>
              <a:buFont typeface="Arial"/>
              <a:buNone/>
            </a:pPr>
            <a:r>
              <a:rPr b="1" i="0" lang="en-US" sz="2133" u="none" cap="none" strike="noStrike">
                <a:solidFill>
                  <a:srgbClr val="262626"/>
                </a:solidFill>
                <a:latin typeface="Cambria"/>
                <a:ea typeface="Cambria"/>
                <a:cs typeface="Cambria"/>
                <a:sym typeface="Cambria"/>
              </a:rPr>
              <a:t>Bentuk Asesmen Formatif dan Sumatif</a:t>
            </a:r>
            <a:endParaRPr b="0" i="0" sz="1400" u="none" cap="none" strike="noStrike">
              <a:solidFill>
                <a:srgbClr val="000000"/>
              </a:solidFill>
              <a:latin typeface="Arial"/>
              <a:ea typeface="Arial"/>
              <a:cs typeface="Arial"/>
              <a:sym typeface="Arial"/>
            </a:endParaRPr>
          </a:p>
        </p:txBody>
      </p:sp>
      <p:grpSp>
        <p:nvGrpSpPr>
          <p:cNvPr id="328" name="Google Shape;328;p39"/>
          <p:cNvGrpSpPr/>
          <p:nvPr/>
        </p:nvGrpSpPr>
        <p:grpSpPr>
          <a:xfrm>
            <a:off x="4649153" y="1784350"/>
            <a:ext cx="3023360" cy="3023628"/>
            <a:chOff x="4832351" y="2532063"/>
            <a:chExt cx="2682900" cy="2682900"/>
          </a:xfrm>
        </p:grpSpPr>
        <p:sp>
          <p:nvSpPr>
            <p:cNvPr id="329" name="Google Shape;329;p39"/>
            <p:cNvSpPr/>
            <p:nvPr/>
          </p:nvSpPr>
          <p:spPr>
            <a:xfrm>
              <a:off x="4832351" y="2532063"/>
              <a:ext cx="2682900" cy="2682900"/>
            </a:xfrm>
            <a:prstGeom prst="donut">
              <a:avLst>
                <a:gd fmla="val 3697" name="adj"/>
              </a:avLst>
            </a:prstGeom>
            <a:gradFill>
              <a:gsLst>
                <a:gs pos="0">
                  <a:srgbClr val="20B0D0"/>
                </a:gs>
                <a:gs pos="17000">
                  <a:srgbClr val="20B0D0"/>
                </a:gs>
                <a:gs pos="39000">
                  <a:srgbClr val="1FA579"/>
                </a:gs>
                <a:gs pos="57880">
                  <a:srgbClr val="782B80"/>
                </a:gs>
                <a:gs pos="79000">
                  <a:srgbClr val="E95A25"/>
                </a:gs>
                <a:gs pos="100000">
                  <a:srgbClr val="E95A25"/>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30" name="Google Shape;330;p39"/>
            <p:cNvSpPr/>
            <p:nvPr/>
          </p:nvSpPr>
          <p:spPr>
            <a:xfrm>
              <a:off x="7223125" y="3173243"/>
              <a:ext cx="222600" cy="222600"/>
            </a:xfrm>
            <a:prstGeom prst="ellipse">
              <a:avLst/>
            </a:prstGeom>
            <a:solidFill>
              <a:srgbClr val="E95A25"/>
            </a:solidFill>
            <a:ln cap="flat" cmpd="sng" w="28575">
              <a:solidFill>
                <a:srgbClr val="BF202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331" name="Google Shape;331;p39"/>
            <p:cNvSpPr/>
            <p:nvPr/>
          </p:nvSpPr>
          <p:spPr>
            <a:xfrm>
              <a:off x="4888535" y="3180863"/>
              <a:ext cx="222600" cy="222600"/>
            </a:xfrm>
            <a:prstGeom prst="ellipse">
              <a:avLst/>
            </a:prstGeom>
            <a:solidFill>
              <a:srgbClr val="E6EA04"/>
            </a:solidFill>
            <a:ln cap="flat" cmpd="sng" w="28575">
              <a:solidFill>
                <a:srgbClr val="85C6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332" name="Google Shape;332;p39"/>
            <p:cNvSpPr/>
            <p:nvPr/>
          </p:nvSpPr>
          <p:spPr>
            <a:xfrm>
              <a:off x="4903788" y="4383542"/>
              <a:ext cx="222600" cy="222600"/>
            </a:xfrm>
            <a:prstGeom prst="ellipse">
              <a:avLst/>
            </a:prstGeom>
            <a:solidFill>
              <a:srgbClr val="85C659"/>
            </a:solidFill>
            <a:ln cap="flat" cmpd="sng" w="28575">
              <a:solidFill>
                <a:srgbClr val="20B0D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333" name="Google Shape;333;p39"/>
            <p:cNvSpPr/>
            <p:nvPr/>
          </p:nvSpPr>
          <p:spPr>
            <a:xfrm>
              <a:off x="7171360" y="4383542"/>
              <a:ext cx="222600" cy="222600"/>
            </a:xfrm>
            <a:prstGeom prst="ellipse">
              <a:avLst/>
            </a:prstGeom>
            <a:solidFill>
              <a:srgbClr val="AA2D91"/>
            </a:solidFill>
            <a:ln cap="flat" cmpd="sng" w="28575">
              <a:solidFill>
                <a:srgbClr val="782B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grpSp>
      <p:grpSp>
        <p:nvGrpSpPr>
          <p:cNvPr id="334" name="Google Shape;334;p39"/>
          <p:cNvGrpSpPr/>
          <p:nvPr/>
        </p:nvGrpSpPr>
        <p:grpSpPr>
          <a:xfrm>
            <a:off x="388265" y="2035053"/>
            <a:ext cx="3588624" cy="1797384"/>
            <a:chOff x="219505" y="2115672"/>
            <a:chExt cx="2823687" cy="1331100"/>
          </a:xfrm>
        </p:grpSpPr>
        <p:sp>
          <p:nvSpPr>
            <p:cNvPr id="335" name="Google Shape;335;p39"/>
            <p:cNvSpPr/>
            <p:nvPr/>
          </p:nvSpPr>
          <p:spPr>
            <a:xfrm>
              <a:off x="219505" y="2119525"/>
              <a:ext cx="2809500" cy="1321800"/>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36" name="Google Shape;336;p39"/>
            <p:cNvSpPr/>
            <p:nvPr/>
          </p:nvSpPr>
          <p:spPr>
            <a:xfrm>
              <a:off x="2873392" y="2115672"/>
              <a:ext cx="169800" cy="1331100"/>
            </a:xfrm>
            <a:prstGeom prst="rect">
              <a:avLst/>
            </a:prstGeom>
            <a:solidFill>
              <a:srgbClr val="7AC043"/>
            </a:solidFill>
            <a:ln>
              <a:noFill/>
            </a:ln>
            <a:effectLst>
              <a:outerShdw blurRad="50800" rotWithShape="0" algn="tl" dir="2700000" dist="38100">
                <a:srgbClr val="000000">
                  <a:alpha val="40000"/>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Lato"/>
                <a:ea typeface="Lato"/>
                <a:cs typeface="Lato"/>
                <a:sym typeface="Lato"/>
              </a:endParaRPr>
            </a:p>
          </p:txBody>
        </p:sp>
      </p:grpSp>
      <p:grpSp>
        <p:nvGrpSpPr>
          <p:cNvPr id="337" name="Google Shape;337;p39"/>
          <p:cNvGrpSpPr/>
          <p:nvPr/>
        </p:nvGrpSpPr>
        <p:grpSpPr>
          <a:xfrm>
            <a:off x="388134" y="4113121"/>
            <a:ext cx="3588716" cy="1699264"/>
            <a:chOff x="219505" y="4144699"/>
            <a:chExt cx="2835137" cy="1460100"/>
          </a:xfrm>
        </p:grpSpPr>
        <p:sp>
          <p:nvSpPr>
            <p:cNvPr id="338" name="Google Shape;338;p39"/>
            <p:cNvSpPr/>
            <p:nvPr/>
          </p:nvSpPr>
          <p:spPr>
            <a:xfrm>
              <a:off x="219505" y="4144699"/>
              <a:ext cx="2819700" cy="1460100"/>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39" name="Google Shape;339;p39"/>
            <p:cNvSpPr/>
            <p:nvPr/>
          </p:nvSpPr>
          <p:spPr>
            <a:xfrm>
              <a:off x="2872542" y="4155074"/>
              <a:ext cx="182100" cy="1449600"/>
            </a:xfrm>
            <a:prstGeom prst="rect">
              <a:avLst/>
            </a:prstGeom>
            <a:solidFill>
              <a:srgbClr val="089F77"/>
            </a:solidFill>
            <a:ln>
              <a:noFill/>
            </a:ln>
            <a:effectLst>
              <a:outerShdw blurRad="50800" rotWithShape="0" algn="tl" dir="2700000" dist="38100">
                <a:srgbClr val="000000">
                  <a:alpha val="40000"/>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Lato"/>
                <a:ea typeface="Lato"/>
                <a:cs typeface="Lato"/>
                <a:sym typeface="Lato"/>
              </a:endParaRPr>
            </a:p>
          </p:txBody>
        </p:sp>
      </p:grpSp>
      <p:grpSp>
        <p:nvGrpSpPr>
          <p:cNvPr id="340" name="Google Shape;340;p39"/>
          <p:cNvGrpSpPr/>
          <p:nvPr/>
        </p:nvGrpSpPr>
        <p:grpSpPr>
          <a:xfrm>
            <a:off x="8181907" y="2020946"/>
            <a:ext cx="3470556" cy="1804225"/>
            <a:chOff x="6261080" y="2070470"/>
            <a:chExt cx="2775557" cy="1375801"/>
          </a:xfrm>
        </p:grpSpPr>
        <p:sp>
          <p:nvSpPr>
            <p:cNvPr id="341" name="Google Shape;341;p39"/>
            <p:cNvSpPr/>
            <p:nvPr/>
          </p:nvSpPr>
          <p:spPr>
            <a:xfrm>
              <a:off x="6451837" y="2070470"/>
              <a:ext cx="2584800" cy="1370700"/>
            </a:xfrm>
            <a:prstGeom prst="rect">
              <a:avLst/>
            </a:prstGeom>
            <a:solidFill>
              <a:srgbClr val="FFFFFF"/>
            </a:solidFill>
            <a:ln>
              <a:noFill/>
            </a:ln>
            <a:effectLst>
              <a:outerShdw blurRad="50800" rotWithShape="0" algn="tr" dir="8100000" dist="38100">
                <a:srgbClr val="000000">
                  <a:alpha val="40000"/>
                </a:srgbClr>
              </a:outerShdw>
            </a:effectLst>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42" name="Google Shape;342;p39"/>
            <p:cNvSpPr/>
            <p:nvPr/>
          </p:nvSpPr>
          <p:spPr>
            <a:xfrm>
              <a:off x="6261080" y="2070471"/>
              <a:ext cx="190800" cy="1375800"/>
            </a:xfrm>
            <a:prstGeom prst="rect">
              <a:avLst/>
            </a:prstGeom>
            <a:solidFill>
              <a:srgbClr val="BF202F"/>
            </a:solidFill>
            <a:ln>
              <a:noFill/>
            </a:ln>
            <a:effectLst>
              <a:outerShdw blurRad="50800" rotWithShape="0" algn="tr" dir="8100000" dist="38100">
                <a:srgbClr val="000000">
                  <a:alpha val="40000"/>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Lato"/>
                <a:ea typeface="Lato"/>
                <a:cs typeface="Lato"/>
                <a:sym typeface="Lato"/>
              </a:endParaRPr>
            </a:p>
          </p:txBody>
        </p:sp>
      </p:grpSp>
      <p:grpSp>
        <p:nvGrpSpPr>
          <p:cNvPr id="343" name="Google Shape;343;p39"/>
          <p:cNvGrpSpPr/>
          <p:nvPr/>
        </p:nvGrpSpPr>
        <p:grpSpPr>
          <a:xfrm>
            <a:off x="8120606" y="4187511"/>
            <a:ext cx="3570357" cy="1699352"/>
            <a:chOff x="6271027" y="4175176"/>
            <a:chExt cx="2765575" cy="1434900"/>
          </a:xfrm>
        </p:grpSpPr>
        <p:sp>
          <p:nvSpPr>
            <p:cNvPr id="344" name="Google Shape;344;p39"/>
            <p:cNvSpPr/>
            <p:nvPr/>
          </p:nvSpPr>
          <p:spPr>
            <a:xfrm>
              <a:off x="6441602" y="4175176"/>
              <a:ext cx="2595000" cy="1429800"/>
            </a:xfrm>
            <a:prstGeom prst="rect">
              <a:avLst/>
            </a:prstGeom>
            <a:solidFill>
              <a:srgbClr val="FFFFFF"/>
            </a:solidFill>
            <a:ln>
              <a:noFill/>
            </a:ln>
            <a:effectLst>
              <a:outerShdw blurRad="50800" rotWithShape="0" algn="tr" dir="8100000" dist="38100">
                <a:srgbClr val="000000">
                  <a:alpha val="40000"/>
                </a:srgbClr>
              </a:outerShdw>
            </a:effectLst>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45" name="Google Shape;345;p39"/>
            <p:cNvSpPr/>
            <p:nvPr/>
          </p:nvSpPr>
          <p:spPr>
            <a:xfrm>
              <a:off x="6271027" y="4175176"/>
              <a:ext cx="180900" cy="1434900"/>
            </a:xfrm>
            <a:prstGeom prst="rect">
              <a:avLst/>
            </a:prstGeom>
            <a:solidFill>
              <a:srgbClr val="682D91"/>
            </a:solidFill>
            <a:ln>
              <a:noFill/>
            </a:ln>
            <a:effectLst>
              <a:outerShdw blurRad="50800" rotWithShape="0" algn="tr" dir="8100000" dist="38100">
                <a:srgbClr val="000000">
                  <a:alpha val="40000"/>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grpSp>
      <p:sp>
        <p:nvSpPr>
          <p:cNvPr id="346" name="Google Shape;346;p39"/>
          <p:cNvSpPr/>
          <p:nvPr/>
        </p:nvSpPr>
        <p:spPr>
          <a:xfrm>
            <a:off x="3908627" y="2356759"/>
            <a:ext cx="929188" cy="283571"/>
          </a:xfrm>
          <a:custGeom>
            <a:rect b="b" l="l" r="r" t="t"/>
            <a:pathLst>
              <a:path extrusionOk="0" h="432" w="594">
                <a:moveTo>
                  <a:pt x="594" y="432"/>
                </a:moveTo>
                <a:lnTo>
                  <a:pt x="350" y="0"/>
                </a:lnTo>
                <a:lnTo>
                  <a:pt x="0" y="0"/>
                </a:lnTo>
              </a:path>
            </a:pathLst>
          </a:custGeom>
          <a:noFill/>
          <a:ln cap="flat" cmpd="sng" w="61900">
            <a:solidFill>
              <a:srgbClr val="7AC043"/>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47" name="Google Shape;347;p39"/>
          <p:cNvSpPr/>
          <p:nvPr/>
        </p:nvSpPr>
        <p:spPr>
          <a:xfrm>
            <a:off x="3824600" y="4019000"/>
            <a:ext cx="1098679" cy="397063"/>
          </a:xfrm>
          <a:custGeom>
            <a:rect b="b" l="l" r="r" t="t"/>
            <a:pathLst>
              <a:path extrusionOk="0" h="432" w="592">
                <a:moveTo>
                  <a:pt x="592" y="0"/>
                </a:moveTo>
                <a:lnTo>
                  <a:pt x="348" y="432"/>
                </a:lnTo>
                <a:lnTo>
                  <a:pt x="0" y="432"/>
                </a:lnTo>
              </a:path>
            </a:pathLst>
          </a:custGeom>
          <a:noFill/>
          <a:ln cap="flat" cmpd="sng" w="61900">
            <a:solidFill>
              <a:srgbClr val="089F77"/>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48" name="Google Shape;348;p39"/>
          <p:cNvSpPr/>
          <p:nvPr/>
        </p:nvSpPr>
        <p:spPr>
          <a:xfrm>
            <a:off x="7510898" y="2197799"/>
            <a:ext cx="692127" cy="443199"/>
          </a:xfrm>
          <a:custGeom>
            <a:rect b="b" l="l" r="r" t="t"/>
            <a:pathLst>
              <a:path extrusionOk="0" h="432" w="594">
                <a:moveTo>
                  <a:pt x="0" y="432"/>
                </a:moveTo>
                <a:lnTo>
                  <a:pt x="246" y="0"/>
                </a:lnTo>
                <a:lnTo>
                  <a:pt x="594" y="0"/>
                </a:lnTo>
              </a:path>
            </a:pathLst>
          </a:custGeom>
          <a:noFill/>
          <a:ln cap="flat" cmpd="sng" w="61900">
            <a:solidFill>
              <a:srgbClr val="BF202F"/>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49" name="Google Shape;349;p39"/>
          <p:cNvSpPr/>
          <p:nvPr/>
        </p:nvSpPr>
        <p:spPr>
          <a:xfrm>
            <a:off x="7351247" y="4009695"/>
            <a:ext cx="1009775" cy="373512"/>
          </a:xfrm>
          <a:custGeom>
            <a:rect b="b" l="l" r="r" t="t"/>
            <a:pathLst>
              <a:path extrusionOk="0" h="432" w="594">
                <a:moveTo>
                  <a:pt x="0" y="0"/>
                </a:moveTo>
                <a:lnTo>
                  <a:pt x="244" y="432"/>
                </a:lnTo>
                <a:lnTo>
                  <a:pt x="594" y="432"/>
                </a:lnTo>
              </a:path>
            </a:pathLst>
          </a:custGeom>
          <a:noFill/>
          <a:ln cap="flat" cmpd="sng" w="61900">
            <a:solidFill>
              <a:srgbClr val="682D91"/>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50" name="Google Shape;350;p39"/>
          <p:cNvSpPr txBox="1"/>
          <p:nvPr/>
        </p:nvSpPr>
        <p:spPr>
          <a:xfrm>
            <a:off x="388275" y="2101750"/>
            <a:ext cx="3714000" cy="170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70C0"/>
                </a:solidFill>
                <a:latin typeface="Arial"/>
                <a:ea typeface="Arial"/>
                <a:cs typeface="Arial"/>
                <a:sym typeface="Arial"/>
              </a:rPr>
              <a:t>DISKUSI KELAS</a:t>
            </a:r>
            <a:endParaRPr b="1" i="0" sz="1500" u="none" cap="none" strike="noStrike">
              <a:solidFill>
                <a:srgbClr val="0070C0"/>
              </a:solidFill>
              <a:latin typeface="Arial"/>
              <a:ea typeface="Arial"/>
              <a:cs typeface="Arial"/>
              <a:sym typeface="Arial"/>
            </a:endParaRPr>
          </a:p>
          <a:p>
            <a:pPr indent="-209550" lvl="0" marL="228600" marR="0" rtl="0" algn="l">
              <a:lnSpc>
                <a:spcPct val="100000"/>
              </a:lnSpc>
              <a:spcBef>
                <a:spcPts val="0"/>
              </a:spcBef>
              <a:spcAft>
                <a:spcPts val="0"/>
              </a:spcAft>
              <a:buClr>
                <a:srgbClr val="0070C0"/>
              </a:buClr>
              <a:buSzPts val="1500"/>
              <a:buFont typeface="Arial"/>
              <a:buChar char="-"/>
            </a:pPr>
            <a:r>
              <a:rPr b="0" i="0" lang="en-US" sz="1500" u="none" cap="none" strike="noStrike">
                <a:solidFill>
                  <a:srgbClr val="0070C0"/>
                </a:solidFill>
                <a:latin typeface="Arial"/>
                <a:ea typeface="Arial"/>
                <a:cs typeface="Arial"/>
                <a:sym typeface="Arial"/>
              </a:rPr>
              <a:t>Mengembangkan kemampuan berkomunikasi dan berinteraksi antar siswa.</a:t>
            </a:r>
            <a:endParaRPr b="0" i="0" sz="1500" u="none" cap="none" strike="noStrike">
              <a:solidFill>
                <a:srgbClr val="0070C0"/>
              </a:solidFill>
              <a:latin typeface="Arial"/>
              <a:ea typeface="Arial"/>
              <a:cs typeface="Arial"/>
              <a:sym typeface="Arial"/>
            </a:endParaRPr>
          </a:p>
          <a:p>
            <a:pPr indent="-209550" lvl="0" marL="228600" marR="0" rtl="0" algn="l">
              <a:lnSpc>
                <a:spcPct val="100000"/>
              </a:lnSpc>
              <a:spcBef>
                <a:spcPts val="0"/>
              </a:spcBef>
              <a:spcAft>
                <a:spcPts val="0"/>
              </a:spcAft>
              <a:buClr>
                <a:srgbClr val="0070C0"/>
              </a:buClr>
              <a:buSzPts val="1500"/>
              <a:buFont typeface="Arial"/>
              <a:buChar char="-"/>
            </a:pPr>
            <a:r>
              <a:rPr b="0" i="0" lang="en-US" sz="1500" u="none" cap="none" strike="noStrike">
                <a:solidFill>
                  <a:srgbClr val="0070C0"/>
                </a:solidFill>
                <a:latin typeface="Arial"/>
                <a:ea typeface="Arial"/>
                <a:cs typeface="Arial"/>
                <a:sym typeface="Arial"/>
              </a:rPr>
              <a:t>Belajar berdemokrasi, menghargai pendapat orang lain serta berani berpendapat.</a:t>
            </a:r>
            <a:endParaRPr b="0" i="0" sz="1500" u="none" cap="none" strike="noStrike">
              <a:solidFill>
                <a:srgbClr val="0070C0"/>
              </a:solidFill>
              <a:latin typeface="Arial"/>
              <a:ea typeface="Arial"/>
              <a:cs typeface="Arial"/>
              <a:sym typeface="Arial"/>
            </a:endParaRPr>
          </a:p>
        </p:txBody>
      </p:sp>
      <p:sp>
        <p:nvSpPr>
          <p:cNvPr id="351" name="Google Shape;351;p39"/>
          <p:cNvSpPr txBox="1"/>
          <p:nvPr/>
        </p:nvSpPr>
        <p:spPr>
          <a:xfrm>
            <a:off x="265720" y="4032888"/>
            <a:ext cx="3375300" cy="369300"/>
          </a:xfrm>
          <a:prstGeom prst="rect">
            <a:avLst/>
          </a:prstGeom>
          <a:noFill/>
          <a:ln>
            <a:noFill/>
          </a:ln>
        </p:spPr>
        <p:txBody>
          <a:bodyPr anchorCtr="0" anchor="t" bIns="45700" lIns="91425" spcFirstLastPara="1" rIns="91425" wrap="square" tIns="45700">
            <a:spAutoFit/>
          </a:bodyPr>
          <a:lstStyle/>
          <a:p>
            <a:pPr indent="0" lvl="0" marL="114300" marR="0" rtl="0" algn="l">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mbria"/>
                <a:ea typeface="Cambria"/>
                <a:cs typeface="Cambria"/>
                <a:sym typeface="Cambria"/>
              </a:rPr>
              <a:t>DRAMA</a:t>
            </a:r>
            <a:endParaRPr b="0" i="0" sz="1400" u="none" cap="none" strike="noStrike">
              <a:solidFill>
                <a:srgbClr val="000000"/>
              </a:solidFill>
              <a:latin typeface="Arial"/>
              <a:ea typeface="Arial"/>
              <a:cs typeface="Arial"/>
              <a:sym typeface="Arial"/>
            </a:endParaRPr>
          </a:p>
        </p:txBody>
      </p:sp>
      <p:sp>
        <p:nvSpPr>
          <p:cNvPr id="352" name="Google Shape;352;p39"/>
          <p:cNvSpPr txBox="1"/>
          <p:nvPr/>
        </p:nvSpPr>
        <p:spPr>
          <a:xfrm>
            <a:off x="8496858" y="2197799"/>
            <a:ext cx="3128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70C0"/>
                </a:solidFill>
                <a:latin typeface="Cambria"/>
                <a:ea typeface="Cambria"/>
                <a:cs typeface="Cambria"/>
                <a:sym typeface="Cambria"/>
              </a:rPr>
              <a:t>PRODUK</a:t>
            </a:r>
            <a:endParaRPr b="1" i="0" sz="2000" u="none" cap="none" strike="noStrike">
              <a:solidFill>
                <a:srgbClr val="000000"/>
              </a:solidFill>
              <a:latin typeface="Cambria"/>
              <a:ea typeface="Cambria"/>
              <a:cs typeface="Cambria"/>
              <a:sym typeface="Cambria"/>
            </a:endParaRPr>
          </a:p>
        </p:txBody>
      </p:sp>
      <p:sp>
        <p:nvSpPr>
          <p:cNvPr id="353" name="Google Shape;353;p39"/>
          <p:cNvSpPr txBox="1"/>
          <p:nvPr/>
        </p:nvSpPr>
        <p:spPr>
          <a:xfrm>
            <a:off x="8390262" y="4205900"/>
            <a:ext cx="3350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mbria"/>
                <a:ea typeface="Cambria"/>
                <a:cs typeface="Cambria"/>
                <a:sym typeface="Cambria"/>
              </a:rPr>
              <a:t>TES LISAN</a:t>
            </a:r>
            <a:endParaRPr b="1" i="0" sz="1800" u="none" cap="none" strike="noStrike">
              <a:solidFill>
                <a:srgbClr val="0070C0"/>
              </a:solidFill>
              <a:latin typeface="Cambria"/>
              <a:ea typeface="Cambria"/>
              <a:cs typeface="Cambria"/>
              <a:sym typeface="Cambria"/>
            </a:endParaRPr>
          </a:p>
        </p:txBody>
      </p:sp>
      <p:grpSp>
        <p:nvGrpSpPr>
          <p:cNvPr id="354" name="Google Shape;354;p39"/>
          <p:cNvGrpSpPr/>
          <p:nvPr/>
        </p:nvGrpSpPr>
        <p:grpSpPr>
          <a:xfrm>
            <a:off x="4287211" y="5183106"/>
            <a:ext cx="3570357" cy="1699352"/>
            <a:chOff x="6271027" y="4175176"/>
            <a:chExt cx="2765575" cy="1434900"/>
          </a:xfrm>
        </p:grpSpPr>
        <p:sp>
          <p:nvSpPr>
            <p:cNvPr id="355" name="Google Shape;355;p39"/>
            <p:cNvSpPr/>
            <p:nvPr/>
          </p:nvSpPr>
          <p:spPr>
            <a:xfrm>
              <a:off x="6441602" y="4175176"/>
              <a:ext cx="2595000" cy="1429800"/>
            </a:xfrm>
            <a:prstGeom prst="rect">
              <a:avLst/>
            </a:prstGeom>
            <a:solidFill>
              <a:srgbClr val="FFFFFF"/>
            </a:solidFill>
            <a:ln>
              <a:noFill/>
            </a:ln>
            <a:effectLst>
              <a:outerShdw blurRad="50800" rotWithShape="0" algn="tr" dir="8100000" dist="38100">
                <a:srgbClr val="000000">
                  <a:alpha val="40000"/>
                </a:srgbClr>
              </a:outerShdw>
            </a:effectLst>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56" name="Google Shape;356;p39"/>
            <p:cNvSpPr/>
            <p:nvPr/>
          </p:nvSpPr>
          <p:spPr>
            <a:xfrm>
              <a:off x="6271027" y="4175176"/>
              <a:ext cx="180900" cy="1434900"/>
            </a:xfrm>
            <a:prstGeom prst="rect">
              <a:avLst/>
            </a:prstGeom>
            <a:solidFill>
              <a:srgbClr val="682D91"/>
            </a:solidFill>
            <a:ln>
              <a:noFill/>
            </a:ln>
            <a:effectLst>
              <a:outerShdw blurRad="50800" rotWithShape="0" algn="tr" dir="8100000" dist="38100">
                <a:srgbClr val="000000">
                  <a:alpha val="40000"/>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grpSp>
      <p:sp>
        <p:nvSpPr>
          <p:cNvPr id="357" name="Google Shape;357;p39"/>
          <p:cNvSpPr txBox="1"/>
          <p:nvPr/>
        </p:nvSpPr>
        <p:spPr>
          <a:xfrm>
            <a:off x="4500807" y="5276252"/>
            <a:ext cx="3423300" cy="400200"/>
          </a:xfrm>
          <a:prstGeom prst="rect">
            <a:avLst/>
          </a:prstGeom>
          <a:noFill/>
          <a:ln>
            <a:noFill/>
          </a:ln>
        </p:spPr>
        <p:txBody>
          <a:bodyPr anchorCtr="0" anchor="t" bIns="45700" lIns="91425" spcFirstLastPara="1" rIns="91425" wrap="square" tIns="45700">
            <a:spAutoFit/>
          </a:bodyPr>
          <a:lstStyle/>
          <a:p>
            <a:pPr indent="0" lvl="0" marL="114300" marR="0" rtl="0" algn="l">
              <a:lnSpc>
                <a:spcPct val="100000"/>
              </a:lnSpc>
              <a:spcBef>
                <a:spcPts val="0"/>
              </a:spcBef>
              <a:spcAft>
                <a:spcPts val="0"/>
              </a:spcAft>
              <a:buClr>
                <a:srgbClr val="000000"/>
              </a:buClr>
              <a:buSzPts val="2000"/>
              <a:buFont typeface="Arial"/>
              <a:buNone/>
            </a:pPr>
            <a:r>
              <a:rPr b="0" i="0" lang="en-US" sz="2000" u="none" cap="none" strike="noStrike">
                <a:solidFill>
                  <a:srgbClr val="0070C0"/>
                </a:solidFill>
                <a:latin typeface="Cambria"/>
                <a:ea typeface="Cambria"/>
                <a:cs typeface="Cambria"/>
                <a:sym typeface="Cambria"/>
              </a:rPr>
              <a:t>PRESENTASI</a:t>
            </a:r>
            <a:endParaRPr b="0" i="0" sz="2000" u="none" cap="none" strike="noStrike">
              <a:solidFill>
                <a:srgbClr val="0070C0"/>
              </a:solidFill>
              <a:latin typeface="Cambria"/>
              <a:ea typeface="Cambria"/>
              <a:cs typeface="Cambria"/>
              <a:sym typeface="Cambria"/>
            </a:endParaRPr>
          </a:p>
        </p:txBody>
      </p:sp>
      <p:sp>
        <p:nvSpPr>
          <p:cNvPr id="358" name="Google Shape;358;p39"/>
          <p:cNvSpPr/>
          <p:nvPr/>
        </p:nvSpPr>
        <p:spPr>
          <a:xfrm>
            <a:off x="6158898" y="4752207"/>
            <a:ext cx="150462" cy="297313"/>
          </a:xfrm>
          <a:custGeom>
            <a:rect b="b" l="l" r="r" t="t"/>
            <a:pathLst>
              <a:path extrusionOk="0" h="432" w="594">
                <a:moveTo>
                  <a:pt x="594" y="432"/>
                </a:moveTo>
                <a:lnTo>
                  <a:pt x="350" y="0"/>
                </a:lnTo>
                <a:lnTo>
                  <a:pt x="0" y="0"/>
                </a:lnTo>
              </a:path>
            </a:pathLst>
          </a:custGeom>
          <a:noFill/>
          <a:ln cap="flat" cmpd="sng" w="61900">
            <a:solidFill>
              <a:srgbClr val="7AC043"/>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59" name="Google Shape;359;p39"/>
          <p:cNvSpPr txBox="1"/>
          <p:nvPr/>
        </p:nvSpPr>
        <p:spPr>
          <a:xfrm>
            <a:off x="389175" y="4544600"/>
            <a:ext cx="3128400" cy="1108200"/>
          </a:xfrm>
          <a:prstGeom prst="rect">
            <a:avLst/>
          </a:prstGeom>
          <a:noFill/>
          <a:ln>
            <a:noFill/>
          </a:ln>
        </p:spPr>
        <p:txBody>
          <a:bodyPr anchorCtr="0" anchor="t" bIns="91425" lIns="91425" spcFirstLastPara="1" rIns="91425" wrap="square" tIns="91425">
            <a:spAutoFit/>
          </a:bodyPr>
          <a:lstStyle/>
          <a:p>
            <a:pPr indent="-209550" lvl="0" marL="228600" marR="0" rtl="0" algn="l">
              <a:lnSpc>
                <a:spcPct val="100000"/>
              </a:lnSpc>
              <a:spcBef>
                <a:spcPts val="0"/>
              </a:spcBef>
              <a:spcAft>
                <a:spcPts val="0"/>
              </a:spcAft>
              <a:buClr>
                <a:srgbClr val="0070C0"/>
              </a:buClr>
              <a:buSzPts val="1500"/>
              <a:buFont typeface="Arial"/>
              <a:buChar char="-"/>
            </a:pPr>
            <a:r>
              <a:rPr b="0" i="0" lang="en-US" sz="1500" u="none" cap="none" strike="noStrike">
                <a:solidFill>
                  <a:srgbClr val="0070C0"/>
                </a:solidFill>
                <a:latin typeface="Arial"/>
                <a:ea typeface="Arial"/>
                <a:cs typeface="Arial"/>
                <a:sym typeface="Arial"/>
              </a:rPr>
              <a:t>Melatih kepercayaan diri dan jiwa seni.</a:t>
            </a:r>
            <a:endParaRPr b="0" i="0" sz="1500" u="none" cap="none" strike="noStrike">
              <a:solidFill>
                <a:srgbClr val="0070C0"/>
              </a:solidFill>
              <a:latin typeface="Arial"/>
              <a:ea typeface="Arial"/>
              <a:cs typeface="Arial"/>
              <a:sym typeface="Arial"/>
            </a:endParaRPr>
          </a:p>
          <a:p>
            <a:pPr indent="-209550" lvl="0" marL="228600" marR="0" rtl="0" algn="l">
              <a:lnSpc>
                <a:spcPct val="100000"/>
              </a:lnSpc>
              <a:spcBef>
                <a:spcPts val="0"/>
              </a:spcBef>
              <a:spcAft>
                <a:spcPts val="0"/>
              </a:spcAft>
              <a:buClr>
                <a:srgbClr val="0070C0"/>
              </a:buClr>
              <a:buSzPts val="1500"/>
              <a:buFont typeface="Arial"/>
              <a:buChar char="-"/>
            </a:pPr>
            <a:r>
              <a:rPr b="0" i="0" lang="en-US" sz="1500" u="none" cap="none" strike="noStrike">
                <a:solidFill>
                  <a:srgbClr val="0070C0"/>
                </a:solidFill>
                <a:latin typeface="Arial"/>
                <a:ea typeface="Arial"/>
                <a:cs typeface="Arial"/>
                <a:sym typeface="Arial"/>
              </a:rPr>
              <a:t>Belajar bekerjasama, komunikasi serta berfikiri kritis.</a:t>
            </a:r>
            <a:endParaRPr b="0" i="0" sz="1500" u="none" cap="none" strike="noStrike">
              <a:solidFill>
                <a:srgbClr val="0070C0"/>
              </a:solidFill>
              <a:latin typeface="Arial"/>
              <a:ea typeface="Arial"/>
              <a:cs typeface="Arial"/>
              <a:sym typeface="Arial"/>
            </a:endParaRPr>
          </a:p>
        </p:txBody>
      </p:sp>
      <p:sp>
        <p:nvSpPr>
          <p:cNvPr id="360" name="Google Shape;360;p39"/>
          <p:cNvSpPr txBox="1"/>
          <p:nvPr/>
        </p:nvSpPr>
        <p:spPr>
          <a:xfrm>
            <a:off x="4649150" y="5652800"/>
            <a:ext cx="3470700" cy="1339200"/>
          </a:xfrm>
          <a:prstGeom prst="rect">
            <a:avLst/>
          </a:prstGeom>
          <a:noFill/>
          <a:ln>
            <a:noFill/>
          </a:ln>
        </p:spPr>
        <p:txBody>
          <a:bodyPr anchorCtr="0" anchor="t" bIns="91425" lIns="91425" spcFirstLastPara="1" rIns="91425" wrap="square" tIns="91425">
            <a:spAutoFit/>
          </a:bodyPr>
          <a:lstStyle/>
          <a:p>
            <a:pPr indent="-209550" lvl="0" marL="228600" marR="0" rtl="0" algn="l">
              <a:lnSpc>
                <a:spcPct val="100000"/>
              </a:lnSpc>
              <a:spcBef>
                <a:spcPts val="0"/>
              </a:spcBef>
              <a:spcAft>
                <a:spcPts val="0"/>
              </a:spcAft>
              <a:buClr>
                <a:srgbClr val="0070C0"/>
              </a:buClr>
              <a:buSzPts val="1500"/>
              <a:buFont typeface="Arial"/>
              <a:buChar char="-"/>
            </a:pPr>
            <a:r>
              <a:rPr b="0" i="0" lang="en-US" sz="1500" u="none" cap="none" strike="noStrike">
                <a:solidFill>
                  <a:srgbClr val="0070C0"/>
                </a:solidFill>
                <a:latin typeface="Arial"/>
                <a:ea typeface="Arial"/>
                <a:cs typeface="Arial"/>
                <a:sym typeface="Arial"/>
              </a:rPr>
              <a:t>Mengembangkan kemampuan berkomunikasi.</a:t>
            </a:r>
            <a:endParaRPr b="0" i="0" sz="1500" u="none" cap="none" strike="noStrike">
              <a:solidFill>
                <a:srgbClr val="0070C0"/>
              </a:solidFill>
              <a:latin typeface="Arial"/>
              <a:ea typeface="Arial"/>
              <a:cs typeface="Arial"/>
              <a:sym typeface="Arial"/>
            </a:endParaRPr>
          </a:p>
          <a:p>
            <a:pPr indent="-209550" lvl="0" marL="228600" marR="0" rtl="0" algn="l">
              <a:lnSpc>
                <a:spcPct val="100000"/>
              </a:lnSpc>
              <a:spcBef>
                <a:spcPts val="0"/>
              </a:spcBef>
              <a:spcAft>
                <a:spcPts val="0"/>
              </a:spcAft>
              <a:buClr>
                <a:srgbClr val="0070C0"/>
              </a:buClr>
              <a:buSzPts val="1500"/>
              <a:buFont typeface="Arial"/>
              <a:buChar char="-"/>
            </a:pPr>
            <a:r>
              <a:rPr b="0" i="0" lang="en-US" sz="1500" u="none" cap="none" strike="noStrike">
                <a:solidFill>
                  <a:srgbClr val="0070C0"/>
                </a:solidFill>
                <a:latin typeface="Arial"/>
                <a:ea typeface="Arial"/>
                <a:cs typeface="Arial"/>
                <a:sym typeface="Arial"/>
              </a:rPr>
              <a:t>Belajar memahami topik secara mendalam, berfikir dan bernalar kritis.</a:t>
            </a:r>
            <a:endParaRPr b="0" i="0" sz="1500" u="none" cap="none" strike="noStrike">
              <a:solidFill>
                <a:srgbClr val="0070C0"/>
              </a:solidFill>
              <a:latin typeface="Arial"/>
              <a:ea typeface="Arial"/>
              <a:cs typeface="Arial"/>
              <a:sym typeface="Arial"/>
            </a:endParaRPr>
          </a:p>
        </p:txBody>
      </p:sp>
      <p:sp>
        <p:nvSpPr>
          <p:cNvPr id="361" name="Google Shape;361;p39"/>
          <p:cNvSpPr txBox="1"/>
          <p:nvPr/>
        </p:nvSpPr>
        <p:spPr>
          <a:xfrm>
            <a:off x="8496000" y="2623450"/>
            <a:ext cx="3470700" cy="877200"/>
          </a:xfrm>
          <a:prstGeom prst="rect">
            <a:avLst/>
          </a:prstGeom>
          <a:noFill/>
          <a:ln>
            <a:noFill/>
          </a:ln>
        </p:spPr>
        <p:txBody>
          <a:bodyPr anchorCtr="0" anchor="t" bIns="91425" lIns="91425" spcFirstLastPara="1" rIns="91425" wrap="square" tIns="91425">
            <a:spAutoFit/>
          </a:bodyPr>
          <a:lstStyle/>
          <a:p>
            <a:pPr indent="-209550" lvl="0" marL="228600" marR="0" rtl="0" algn="l">
              <a:lnSpc>
                <a:spcPct val="100000"/>
              </a:lnSpc>
              <a:spcBef>
                <a:spcPts val="0"/>
              </a:spcBef>
              <a:spcAft>
                <a:spcPts val="0"/>
              </a:spcAft>
              <a:buClr>
                <a:srgbClr val="0070C0"/>
              </a:buClr>
              <a:buSzPts val="1500"/>
              <a:buFont typeface="Arial"/>
              <a:buChar char="-"/>
            </a:pPr>
            <a:r>
              <a:rPr b="0" i="0" lang="en-US" sz="1500" u="none" cap="none" strike="noStrike">
                <a:solidFill>
                  <a:srgbClr val="0070C0"/>
                </a:solidFill>
                <a:latin typeface="Arial"/>
                <a:ea typeface="Arial"/>
                <a:cs typeface="Arial"/>
                <a:sym typeface="Arial"/>
              </a:rPr>
              <a:t>Mengembangkan kkreatifitas</a:t>
            </a:r>
            <a:endParaRPr b="0" i="0" sz="1500" u="none" cap="none" strike="noStrike">
              <a:solidFill>
                <a:srgbClr val="0070C0"/>
              </a:solidFill>
              <a:latin typeface="Arial"/>
              <a:ea typeface="Arial"/>
              <a:cs typeface="Arial"/>
              <a:sym typeface="Arial"/>
            </a:endParaRPr>
          </a:p>
          <a:p>
            <a:pPr indent="-209550" lvl="0" marL="228600" marR="0" rtl="0" algn="l">
              <a:lnSpc>
                <a:spcPct val="100000"/>
              </a:lnSpc>
              <a:spcBef>
                <a:spcPts val="0"/>
              </a:spcBef>
              <a:spcAft>
                <a:spcPts val="0"/>
              </a:spcAft>
              <a:buClr>
                <a:srgbClr val="0070C0"/>
              </a:buClr>
              <a:buSzPts val="1500"/>
              <a:buFont typeface="Arial"/>
              <a:buChar char="-"/>
            </a:pPr>
            <a:r>
              <a:rPr b="0" i="0" lang="en-US" sz="1500" u="none" cap="none" strike="noStrike">
                <a:solidFill>
                  <a:srgbClr val="0070C0"/>
                </a:solidFill>
                <a:latin typeface="Arial"/>
                <a:ea typeface="Arial"/>
                <a:cs typeface="Arial"/>
                <a:sym typeface="Arial"/>
              </a:rPr>
              <a:t>Meningkatkan ketelitian dan jiwa seni.</a:t>
            </a:r>
            <a:endParaRPr b="0" i="0" sz="1500" u="none" cap="none" strike="noStrike">
              <a:solidFill>
                <a:srgbClr val="0070C0"/>
              </a:solidFill>
              <a:latin typeface="Arial"/>
              <a:ea typeface="Arial"/>
              <a:cs typeface="Arial"/>
              <a:sym typeface="Arial"/>
            </a:endParaRPr>
          </a:p>
        </p:txBody>
      </p:sp>
      <p:sp>
        <p:nvSpPr>
          <p:cNvPr id="362" name="Google Shape;362;p39"/>
          <p:cNvSpPr txBox="1"/>
          <p:nvPr/>
        </p:nvSpPr>
        <p:spPr>
          <a:xfrm>
            <a:off x="8491400" y="4544600"/>
            <a:ext cx="3470700" cy="1108200"/>
          </a:xfrm>
          <a:prstGeom prst="rect">
            <a:avLst/>
          </a:prstGeom>
          <a:noFill/>
          <a:ln>
            <a:noFill/>
          </a:ln>
        </p:spPr>
        <p:txBody>
          <a:bodyPr anchorCtr="0" anchor="t" bIns="91425" lIns="91425" spcFirstLastPara="1" rIns="91425" wrap="square" tIns="91425">
            <a:spAutoFit/>
          </a:bodyPr>
          <a:lstStyle/>
          <a:p>
            <a:pPr indent="-209550" lvl="0" marL="228600" marR="0" rtl="0" algn="l">
              <a:lnSpc>
                <a:spcPct val="100000"/>
              </a:lnSpc>
              <a:spcBef>
                <a:spcPts val="0"/>
              </a:spcBef>
              <a:spcAft>
                <a:spcPts val="0"/>
              </a:spcAft>
              <a:buClr>
                <a:srgbClr val="0070C0"/>
              </a:buClr>
              <a:buSzPts val="1500"/>
              <a:buFont typeface="Arial"/>
              <a:buChar char="-"/>
            </a:pPr>
            <a:r>
              <a:rPr b="0" i="0" lang="en-US" sz="1500" u="none" cap="none" strike="noStrike">
                <a:solidFill>
                  <a:srgbClr val="0070C0"/>
                </a:solidFill>
                <a:latin typeface="Arial"/>
                <a:ea typeface="Arial"/>
                <a:cs typeface="Arial"/>
                <a:sym typeface="Arial"/>
              </a:rPr>
              <a:t>Meningkatkan kemampuan berbicara</a:t>
            </a:r>
            <a:endParaRPr b="0" i="0" sz="1500" u="none" cap="none" strike="noStrike">
              <a:solidFill>
                <a:srgbClr val="0070C0"/>
              </a:solidFill>
              <a:latin typeface="Arial"/>
              <a:ea typeface="Arial"/>
              <a:cs typeface="Arial"/>
              <a:sym typeface="Arial"/>
            </a:endParaRPr>
          </a:p>
          <a:p>
            <a:pPr indent="-209550" lvl="0" marL="228600" marR="0" rtl="0" algn="l">
              <a:lnSpc>
                <a:spcPct val="100000"/>
              </a:lnSpc>
              <a:spcBef>
                <a:spcPts val="0"/>
              </a:spcBef>
              <a:spcAft>
                <a:spcPts val="0"/>
              </a:spcAft>
              <a:buClr>
                <a:srgbClr val="0070C0"/>
              </a:buClr>
              <a:buSzPts val="1500"/>
              <a:buFont typeface="Arial"/>
              <a:buChar char="-"/>
            </a:pPr>
            <a:r>
              <a:rPr b="0" i="0" lang="en-US" sz="1500" u="none" cap="none" strike="noStrike">
                <a:solidFill>
                  <a:srgbClr val="0070C0"/>
                </a:solidFill>
                <a:latin typeface="Arial"/>
                <a:ea typeface="Arial"/>
                <a:cs typeface="Arial"/>
                <a:sym typeface="Arial"/>
              </a:rPr>
              <a:t>mengkonfirmasi pemahaman.</a:t>
            </a:r>
            <a:endParaRPr b="0" i="0" sz="1500" u="none" cap="none" strike="noStrike">
              <a:solidFill>
                <a:srgbClr val="0070C0"/>
              </a:solidFill>
              <a:latin typeface="Arial"/>
              <a:ea typeface="Arial"/>
              <a:cs typeface="Arial"/>
              <a:sym typeface="Arial"/>
            </a:endParaRPr>
          </a:p>
          <a:p>
            <a:pPr indent="-209550" lvl="0" marL="228600" marR="0" rtl="0" algn="l">
              <a:lnSpc>
                <a:spcPct val="100000"/>
              </a:lnSpc>
              <a:spcBef>
                <a:spcPts val="0"/>
              </a:spcBef>
              <a:spcAft>
                <a:spcPts val="0"/>
              </a:spcAft>
              <a:buClr>
                <a:srgbClr val="0070C0"/>
              </a:buClr>
              <a:buSzPts val="1500"/>
              <a:buFont typeface="Arial"/>
              <a:buChar char="-"/>
            </a:pPr>
            <a:r>
              <a:rPr b="0" i="0" lang="en-US" sz="1500" u="none" cap="none" strike="noStrike">
                <a:solidFill>
                  <a:srgbClr val="0070C0"/>
                </a:solidFill>
                <a:latin typeface="Arial"/>
                <a:ea typeface="Arial"/>
                <a:cs typeface="Arial"/>
                <a:sym typeface="Arial"/>
              </a:rPr>
              <a:t>Menerapkan umpan balik</a:t>
            </a:r>
            <a:endParaRPr b="0" i="0" sz="1500" u="none" cap="none" strike="noStrike">
              <a:solidFill>
                <a:srgbClr val="0070C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100"/>
                                        <p:tgtEl>
                                          <p:spTgt spid="326"/>
                                        </p:tgtEl>
                                      </p:cBhvr>
                                    </p:animEffect>
                                  </p:childTnLst>
                                </p:cTn>
                              </p:par>
                              <p:par>
                                <p:cTn fill="hold" nodeType="withEffect" presetClass="entr" presetID="23" presetSubtype="16">
                                  <p:stCondLst>
                                    <p:cond delay="900"/>
                                  </p:stCondLst>
                                  <p:childTnLst>
                                    <p:set>
                                      <p:cBhvr>
                                        <p:cTn dur="1" fill="hold">
                                          <p:stCondLst>
                                            <p:cond delay="0"/>
                                          </p:stCondLst>
                                        </p:cTn>
                                        <p:tgtEl>
                                          <p:spTgt spid="327"/>
                                        </p:tgtEl>
                                        <p:attrNameLst>
                                          <p:attrName>style.visibility</p:attrName>
                                        </p:attrNameLst>
                                      </p:cBhvr>
                                      <p:to>
                                        <p:strVal val="visible"/>
                                      </p:to>
                                    </p:set>
                                    <p:anim calcmode="lin" valueType="num">
                                      <p:cBhvr additive="base">
                                        <p:cTn dur="500"/>
                                        <p:tgtEl>
                                          <p:spTgt spid="327"/>
                                        </p:tgtEl>
                                        <p:attrNameLst>
                                          <p:attrName>ppt_w</p:attrName>
                                        </p:attrNameLst>
                                      </p:cBhvr>
                                      <p:tavLst>
                                        <p:tav fmla="" tm="0">
                                          <p:val>
                                            <p:strVal val="0"/>
                                          </p:val>
                                        </p:tav>
                                        <p:tav fmla="" tm="100000">
                                          <p:val>
                                            <p:strVal val="#ppt_w"/>
                                          </p:val>
                                        </p:tav>
                                      </p:tavLst>
                                    </p:anim>
                                    <p:anim calcmode="lin" valueType="num">
                                      <p:cBhvr additive="base">
                                        <p:cTn dur="500"/>
                                        <p:tgtEl>
                                          <p:spTgt spid="327"/>
                                        </p:tgtEl>
                                        <p:attrNameLst>
                                          <p:attrName>ppt_h</p:attrName>
                                        </p:attrNameLst>
                                      </p:cBhvr>
                                      <p:tavLst>
                                        <p:tav fmla="" tm="0">
                                          <p:val>
                                            <p:strVal val="0"/>
                                          </p:val>
                                        </p:tav>
                                        <p:tav fmla="" tm="100000">
                                          <p:val>
                                            <p:strVal val="#ppt_h"/>
                                          </p:val>
                                        </p:tav>
                                      </p:tavLst>
                                    </p:anim>
                                  </p:childTnLst>
                                </p:cTn>
                              </p:par>
                            </p:childTnLst>
                          </p:cTn>
                        </p:par>
                        <p:par>
                          <p:cTn fill="hold">
                            <p:stCondLst>
                              <p:cond delay="2100"/>
                            </p:stCondLst>
                            <p:childTnLst>
                              <p:par>
                                <p:cTn fill="hold" nodeType="after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par>
                                <p:cTn fill="hold" nodeType="withEffect" presetClass="emph" presetID="8" presetSubtype="0">
                                  <p:stCondLst>
                                    <p:cond delay="600"/>
                                  </p:stCondLst>
                                  <p:childTnLst>
                                    <p:animRot by="-21600000">
                                      <p:cBhvr>
                                        <p:cTn dur="1500" fill="hold"/>
                                        <p:tgtEl>
                                          <p:spTgt spid="328"/>
                                        </p:tgtEl>
                                        <p:attrNameLst>
                                          <p:attrName>r</p:attrName>
                                        </p:attrNameLst>
                                      </p:cBhvr>
                                    </p:animRot>
                                  </p:childTnLst>
                                </p:cTn>
                              </p:par>
                            </p:childTnLst>
                          </p:cTn>
                        </p:par>
                        <p:par>
                          <p:cTn fill="hold">
                            <p:stCondLst>
                              <p:cond delay="3600"/>
                            </p:stCondLst>
                            <p:childTnLst>
                              <p:par>
                                <p:cTn fill="hold" nodeType="after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par>
                          <p:cTn fill="hold">
                            <p:stCondLst>
                              <p:cond delay="4100"/>
                            </p:stCondLst>
                            <p:childTnLst>
                              <p:par>
                                <p:cTn fill="hold" nodeType="after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par>
                          <p:cTn fill="hold">
                            <p:stCondLst>
                              <p:cond delay="4600"/>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par>
                          <p:cTn fill="hold">
                            <p:stCondLst>
                              <p:cond delay="5100"/>
                            </p:stCondLst>
                            <p:childTnLst>
                              <p:par>
                                <p:cTn fill="hold" nodeType="after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0"/>
          <p:cNvSpPr txBox="1"/>
          <p:nvPr>
            <p:ph type="title"/>
          </p:nvPr>
        </p:nvSpPr>
        <p:spPr>
          <a:xfrm>
            <a:off x="313899" y="586854"/>
            <a:ext cx="10548600" cy="1115700"/>
          </a:xfrm>
          <a:prstGeom prst="rect">
            <a:avLst/>
          </a:prstGeom>
          <a:noFill/>
          <a:ln>
            <a:noFill/>
          </a:ln>
        </p:spPr>
        <p:txBody>
          <a:bodyPr anchorCtr="0" anchor="ctr" bIns="45700" lIns="91425" spcFirstLastPara="1" rIns="91425" wrap="square" tIns="45700">
            <a:normAutofit/>
          </a:bodyPr>
          <a:lstStyle/>
          <a:p>
            <a:pPr indent="-571500" lvl="0" marL="571500" rtl="0" algn="l">
              <a:lnSpc>
                <a:spcPct val="90000"/>
              </a:lnSpc>
              <a:spcBef>
                <a:spcPts val="0"/>
              </a:spcBef>
              <a:spcAft>
                <a:spcPts val="0"/>
              </a:spcAft>
              <a:buSzPts val="1800"/>
              <a:buFont typeface="Courier New"/>
              <a:buChar char="o"/>
            </a:pPr>
            <a:r>
              <a:rPr lang="en-US" sz="3600">
                <a:solidFill>
                  <a:schemeClr val="dk1"/>
                </a:solidFill>
              </a:rPr>
              <a:t>Pelaksanaan Asesmen Sumatif dan Formatif</a:t>
            </a:r>
            <a:endParaRPr sz="3600">
              <a:solidFill>
                <a:schemeClr val="dk1"/>
              </a:solidFill>
            </a:endParaRPr>
          </a:p>
        </p:txBody>
      </p:sp>
      <p:sp>
        <p:nvSpPr>
          <p:cNvPr id="368" name="Google Shape;368;p40"/>
          <p:cNvSpPr/>
          <p:nvPr/>
        </p:nvSpPr>
        <p:spPr>
          <a:xfrm>
            <a:off x="327546" y="1487606"/>
            <a:ext cx="5893500" cy="5233200"/>
          </a:xfrm>
          <a:prstGeom prst="roundRect">
            <a:avLst>
              <a:gd fmla="val 16667" name="adj"/>
            </a:avLst>
          </a:prstGeom>
          <a:gradFill>
            <a:gsLst>
              <a:gs pos="0">
                <a:srgbClr val="BBF7A3"/>
              </a:gs>
              <a:gs pos="35000">
                <a:srgbClr val="CDF8BE"/>
              </a:gs>
              <a:gs pos="100000">
                <a:srgbClr val="ECFDE5"/>
              </a:gs>
            </a:gsLst>
            <a:lin ang="16200038" scaled="0"/>
          </a:gradFill>
          <a:ln cap="flat" cmpd="sng" w="9525">
            <a:solidFill>
              <a:srgbClr val="6CAB42"/>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mbria"/>
                <a:ea typeface="Cambria"/>
                <a:cs typeface="Cambria"/>
                <a:sym typeface="Cambria"/>
              </a:rPr>
              <a:t>Pelaksanaan asesmen formatif dapat dilakukan dengan memperhatikan hal berikut: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Courier New"/>
              <a:buChar char="o"/>
            </a:pPr>
            <a:r>
              <a:rPr b="0" i="0" lang="en-US" sz="1800" u="none" cap="none" strike="noStrike">
                <a:solidFill>
                  <a:schemeClr val="dk1"/>
                </a:solidFill>
                <a:latin typeface="Cambria"/>
                <a:ea typeface="Cambria"/>
                <a:cs typeface="Cambria"/>
                <a:sym typeface="Cambria"/>
              </a:rPr>
              <a:t>Dilaksanakan bersamaan dalam proses pembelajaran, yang, kemudian ditindaklanjuti untuk memberi perlakuan berdasarkan kebutuhan peserta didik serta perbaikan proses pembelajaran.</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Courier New"/>
              <a:buChar char="o"/>
            </a:pPr>
            <a:r>
              <a:rPr b="0" i="0" lang="en-US" sz="1800" u="none" cap="none" strike="noStrike">
                <a:solidFill>
                  <a:schemeClr val="dk1"/>
                </a:solidFill>
                <a:latin typeface="Cambria"/>
                <a:ea typeface="Cambria"/>
                <a:cs typeface="Cambria"/>
                <a:sym typeface="Cambria"/>
              </a:rPr>
              <a:t>Pendidik dapat menggunakan berbagai teknik seperti observasi, performa (kinerja, produk, proyek, portofolio), maupun tes.</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Courier New"/>
              <a:buChar char="o"/>
            </a:pPr>
            <a:r>
              <a:rPr b="0" i="0" lang="en-US" sz="1800" u="none" cap="none" strike="noStrike">
                <a:solidFill>
                  <a:schemeClr val="dk1"/>
                </a:solidFill>
                <a:latin typeface="Cambria"/>
                <a:ea typeface="Cambria"/>
                <a:cs typeface="Cambria"/>
                <a:sym typeface="Cambria"/>
              </a:rPr>
              <a:t>Tindak lanjut yang dilakukan bisa dilakukan langsung dengan memberikan umpan balik atau melakukan intervensi.</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Courier New"/>
              <a:buChar char="o"/>
            </a:pPr>
            <a:r>
              <a:rPr b="0" i="0" lang="en-US" sz="1800" u="none" cap="none" strike="noStrike">
                <a:solidFill>
                  <a:schemeClr val="dk1"/>
                </a:solidFill>
                <a:latin typeface="Cambria"/>
                <a:ea typeface="Cambria"/>
                <a:cs typeface="Cambria"/>
                <a:sym typeface="Cambria"/>
              </a:rPr>
              <a:t>Pendidik dapat mempersiapkan berbagai instrumen seperti rubrik, catatan anekdotal, lembar ceklist untuk mencatat informasi yang terjadi selama pembelajaran berlangsung</a:t>
            </a:r>
            <a:endParaRPr b="0" i="0" sz="1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9" name="Google Shape;369;p40"/>
          <p:cNvSpPr/>
          <p:nvPr/>
        </p:nvSpPr>
        <p:spPr>
          <a:xfrm>
            <a:off x="6409550" y="1487606"/>
            <a:ext cx="5704996" cy="3782100"/>
          </a:xfrm>
          <a:prstGeom prst="roundRect">
            <a:avLst>
              <a:gd fmla="val 16667" name="adj"/>
            </a:avLst>
          </a:prstGeom>
          <a:gradFill>
            <a:gsLst>
              <a:gs pos="0">
                <a:srgbClr val="BBF7A3"/>
              </a:gs>
              <a:gs pos="35000">
                <a:srgbClr val="CDF8BE"/>
              </a:gs>
              <a:gs pos="100000">
                <a:srgbClr val="ECFDE5"/>
              </a:gs>
            </a:gsLst>
            <a:lin ang="16200038" scaled="0"/>
          </a:gradFill>
          <a:ln cap="flat" cmpd="sng" w="9525">
            <a:solidFill>
              <a:srgbClr val="6CAB42"/>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(Infografis)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Pelaksanaan asesmen sumatif dapat dilakukan dengan memperhatikan hal berikut:</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Courier New"/>
              <a:buChar char="o"/>
            </a:pPr>
            <a:r>
              <a:rPr b="0" i="0" lang="en-US" sz="1800" u="none" cap="none" strike="noStrike">
                <a:solidFill>
                  <a:schemeClr val="dk1"/>
                </a:solidFill>
                <a:latin typeface="Arial"/>
                <a:ea typeface="Arial"/>
                <a:cs typeface="Arial"/>
                <a:sym typeface="Arial"/>
              </a:rPr>
              <a:t>Sumatif dilakukan pada akhir lingkup materi untuk mengukur kompetensi yang dikehendaki dalam tujuan pembelajaran dan pada akhir semester.</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Courier New"/>
              <a:buChar char="o"/>
            </a:pPr>
            <a:r>
              <a:rPr b="0" i="0" lang="en-US" sz="1800" u="none" cap="none" strike="noStrike">
                <a:solidFill>
                  <a:schemeClr val="dk1"/>
                </a:solidFill>
                <a:latin typeface="Arial"/>
                <a:ea typeface="Arial"/>
                <a:cs typeface="Arial"/>
                <a:sym typeface="Arial"/>
              </a:rPr>
              <a:t>Pendidik dapat menggunakan berbagai teknik seperti portofolio, performa (kinerja, produk, proyek, portofolio), maupun tes.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Courier New"/>
              <a:buChar char="o"/>
            </a:pPr>
            <a:r>
              <a:rPr b="0" i="0" lang="en-US" sz="1800" u="none" cap="none" strike="noStrike">
                <a:solidFill>
                  <a:schemeClr val="dk1"/>
                </a:solidFill>
                <a:latin typeface="Arial"/>
                <a:ea typeface="Arial"/>
                <a:cs typeface="Arial"/>
                <a:sym typeface="Arial"/>
              </a:rPr>
              <a:t>Hasil sumatif dapat ditindak lanjuti dengan memberikan umpan balik atau melakukan intervensi kepada peserta didik maupun proses pembelajaran yang telah dilakukan</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70" name="Google Shape;370;p40"/>
          <p:cNvSpPr/>
          <p:nvPr/>
        </p:nvSpPr>
        <p:spPr>
          <a:xfrm>
            <a:off x="6409550" y="5470775"/>
            <a:ext cx="4690200" cy="1115700"/>
          </a:xfrm>
          <a:prstGeom prst="roundRect">
            <a:avLst>
              <a:gd fmla="val 16667" name="adj"/>
            </a:avLst>
          </a:prstGeom>
          <a:gradFill>
            <a:gsLst>
              <a:gs pos="0">
                <a:srgbClr val="BBF7A3"/>
              </a:gs>
              <a:gs pos="35000">
                <a:srgbClr val="CDF8BE"/>
              </a:gs>
              <a:gs pos="100000">
                <a:srgbClr val="ECFDE5"/>
              </a:gs>
            </a:gsLst>
            <a:lin ang="16200038" scaled="0"/>
          </a:gradFill>
          <a:ln cap="flat" cmpd="sng" w="9525">
            <a:solidFill>
              <a:srgbClr val="6CAB42"/>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1" lang="en-US" sz="1800" u="none" cap="none" strike="noStrike">
                <a:solidFill>
                  <a:schemeClr val="dk1"/>
                </a:solidFill>
                <a:latin typeface="Arial"/>
                <a:ea typeface="Arial"/>
                <a:cs typeface="Arial"/>
                <a:sym typeface="Arial"/>
              </a:rPr>
              <a:t>Penting bagi para guru untuk memegang rubrik penilaian sebagai dasar penilaian pada siswa.</a:t>
            </a:r>
            <a:endParaRPr b="1" i="1"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1"/>
          <p:cNvSpPr txBox="1"/>
          <p:nvPr/>
        </p:nvSpPr>
        <p:spPr>
          <a:xfrm>
            <a:off x="162649" y="731500"/>
            <a:ext cx="7426960" cy="166708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70C0"/>
                </a:solidFill>
                <a:latin typeface="Shadows Into Light"/>
                <a:ea typeface="Shadows Into Light"/>
                <a:cs typeface="Shadows Into Light"/>
                <a:sym typeface="Shadows Into Light"/>
              </a:rPr>
              <a:t>Pengembangan Bahan Ajar</a:t>
            </a:r>
            <a:endParaRPr b="0" i="0" sz="4800" u="none" cap="none" strike="noStrike">
              <a:solidFill>
                <a:srgbClr val="0070C0"/>
              </a:solidFill>
              <a:latin typeface="Shadows Into Light"/>
              <a:ea typeface="Shadows Into Light"/>
              <a:cs typeface="Shadows Into Light"/>
              <a:sym typeface="Shadows Into Light"/>
            </a:endParaRPr>
          </a:p>
        </p:txBody>
      </p:sp>
      <p:pic>
        <p:nvPicPr>
          <p:cNvPr id="376" name="Google Shape;376;p41"/>
          <p:cNvPicPr preferRelativeResize="0"/>
          <p:nvPr/>
        </p:nvPicPr>
        <p:blipFill rotWithShape="1">
          <a:blip r:embed="rId3">
            <a:alphaModFix/>
          </a:blip>
          <a:srcRect b="0" l="0" r="0" t="0"/>
          <a:stretch/>
        </p:blipFill>
        <p:spPr>
          <a:xfrm rot="205660">
            <a:off x="1727663" y="1484254"/>
            <a:ext cx="3968751" cy="588433"/>
          </a:xfrm>
          <a:prstGeom prst="rect">
            <a:avLst/>
          </a:prstGeom>
          <a:noFill/>
          <a:ln>
            <a:noFill/>
          </a:ln>
        </p:spPr>
      </p:pic>
      <p:sp>
        <p:nvSpPr>
          <p:cNvPr id="377" name="Google Shape;377;p41"/>
          <p:cNvSpPr/>
          <p:nvPr/>
        </p:nvSpPr>
        <p:spPr>
          <a:xfrm>
            <a:off x="5206758" y="3135975"/>
            <a:ext cx="2204857" cy="2206752"/>
          </a:xfrm>
          <a:prstGeom prst="ellipse">
            <a:avLst/>
          </a:prstGeom>
          <a:solidFill>
            <a:schemeClr val="lt1"/>
          </a:solidFill>
          <a:ln cap="flat" cmpd="sng" w="25400">
            <a:solidFill>
              <a:schemeClr val="lt1"/>
            </a:solidFill>
            <a:prstDash val="solid"/>
            <a:round/>
            <a:headEnd len="sm" w="sm" type="none"/>
            <a:tailEnd len="sm" w="sm" type="none"/>
          </a:ln>
          <a:effectLst>
            <a:outerShdw blurRad="1524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378" name="Google Shape;378;p41"/>
          <p:cNvSpPr/>
          <p:nvPr/>
        </p:nvSpPr>
        <p:spPr>
          <a:xfrm>
            <a:off x="5192379" y="3445860"/>
            <a:ext cx="2347616" cy="140525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33"/>
              <a:buFont typeface="Arial"/>
              <a:buNone/>
            </a:pPr>
            <a:r>
              <a:rPr b="1" i="0" lang="en-US" sz="2133" u="none" cap="none" strike="noStrike">
                <a:solidFill>
                  <a:srgbClr val="262626"/>
                </a:solidFill>
                <a:latin typeface="Cambria"/>
                <a:ea typeface="Cambria"/>
                <a:cs typeface="Cambria"/>
                <a:sym typeface="Cambria"/>
              </a:rPr>
              <a:t>Yang Harus Diperhatikan Dalam Memilih Bahan Ajar</a:t>
            </a:r>
            <a:endParaRPr b="0" i="0" sz="1400" u="none" cap="none" strike="noStrike">
              <a:solidFill>
                <a:srgbClr val="000000"/>
              </a:solidFill>
              <a:latin typeface="Arial"/>
              <a:ea typeface="Arial"/>
              <a:cs typeface="Arial"/>
              <a:sym typeface="Arial"/>
            </a:endParaRPr>
          </a:p>
        </p:txBody>
      </p:sp>
      <p:grpSp>
        <p:nvGrpSpPr>
          <p:cNvPr id="379" name="Google Shape;379;p41"/>
          <p:cNvGrpSpPr/>
          <p:nvPr/>
        </p:nvGrpSpPr>
        <p:grpSpPr>
          <a:xfrm>
            <a:off x="4836745" y="2717800"/>
            <a:ext cx="3023292" cy="3023616"/>
            <a:chOff x="4832351" y="2532063"/>
            <a:chExt cx="2682874" cy="2682874"/>
          </a:xfrm>
        </p:grpSpPr>
        <p:sp>
          <p:nvSpPr>
            <p:cNvPr id="380" name="Google Shape;380;p41"/>
            <p:cNvSpPr/>
            <p:nvPr/>
          </p:nvSpPr>
          <p:spPr>
            <a:xfrm>
              <a:off x="4832351" y="2532063"/>
              <a:ext cx="2682874" cy="2682874"/>
            </a:xfrm>
            <a:prstGeom prst="donut">
              <a:avLst>
                <a:gd fmla="val 3697" name="adj"/>
              </a:avLst>
            </a:prstGeom>
            <a:gradFill>
              <a:gsLst>
                <a:gs pos="0">
                  <a:srgbClr val="20B0D0"/>
                </a:gs>
                <a:gs pos="17000">
                  <a:srgbClr val="20B0D0"/>
                </a:gs>
                <a:gs pos="39000">
                  <a:srgbClr val="1FA579"/>
                </a:gs>
                <a:gs pos="57880">
                  <a:srgbClr val="782B80"/>
                </a:gs>
                <a:gs pos="79000">
                  <a:srgbClr val="E95A25"/>
                </a:gs>
                <a:gs pos="100000">
                  <a:srgbClr val="E95A25"/>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81" name="Google Shape;381;p41"/>
            <p:cNvSpPr/>
            <p:nvPr/>
          </p:nvSpPr>
          <p:spPr>
            <a:xfrm>
              <a:off x="7223125" y="3173243"/>
              <a:ext cx="222594" cy="222590"/>
            </a:xfrm>
            <a:prstGeom prst="ellipse">
              <a:avLst/>
            </a:prstGeom>
            <a:solidFill>
              <a:srgbClr val="E95A25"/>
            </a:solidFill>
            <a:ln cap="flat" cmpd="sng" w="28575">
              <a:solidFill>
                <a:srgbClr val="BF202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382" name="Google Shape;382;p41"/>
            <p:cNvSpPr/>
            <p:nvPr/>
          </p:nvSpPr>
          <p:spPr>
            <a:xfrm>
              <a:off x="4888535" y="3180863"/>
              <a:ext cx="222594" cy="222590"/>
            </a:xfrm>
            <a:prstGeom prst="ellipse">
              <a:avLst/>
            </a:prstGeom>
            <a:solidFill>
              <a:srgbClr val="E6EA04"/>
            </a:solidFill>
            <a:ln cap="flat" cmpd="sng" w="28575">
              <a:solidFill>
                <a:srgbClr val="85C6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383" name="Google Shape;383;p41"/>
            <p:cNvSpPr/>
            <p:nvPr/>
          </p:nvSpPr>
          <p:spPr>
            <a:xfrm>
              <a:off x="4903788" y="4383542"/>
              <a:ext cx="222594" cy="222590"/>
            </a:xfrm>
            <a:prstGeom prst="ellipse">
              <a:avLst/>
            </a:prstGeom>
            <a:solidFill>
              <a:srgbClr val="85C659"/>
            </a:solidFill>
            <a:ln cap="flat" cmpd="sng" w="28575">
              <a:solidFill>
                <a:srgbClr val="20B0D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384" name="Google Shape;384;p41"/>
            <p:cNvSpPr/>
            <p:nvPr/>
          </p:nvSpPr>
          <p:spPr>
            <a:xfrm>
              <a:off x="7171360" y="4383542"/>
              <a:ext cx="222594" cy="222590"/>
            </a:xfrm>
            <a:prstGeom prst="ellipse">
              <a:avLst/>
            </a:prstGeom>
            <a:solidFill>
              <a:srgbClr val="AA2D91"/>
            </a:solidFill>
            <a:ln cap="flat" cmpd="sng" w="28575">
              <a:solidFill>
                <a:srgbClr val="782B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grpSp>
      <p:grpSp>
        <p:nvGrpSpPr>
          <p:cNvPr id="385" name="Google Shape;385;p41"/>
          <p:cNvGrpSpPr/>
          <p:nvPr/>
        </p:nvGrpSpPr>
        <p:grpSpPr>
          <a:xfrm>
            <a:off x="772875" y="2539330"/>
            <a:ext cx="3588708" cy="1797609"/>
            <a:chOff x="219505" y="2115672"/>
            <a:chExt cx="2823654" cy="1331248"/>
          </a:xfrm>
        </p:grpSpPr>
        <p:sp>
          <p:nvSpPr>
            <p:cNvPr id="386" name="Google Shape;386;p41"/>
            <p:cNvSpPr/>
            <p:nvPr/>
          </p:nvSpPr>
          <p:spPr>
            <a:xfrm>
              <a:off x="219505" y="2119525"/>
              <a:ext cx="2809360" cy="1321702"/>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87" name="Google Shape;387;p41"/>
            <p:cNvSpPr/>
            <p:nvPr/>
          </p:nvSpPr>
          <p:spPr>
            <a:xfrm>
              <a:off x="2873392" y="2115672"/>
              <a:ext cx="169767" cy="1331248"/>
            </a:xfrm>
            <a:prstGeom prst="rect">
              <a:avLst/>
            </a:prstGeom>
            <a:solidFill>
              <a:srgbClr val="7AC043"/>
            </a:solidFill>
            <a:ln>
              <a:noFill/>
            </a:ln>
            <a:effectLst>
              <a:outerShdw blurRad="50800" rotWithShape="0" algn="tl" dir="2700000" dist="38100">
                <a:srgbClr val="000000">
                  <a:alpha val="40000"/>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Lato"/>
                <a:ea typeface="Lato"/>
                <a:cs typeface="Lato"/>
                <a:sym typeface="Lato"/>
              </a:endParaRPr>
            </a:p>
          </p:txBody>
        </p:sp>
      </p:grpSp>
      <p:grpSp>
        <p:nvGrpSpPr>
          <p:cNvPr id="388" name="Google Shape;388;p41"/>
          <p:cNvGrpSpPr/>
          <p:nvPr/>
        </p:nvGrpSpPr>
        <p:grpSpPr>
          <a:xfrm>
            <a:off x="772877" y="4669160"/>
            <a:ext cx="3588708" cy="1699272"/>
            <a:chOff x="219505" y="4144699"/>
            <a:chExt cx="2835072" cy="1460158"/>
          </a:xfrm>
        </p:grpSpPr>
        <p:sp>
          <p:nvSpPr>
            <p:cNvPr id="389" name="Google Shape;389;p41"/>
            <p:cNvSpPr/>
            <p:nvPr/>
          </p:nvSpPr>
          <p:spPr>
            <a:xfrm>
              <a:off x="219505" y="4144699"/>
              <a:ext cx="2819743" cy="1460158"/>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90" name="Google Shape;390;p41"/>
            <p:cNvSpPr/>
            <p:nvPr/>
          </p:nvSpPr>
          <p:spPr>
            <a:xfrm>
              <a:off x="2872542" y="4155074"/>
              <a:ext cx="182035" cy="1449692"/>
            </a:xfrm>
            <a:prstGeom prst="rect">
              <a:avLst/>
            </a:prstGeom>
            <a:solidFill>
              <a:srgbClr val="089F77"/>
            </a:solidFill>
            <a:ln>
              <a:noFill/>
            </a:ln>
            <a:effectLst>
              <a:outerShdw blurRad="50800" rotWithShape="0" algn="tl" dir="2700000" dist="38100">
                <a:srgbClr val="000000">
                  <a:alpha val="40000"/>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Lato"/>
                <a:ea typeface="Lato"/>
                <a:cs typeface="Lato"/>
                <a:sym typeface="Lato"/>
              </a:endParaRPr>
            </a:p>
          </p:txBody>
        </p:sp>
      </p:grpSp>
      <p:grpSp>
        <p:nvGrpSpPr>
          <p:cNvPr id="391" name="Google Shape;391;p41"/>
          <p:cNvGrpSpPr/>
          <p:nvPr/>
        </p:nvGrpSpPr>
        <p:grpSpPr>
          <a:xfrm>
            <a:off x="8132471" y="2539330"/>
            <a:ext cx="3470551" cy="1804071"/>
            <a:chOff x="6261080" y="2070470"/>
            <a:chExt cx="2775603" cy="1375685"/>
          </a:xfrm>
        </p:grpSpPr>
        <p:sp>
          <p:nvSpPr>
            <p:cNvPr id="392" name="Google Shape;392;p41"/>
            <p:cNvSpPr/>
            <p:nvPr/>
          </p:nvSpPr>
          <p:spPr>
            <a:xfrm>
              <a:off x="6451837" y="2070470"/>
              <a:ext cx="2584846" cy="1370758"/>
            </a:xfrm>
            <a:prstGeom prst="rect">
              <a:avLst/>
            </a:prstGeom>
            <a:solidFill>
              <a:srgbClr val="FFFFFF"/>
            </a:solidFill>
            <a:ln>
              <a:noFill/>
            </a:ln>
            <a:effectLst>
              <a:outerShdw blurRad="50800" rotWithShape="0" algn="tr" dir="8100000" dist="38100">
                <a:srgbClr val="000000">
                  <a:alpha val="40000"/>
                </a:srgbClr>
              </a:outerShdw>
            </a:effectLst>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93" name="Google Shape;393;p41"/>
            <p:cNvSpPr/>
            <p:nvPr/>
          </p:nvSpPr>
          <p:spPr>
            <a:xfrm>
              <a:off x="6261080" y="2070471"/>
              <a:ext cx="190757" cy="1375684"/>
            </a:xfrm>
            <a:prstGeom prst="rect">
              <a:avLst/>
            </a:prstGeom>
            <a:solidFill>
              <a:srgbClr val="BF202F"/>
            </a:solidFill>
            <a:ln>
              <a:noFill/>
            </a:ln>
            <a:effectLst>
              <a:outerShdw blurRad="50800" rotWithShape="0" algn="tr" dir="8100000" dist="38100">
                <a:srgbClr val="000000">
                  <a:alpha val="40000"/>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Lato"/>
                <a:ea typeface="Lato"/>
                <a:cs typeface="Lato"/>
                <a:sym typeface="Lato"/>
              </a:endParaRPr>
            </a:p>
          </p:txBody>
        </p:sp>
      </p:grpSp>
      <p:grpSp>
        <p:nvGrpSpPr>
          <p:cNvPr id="394" name="Google Shape;394;p41"/>
          <p:cNvGrpSpPr/>
          <p:nvPr/>
        </p:nvGrpSpPr>
        <p:grpSpPr>
          <a:xfrm>
            <a:off x="8141179" y="4546600"/>
            <a:ext cx="3570541" cy="1699272"/>
            <a:chOff x="6271027" y="4175176"/>
            <a:chExt cx="2765655" cy="1434829"/>
          </a:xfrm>
        </p:grpSpPr>
        <p:sp>
          <p:nvSpPr>
            <p:cNvPr id="395" name="Google Shape;395;p41"/>
            <p:cNvSpPr/>
            <p:nvPr/>
          </p:nvSpPr>
          <p:spPr>
            <a:xfrm>
              <a:off x="6441602" y="4175176"/>
              <a:ext cx="2595080" cy="1429683"/>
            </a:xfrm>
            <a:prstGeom prst="rect">
              <a:avLst/>
            </a:prstGeom>
            <a:solidFill>
              <a:srgbClr val="FFFFFF"/>
            </a:solidFill>
            <a:ln>
              <a:noFill/>
            </a:ln>
            <a:effectLst>
              <a:outerShdw blurRad="50800" rotWithShape="0" algn="tr" dir="8100000" dist="38100">
                <a:srgbClr val="000000">
                  <a:alpha val="40000"/>
                </a:srgbClr>
              </a:outerShdw>
            </a:effectLst>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96" name="Google Shape;396;p41"/>
            <p:cNvSpPr/>
            <p:nvPr/>
          </p:nvSpPr>
          <p:spPr>
            <a:xfrm>
              <a:off x="6271027" y="4175176"/>
              <a:ext cx="180809" cy="1434829"/>
            </a:xfrm>
            <a:prstGeom prst="rect">
              <a:avLst/>
            </a:prstGeom>
            <a:solidFill>
              <a:srgbClr val="682D91"/>
            </a:solidFill>
            <a:ln>
              <a:noFill/>
            </a:ln>
            <a:effectLst>
              <a:outerShdw blurRad="50800" rotWithShape="0" algn="tr" dir="8100000" dist="38100">
                <a:srgbClr val="000000">
                  <a:alpha val="40000"/>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grpSp>
      <p:sp>
        <p:nvSpPr>
          <p:cNvPr id="397" name="Google Shape;397;p41"/>
          <p:cNvSpPr/>
          <p:nvPr/>
        </p:nvSpPr>
        <p:spPr>
          <a:xfrm>
            <a:off x="4455611" y="2703997"/>
            <a:ext cx="929188" cy="283571"/>
          </a:xfrm>
          <a:custGeom>
            <a:rect b="b" l="l" r="r" t="t"/>
            <a:pathLst>
              <a:path extrusionOk="0" h="432" w="594">
                <a:moveTo>
                  <a:pt x="594" y="432"/>
                </a:moveTo>
                <a:lnTo>
                  <a:pt x="350" y="0"/>
                </a:lnTo>
                <a:lnTo>
                  <a:pt x="0" y="0"/>
                </a:lnTo>
              </a:path>
            </a:pathLst>
          </a:custGeom>
          <a:noFill/>
          <a:ln cap="flat" cmpd="sng" w="61900">
            <a:solidFill>
              <a:srgbClr val="7AC043"/>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98" name="Google Shape;398;p41"/>
          <p:cNvSpPr/>
          <p:nvPr/>
        </p:nvSpPr>
        <p:spPr>
          <a:xfrm>
            <a:off x="4387722" y="5637571"/>
            <a:ext cx="1098679" cy="397063"/>
          </a:xfrm>
          <a:custGeom>
            <a:rect b="b" l="l" r="r" t="t"/>
            <a:pathLst>
              <a:path extrusionOk="0" h="432" w="592">
                <a:moveTo>
                  <a:pt x="592" y="0"/>
                </a:moveTo>
                <a:lnTo>
                  <a:pt x="348" y="432"/>
                </a:lnTo>
                <a:lnTo>
                  <a:pt x="0" y="432"/>
                </a:lnTo>
              </a:path>
            </a:pathLst>
          </a:custGeom>
          <a:noFill/>
          <a:ln cap="flat" cmpd="sng" w="61900">
            <a:solidFill>
              <a:srgbClr val="089F77"/>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99" name="Google Shape;399;p41"/>
          <p:cNvSpPr/>
          <p:nvPr/>
        </p:nvSpPr>
        <p:spPr>
          <a:xfrm>
            <a:off x="7388463" y="2683449"/>
            <a:ext cx="692127" cy="443199"/>
          </a:xfrm>
          <a:custGeom>
            <a:rect b="b" l="l" r="r" t="t"/>
            <a:pathLst>
              <a:path extrusionOk="0" h="432" w="594">
                <a:moveTo>
                  <a:pt x="0" y="432"/>
                </a:moveTo>
                <a:lnTo>
                  <a:pt x="246" y="0"/>
                </a:lnTo>
                <a:lnTo>
                  <a:pt x="594" y="0"/>
                </a:lnTo>
              </a:path>
            </a:pathLst>
          </a:custGeom>
          <a:noFill/>
          <a:ln cap="flat" cmpd="sng" w="61900">
            <a:solidFill>
              <a:srgbClr val="BF202F"/>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400" name="Google Shape;400;p41"/>
          <p:cNvSpPr/>
          <p:nvPr/>
        </p:nvSpPr>
        <p:spPr>
          <a:xfrm>
            <a:off x="7112001" y="5630164"/>
            <a:ext cx="1009775" cy="373512"/>
          </a:xfrm>
          <a:custGeom>
            <a:rect b="b" l="l" r="r" t="t"/>
            <a:pathLst>
              <a:path extrusionOk="0" h="432" w="594">
                <a:moveTo>
                  <a:pt x="0" y="0"/>
                </a:moveTo>
                <a:lnTo>
                  <a:pt x="244" y="432"/>
                </a:lnTo>
                <a:lnTo>
                  <a:pt x="594" y="432"/>
                </a:lnTo>
              </a:path>
            </a:pathLst>
          </a:custGeom>
          <a:noFill/>
          <a:ln cap="flat" cmpd="sng" w="61900">
            <a:solidFill>
              <a:srgbClr val="682D91"/>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401" name="Google Shape;401;p41"/>
          <p:cNvSpPr txBox="1"/>
          <p:nvPr/>
        </p:nvSpPr>
        <p:spPr>
          <a:xfrm>
            <a:off x="906952" y="2738496"/>
            <a:ext cx="2743200"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70C0"/>
                </a:solidFill>
                <a:latin typeface="Cambria"/>
                <a:ea typeface="Cambria"/>
                <a:cs typeface="Cambria"/>
                <a:sym typeface="Cambria"/>
              </a:rPr>
              <a:t>Bahan ajar bersifat variatif. Bisa berupa bahan ajar cetak dan bahan ajar non-cetak.</a:t>
            </a:r>
            <a:endParaRPr b="1" i="0" sz="2000" u="none" cap="none" strike="noStrike">
              <a:solidFill>
                <a:srgbClr val="000000"/>
              </a:solidFill>
              <a:latin typeface="Cambria"/>
              <a:ea typeface="Cambria"/>
              <a:cs typeface="Cambria"/>
              <a:sym typeface="Cambria"/>
            </a:endParaRPr>
          </a:p>
        </p:txBody>
      </p:sp>
      <p:sp>
        <p:nvSpPr>
          <p:cNvPr id="402" name="Google Shape;402;p41"/>
          <p:cNvSpPr txBox="1"/>
          <p:nvPr/>
        </p:nvSpPr>
        <p:spPr>
          <a:xfrm>
            <a:off x="749749" y="4608562"/>
            <a:ext cx="3307242" cy="1631216"/>
          </a:xfrm>
          <a:prstGeom prst="rect">
            <a:avLst/>
          </a:prstGeom>
          <a:noFill/>
          <a:ln>
            <a:noFill/>
          </a:ln>
        </p:spPr>
        <p:txBody>
          <a:bodyPr anchorCtr="0" anchor="t" bIns="45700" lIns="91425" spcFirstLastPara="1" rIns="91425" wrap="square" tIns="45700">
            <a:spAutoFit/>
          </a:bodyPr>
          <a:lstStyle/>
          <a:p>
            <a:pPr indent="0" lvl="0" marL="114300" marR="0" rtl="0" algn="l">
              <a:lnSpc>
                <a:spcPct val="100000"/>
              </a:lnSpc>
              <a:spcBef>
                <a:spcPts val="0"/>
              </a:spcBef>
              <a:spcAft>
                <a:spcPts val="0"/>
              </a:spcAft>
              <a:buClr>
                <a:srgbClr val="000000"/>
              </a:buClr>
              <a:buSzPts val="2000"/>
              <a:buFont typeface="Arial"/>
              <a:buNone/>
            </a:pPr>
            <a:r>
              <a:rPr b="0" i="0" lang="en-US" sz="2000" u="none" cap="none" strike="noStrike">
                <a:solidFill>
                  <a:srgbClr val="0070C0"/>
                </a:solidFill>
                <a:latin typeface="Cambria"/>
                <a:ea typeface="Cambria"/>
                <a:cs typeface="Cambria"/>
                <a:sym typeface="Cambria"/>
              </a:rPr>
              <a:t>Sesuaikan buku yang disediakan tersebut dengan ATP, kebutuhan dan karakteristik sekolah masing-masing.</a:t>
            </a:r>
            <a:endParaRPr b="0" i="0" sz="2000" u="none" cap="none" strike="noStrike">
              <a:solidFill>
                <a:srgbClr val="0070C0"/>
              </a:solidFill>
              <a:latin typeface="Arial"/>
              <a:ea typeface="Arial"/>
              <a:cs typeface="Arial"/>
              <a:sym typeface="Arial"/>
            </a:endParaRPr>
          </a:p>
        </p:txBody>
      </p:sp>
      <p:sp>
        <p:nvSpPr>
          <p:cNvPr id="403" name="Google Shape;403;p41"/>
          <p:cNvSpPr txBox="1"/>
          <p:nvPr/>
        </p:nvSpPr>
        <p:spPr>
          <a:xfrm>
            <a:off x="8352823" y="2703998"/>
            <a:ext cx="3128436"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70C0"/>
                </a:solidFill>
                <a:latin typeface="Cambria"/>
                <a:ea typeface="Cambria"/>
                <a:cs typeface="Cambria"/>
                <a:sym typeface="Cambria"/>
              </a:rPr>
              <a:t>Kembangkan bahan ajar untuk membuat kegiatan  pembelajaran semakin bermakna dan variatif.</a:t>
            </a:r>
            <a:endParaRPr b="1" i="0" sz="2000" u="none" cap="none" strike="noStrike">
              <a:solidFill>
                <a:srgbClr val="000000"/>
              </a:solidFill>
              <a:latin typeface="Cambria"/>
              <a:ea typeface="Cambria"/>
              <a:cs typeface="Cambria"/>
              <a:sym typeface="Cambria"/>
            </a:endParaRPr>
          </a:p>
        </p:txBody>
      </p:sp>
      <p:sp>
        <p:nvSpPr>
          <p:cNvPr id="404" name="Google Shape;404;p41"/>
          <p:cNvSpPr txBox="1"/>
          <p:nvPr/>
        </p:nvSpPr>
        <p:spPr>
          <a:xfrm>
            <a:off x="8434954" y="4557897"/>
            <a:ext cx="3350324"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70C0"/>
                </a:solidFill>
                <a:latin typeface="Cambria"/>
                <a:ea typeface="Cambria"/>
                <a:cs typeface="Cambria"/>
                <a:sym typeface="Cambria"/>
              </a:rPr>
              <a:t>Buku yang disediakan pemerintah hanya salah satu alternatif bahan ajar, guru diperbolehkan untuk mengembangkan dan menambahkan bahan ajar lain yang relevan.</a:t>
            </a:r>
            <a:endParaRPr b="1" i="0" sz="1600" u="none" cap="none" strike="noStrike">
              <a:solidFill>
                <a:srgbClr val="000000"/>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100"/>
                                        <p:tgtEl>
                                          <p:spTgt spid="377"/>
                                        </p:tgtEl>
                                      </p:cBhvr>
                                    </p:animEffect>
                                  </p:childTnLst>
                                </p:cTn>
                              </p:par>
                              <p:par>
                                <p:cTn fill="hold" nodeType="withEffect" presetClass="entr" presetID="23" presetSubtype="16">
                                  <p:stCondLst>
                                    <p:cond delay="900"/>
                                  </p:stCondLst>
                                  <p:childTnLst>
                                    <p:set>
                                      <p:cBhvr>
                                        <p:cTn dur="1" fill="hold">
                                          <p:stCondLst>
                                            <p:cond delay="0"/>
                                          </p:stCondLst>
                                        </p:cTn>
                                        <p:tgtEl>
                                          <p:spTgt spid="378"/>
                                        </p:tgtEl>
                                        <p:attrNameLst>
                                          <p:attrName>style.visibility</p:attrName>
                                        </p:attrNameLst>
                                      </p:cBhvr>
                                      <p:to>
                                        <p:strVal val="visible"/>
                                      </p:to>
                                    </p:set>
                                    <p:anim calcmode="lin" valueType="num">
                                      <p:cBhvr additive="base">
                                        <p:cTn dur="500"/>
                                        <p:tgtEl>
                                          <p:spTgt spid="378"/>
                                        </p:tgtEl>
                                        <p:attrNameLst>
                                          <p:attrName>ppt_w</p:attrName>
                                        </p:attrNameLst>
                                      </p:cBhvr>
                                      <p:tavLst>
                                        <p:tav fmla="" tm="0">
                                          <p:val>
                                            <p:strVal val="0"/>
                                          </p:val>
                                        </p:tav>
                                        <p:tav fmla="" tm="100000">
                                          <p:val>
                                            <p:strVal val="#ppt_w"/>
                                          </p:val>
                                        </p:tav>
                                      </p:tavLst>
                                    </p:anim>
                                    <p:anim calcmode="lin" valueType="num">
                                      <p:cBhvr additive="base">
                                        <p:cTn dur="500"/>
                                        <p:tgtEl>
                                          <p:spTgt spid="378"/>
                                        </p:tgtEl>
                                        <p:attrNameLst>
                                          <p:attrName>ppt_h</p:attrName>
                                        </p:attrNameLst>
                                      </p:cBhvr>
                                      <p:tavLst>
                                        <p:tav fmla="" tm="0">
                                          <p:val>
                                            <p:strVal val="0"/>
                                          </p:val>
                                        </p:tav>
                                        <p:tav fmla="" tm="100000">
                                          <p:val>
                                            <p:strVal val="#ppt_h"/>
                                          </p:val>
                                        </p:tav>
                                      </p:tavLst>
                                    </p:anim>
                                  </p:childTnLst>
                                </p:cTn>
                              </p:par>
                            </p:childTnLst>
                          </p:cTn>
                        </p:par>
                        <p:par>
                          <p:cTn fill="hold">
                            <p:stCondLst>
                              <p:cond delay="2100"/>
                            </p:stCondLst>
                            <p:childTnLst>
                              <p:par>
                                <p:cTn fill="hold" nodeType="after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par>
                                <p:cTn fill="hold" nodeType="withEffect" presetClass="emph" presetID="8" presetSubtype="0">
                                  <p:stCondLst>
                                    <p:cond delay="600"/>
                                  </p:stCondLst>
                                  <p:childTnLst>
                                    <p:animRot by="-21600000">
                                      <p:cBhvr>
                                        <p:cTn dur="1500" fill="hold"/>
                                        <p:tgtEl>
                                          <p:spTgt spid="379"/>
                                        </p:tgtEl>
                                        <p:attrNameLst>
                                          <p:attrName>r</p:attrName>
                                        </p:attrNameLst>
                                      </p:cBhvr>
                                    </p:animRot>
                                  </p:childTnLst>
                                </p:cTn>
                              </p:par>
                            </p:childTnLst>
                          </p:cTn>
                        </p:par>
                        <p:par>
                          <p:cTn fill="hold">
                            <p:stCondLst>
                              <p:cond delay="3600"/>
                            </p:stCondLst>
                            <p:childTnLst>
                              <p:par>
                                <p:cTn fill="hold" nodeType="after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childTnLst>
                          </p:cTn>
                        </p:par>
                        <p:par>
                          <p:cTn fill="hold">
                            <p:stCondLst>
                              <p:cond delay="4100"/>
                            </p:stCondLst>
                            <p:childTnLst>
                              <p:par>
                                <p:cTn fill="hold" nodeType="after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par>
                          <p:cTn fill="hold">
                            <p:stCondLst>
                              <p:cond delay="4600"/>
                            </p:stCondLst>
                            <p:childTnLst>
                              <p:par>
                                <p:cTn fill="hold" nodeType="after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childTnLst>
                          </p:cTn>
                        </p:par>
                        <p:par>
                          <p:cTn fill="hold">
                            <p:stCondLst>
                              <p:cond delay="5100"/>
                            </p:stCondLst>
                            <p:childTnLst>
                              <p:par>
                                <p:cTn fill="hold" nodeType="after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5"/>
          <p:cNvPicPr preferRelativeResize="0"/>
          <p:nvPr/>
        </p:nvPicPr>
        <p:blipFill rotWithShape="1">
          <a:blip r:embed="rId3">
            <a:alphaModFix/>
          </a:blip>
          <a:srcRect b="0" l="0" r="11071" t="0"/>
          <a:stretch/>
        </p:blipFill>
        <p:spPr>
          <a:xfrm>
            <a:off x="-5" y="10"/>
            <a:ext cx="7743949" cy="6858000"/>
          </a:xfrm>
          <a:custGeom>
            <a:rect b="b" l="l" r="r" t="t"/>
            <a:pathLst>
              <a:path extrusionOk="0" h="6858000" w="7743949">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noFill/>
          <a:ln>
            <a:noFill/>
          </a:ln>
        </p:spPr>
      </p:pic>
      <p:sp>
        <p:nvSpPr>
          <p:cNvPr id="100" name="Google Shape;100;p15"/>
          <p:cNvSpPr txBox="1"/>
          <p:nvPr/>
        </p:nvSpPr>
        <p:spPr>
          <a:xfrm>
            <a:off x="7969827" y="1746454"/>
            <a:ext cx="3917400" cy="8910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D81F7"/>
              </a:buClr>
              <a:buSzPts val="4200"/>
              <a:buFont typeface="Candara"/>
              <a:buNone/>
            </a:pPr>
            <a:r>
              <a:rPr b="1" i="0" lang="en-US" sz="4200" u="none" cap="none" strike="noStrike">
                <a:solidFill>
                  <a:srgbClr val="1D81F7"/>
                </a:solidFill>
                <a:latin typeface="Candara"/>
                <a:ea typeface="Candara"/>
                <a:cs typeface="Candara"/>
                <a:sym typeface="Candara"/>
              </a:rPr>
              <a:t>AGENDA</a:t>
            </a:r>
            <a:endParaRPr b="1" i="0" sz="4200" u="none" cap="none" strike="noStrike">
              <a:solidFill>
                <a:srgbClr val="1D81F7"/>
              </a:solidFill>
              <a:latin typeface="Candara"/>
              <a:ea typeface="Candara"/>
              <a:cs typeface="Candara"/>
              <a:sym typeface="Candara"/>
            </a:endParaRPr>
          </a:p>
        </p:txBody>
      </p:sp>
      <p:sp>
        <p:nvSpPr>
          <p:cNvPr id="101" name="Google Shape;101;p15"/>
          <p:cNvSpPr/>
          <p:nvPr/>
        </p:nvSpPr>
        <p:spPr>
          <a:xfrm>
            <a:off x="7934960" y="2641600"/>
            <a:ext cx="3952239" cy="2960707"/>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000000"/>
              </a:buClr>
              <a:buSzPts val="1665"/>
              <a:buFont typeface="Courier New"/>
              <a:buChar char="o"/>
            </a:pPr>
            <a:r>
              <a:rPr b="1" i="0" lang="en-US" sz="1665" u="none" cap="none" strike="noStrike">
                <a:solidFill>
                  <a:srgbClr val="000000"/>
                </a:solidFill>
                <a:latin typeface="Cambria"/>
                <a:ea typeface="Cambria"/>
                <a:cs typeface="Cambria"/>
                <a:sym typeface="Cambria"/>
              </a:rPr>
              <a:t>Perkenalan</a:t>
            </a:r>
            <a:endParaRPr b="1" i="0" sz="1665" u="none" cap="none" strike="noStrike">
              <a:solidFill>
                <a:srgbClr val="000000"/>
              </a:solidFill>
              <a:latin typeface="Cambria"/>
              <a:ea typeface="Cambria"/>
              <a:cs typeface="Cambria"/>
              <a:sym typeface="Cambria"/>
            </a:endParaRPr>
          </a:p>
          <a:p>
            <a:pPr indent="-285750" lvl="0" marL="285750" marR="0" rtl="0" algn="l">
              <a:lnSpc>
                <a:spcPct val="130000"/>
              </a:lnSpc>
              <a:spcBef>
                <a:spcPts val="0"/>
              </a:spcBef>
              <a:spcAft>
                <a:spcPts val="0"/>
              </a:spcAft>
              <a:buClr>
                <a:srgbClr val="000000"/>
              </a:buClr>
              <a:buSzPts val="1665"/>
              <a:buFont typeface="Courier New"/>
              <a:buChar char="o"/>
            </a:pPr>
            <a:r>
              <a:rPr b="1" i="0" lang="en-US" sz="1665" u="none" cap="none" strike="noStrike">
                <a:solidFill>
                  <a:srgbClr val="000000"/>
                </a:solidFill>
                <a:latin typeface="Cambria"/>
                <a:ea typeface="Cambria"/>
                <a:cs typeface="Cambria"/>
                <a:sym typeface="Cambria"/>
              </a:rPr>
              <a:t>Kesepakatan Kelas</a:t>
            </a:r>
            <a:endParaRPr b="1" i="0" sz="1665" u="none" cap="none" strike="noStrike">
              <a:solidFill>
                <a:srgbClr val="000000"/>
              </a:solidFill>
              <a:latin typeface="Cambria"/>
              <a:ea typeface="Cambria"/>
              <a:cs typeface="Cambria"/>
              <a:sym typeface="Cambria"/>
            </a:endParaRPr>
          </a:p>
          <a:p>
            <a:pPr indent="-285750" lvl="0" marL="285750" marR="0" rtl="0" algn="l">
              <a:lnSpc>
                <a:spcPct val="130000"/>
              </a:lnSpc>
              <a:spcBef>
                <a:spcPts val="0"/>
              </a:spcBef>
              <a:spcAft>
                <a:spcPts val="0"/>
              </a:spcAft>
              <a:buClr>
                <a:srgbClr val="000000"/>
              </a:buClr>
              <a:buSzPts val="1665"/>
              <a:buFont typeface="Courier New"/>
              <a:buChar char="o"/>
            </a:pPr>
            <a:r>
              <a:rPr b="1" i="0" lang="en-US" sz="1665" u="none" cap="none" strike="noStrike">
                <a:solidFill>
                  <a:srgbClr val="000000"/>
                </a:solidFill>
                <a:latin typeface="Cambria"/>
                <a:ea typeface="Cambria"/>
                <a:cs typeface="Cambria"/>
                <a:sym typeface="Cambria"/>
              </a:rPr>
              <a:t>Mulai Dari Diri</a:t>
            </a:r>
            <a:endParaRPr b="1" i="0" sz="1665" u="none" cap="none" strike="noStrike">
              <a:solidFill>
                <a:srgbClr val="000000"/>
              </a:solidFill>
              <a:latin typeface="Cambria"/>
              <a:ea typeface="Cambria"/>
              <a:cs typeface="Cambria"/>
              <a:sym typeface="Cambria"/>
            </a:endParaRPr>
          </a:p>
          <a:p>
            <a:pPr indent="-285750" lvl="0" marL="285750" marR="0" rtl="0" algn="l">
              <a:lnSpc>
                <a:spcPct val="130000"/>
              </a:lnSpc>
              <a:spcBef>
                <a:spcPts val="0"/>
              </a:spcBef>
              <a:spcAft>
                <a:spcPts val="0"/>
              </a:spcAft>
              <a:buClr>
                <a:srgbClr val="000000"/>
              </a:buClr>
              <a:buSzPts val="1665"/>
              <a:buFont typeface="Courier New"/>
              <a:buChar char="o"/>
            </a:pPr>
            <a:r>
              <a:rPr b="1" i="0" lang="en-US" sz="1665" u="none" cap="none" strike="noStrike">
                <a:solidFill>
                  <a:srgbClr val="000000"/>
                </a:solidFill>
                <a:latin typeface="Cambria"/>
                <a:ea typeface="Cambria"/>
                <a:cs typeface="Cambria"/>
                <a:sym typeface="Cambria"/>
              </a:rPr>
              <a:t>Eksplorasi Konsep</a:t>
            </a:r>
            <a:endParaRPr b="1" i="0" sz="1665" u="none" cap="none" strike="noStrike">
              <a:solidFill>
                <a:srgbClr val="000000"/>
              </a:solidFill>
              <a:latin typeface="Cambria"/>
              <a:ea typeface="Cambria"/>
              <a:cs typeface="Cambria"/>
              <a:sym typeface="Cambria"/>
            </a:endParaRPr>
          </a:p>
          <a:p>
            <a:pPr indent="-285750" lvl="0" marL="285750" marR="0" rtl="0" algn="l">
              <a:lnSpc>
                <a:spcPct val="130000"/>
              </a:lnSpc>
              <a:spcBef>
                <a:spcPts val="0"/>
              </a:spcBef>
              <a:spcAft>
                <a:spcPts val="0"/>
              </a:spcAft>
              <a:buClr>
                <a:srgbClr val="000000"/>
              </a:buClr>
              <a:buSzPts val="1665"/>
              <a:buFont typeface="Courier New"/>
              <a:buChar char="o"/>
            </a:pPr>
            <a:r>
              <a:rPr b="1" i="0" lang="en-US" sz="1665" u="none" cap="none" strike="noStrike">
                <a:solidFill>
                  <a:srgbClr val="000000"/>
                </a:solidFill>
                <a:latin typeface="Cambria"/>
                <a:ea typeface="Cambria"/>
                <a:cs typeface="Cambria"/>
                <a:sym typeface="Cambria"/>
              </a:rPr>
              <a:t>Ruang Kolaborasi</a:t>
            </a:r>
            <a:endParaRPr b="1" i="0" sz="1665" u="none" cap="none" strike="noStrike">
              <a:solidFill>
                <a:srgbClr val="000000"/>
              </a:solidFill>
              <a:latin typeface="Cambria"/>
              <a:ea typeface="Cambria"/>
              <a:cs typeface="Cambria"/>
              <a:sym typeface="Cambria"/>
            </a:endParaRPr>
          </a:p>
          <a:p>
            <a:pPr indent="-285750" lvl="0" marL="285750" marR="0" rtl="0" algn="l">
              <a:lnSpc>
                <a:spcPct val="130000"/>
              </a:lnSpc>
              <a:spcBef>
                <a:spcPts val="0"/>
              </a:spcBef>
              <a:spcAft>
                <a:spcPts val="0"/>
              </a:spcAft>
              <a:buClr>
                <a:srgbClr val="000000"/>
              </a:buClr>
              <a:buSzPts val="1665"/>
              <a:buFont typeface="Courier New"/>
              <a:buChar char="o"/>
            </a:pPr>
            <a:r>
              <a:rPr b="1" i="0" lang="en-US" sz="1665" u="none" cap="none" strike="noStrike">
                <a:solidFill>
                  <a:srgbClr val="000000"/>
                </a:solidFill>
                <a:latin typeface="Cambria"/>
                <a:ea typeface="Cambria"/>
                <a:cs typeface="Cambria"/>
                <a:sym typeface="Cambria"/>
              </a:rPr>
              <a:t>Demonstrasi Kontekstual</a:t>
            </a:r>
            <a:endParaRPr b="1" i="0" sz="1665" u="none" cap="none" strike="noStrike">
              <a:solidFill>
                <a:srgbClr val="000000"/>
              </a:solidFill>
              <a:latin typeface="Cambria"/>
              <a:ea typeface="Cambria"/>
              <a:cs typeface="Cambria"/>
              <a:sym typeface="Cambria"/>
            </a:endParaRPr>
          </a:p>
          <a:p>
            <a:pPr indent="-285750" lvl="0" marL="285750" marR="0" rtl="0" algn="l">
              <a:lnSpc>
                <a:spcPct val="130000"/>
              </a:lnSpc>
              <a:spcBef>
                <a:spcPts val="0"/>
              </a:spcBef>
              <a:spcAft>
                <a:spcPts val="0"/>
              </a:spcAft>
              <a:buClr>
                <a:srgbClr val="000000"/>
              </a:buClr>
              <a:buSzPts val="1665"/>
              <a:buFont typeface="Courier New"/>
              <a:buChar char="o"/>
            </a:pPr>
            <a:r>
              <a:rPr b="1" i="0" lang="en-US" sz="1665" u="none" cap="none" strike="noStrike">
                <a:solidFill>
                  <a:srgbClr val="000000"/>
                </a:solidFill>
                <a:latin typeface="Cambria"/>
                <a:ea typeface="Cambria"/>
                <a:cs typeface="Cambria"/>
                <a:sym typeface="Cambria"/>
              </a:rPr>
              <a:t>Elaborasi Pemahaman</a:t>
            </a:r>
            <a:endParaRPr b="1" i="0" sz="1665" u="none" cap="none" strike="noStrike">
              <a:solidFill>
                <a:srgbClr val="000000"/>
              </a:solidFill>
              <a:latin typeface="Cambria"/>
              <a:ea typeface="Cambria"/>
              <a:cs typeface="Cambria"/>
              <a:sym typeface="Cambria"/>
            </a:endParaRPr>
          </a:p>
          <a:p>
            <a:pPr indent="-285750" lvl="0" marL="285750" marR="0" rtl="0" algn="l">
              <a:lnSpc>
                <a:spcPct val="130000"/>
              </a:lnSpc>
              <a:spcBef>
                <a:spcPts val="0"/>
              </a:spcBef>
              <a:spcAft>
                <a:spcPts val="0"/>
              </a:spcAft>
              <a:buClr>
                <a:srgbClr val="000000"/>
              </a:buClr>
              <a:buSzPts val="1665"/>
              <a:buFont typeface="Courier New"/>
              <a:buChar char="o"/>
            </a:pPr>
            <a:r>
              <a:rPr b="1" i="0" lang="en-US" sz="1665" u="none" cap="none" strike="noStrike">
                <a:solidFill>
                  <a:srgbClr val="000000"/>
                </a:solidFill>
                <a:latin typeface="Cambria"/>
                <a:ea typeface="Cambria"/>
                <a:cs typeface="Cambria"/>
                <a:sym typeface="Cambria"/>
              </a:rPr>
              <a:t>Rencana Aksi Nyata</a:t>
            </a:r>
            <a:endParaRPr b="1" i="0" sz="1665" u="none" cap="none" strike="noStrike">
              <a:solidFill>
                <a:srgbClr val="000000"/>
              </a:solidFill>
              <a:latin typeface="Cambria"/>
              <a:ea typeface="Cambria"/>
              <a:cs typeface="Cambria"/>
              <a:sym typeface="Cambri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2"/>
          <p:cNvSpPr txBox="1"/>
          <p:nvPr>
            <p:ph idx="1" type="body"/>
          </p:nvPr>
        </p:nvSpPr>
        <p:spPr>
          <a:xfrm>
            <a:off x="838200" y="2537698"/>
            <a:ext cx="10515600" cy="3590400"/>
          </a:xfrm>
          <a:prstGeom prst="rect">
            <a:avLst/>
          </a:prstGeom>
          <a:noFill/>
          <a:ln>
            <a:noFill/>
          </a:ln>
        </p:spPr>
        <p:txBody>
          <a:bodyPr anchorCtr="0" anchor="b" bIns="45700" lIns="91425" spcFirstLastPara="1" rIns="91425" wrap="square" tIns="45700">
            <a:noAutofit/>
          </a:bodyPr>
          <a:lstStyle/>
          <a:p>
            <a:pPr indent="0" lvl="0" marL="0" rtl="0" algn="just">
              <a:lnSpc>
                <a:spcPct val="80000"/>
              </a:lnSpc>
              <a:spcBef>
                <a:spcPts val="1000"/>
              </a:spcBef>
              <a:spcAft>
                <a:spcPts val="0"/>
              </a:spcAft>
              <a:buSzPts val="605"/>
              <a:buNone/>
            </a:pPr>
            <a:r>
              <a:t/>
            </a:r>
            <a:endParaRPr b="1" sz="2420">
              <a:highlight>
                <a:srgbClr val="FFFFFF"/>
              </a:highlight>
              <a:latin typeface="Candara"/>
              <a:ea typeface="Candara"/>
              <a:cs typeface="Candara"/>
              <a:sym typeface="Candara"/>
            </a:endParaRPr>
          </a:p>
          <a:p>
            <a:pPr indent="0" lvl="0" marL="0" rtl="0" algn="just">
              <a:lnSpc>
                <a:spcPct val="80000"/>
              </a:lnSpc>
              <a:spcBef>
                <a:spcPts val="1000"/>
              </a:spcBef>
              <a:spcAft>
                <a:spcPts val="0"/>
              </a:spcAft>
              <a:buSzPts val="605"/>
              <a:buNone/>
            </a:pPr>
            <a:r>
              <a:t/>
            </a:r>
            <a:endParaRPr b="1" sz="2420">
              <a:highlight>
                <a:srgbClr val="FFFFFF"/>
              </a:highlight>
              <a:latin typeface="Candara"/>
              <a:ea typeface="Candara"/>
              <a:cs typeface="Candara"/>
              <a:sym typeface="Candara"/>
            </a:endParaRPr>
          </a:p>
        </p:txBody>
      </p:sp>
      <p:sp>
        <p:nvSpPr>
          <p:cNvPr id="410" name="Google Shape;410;p42"/>
          <p:cNvSpPr/>
          <p:nvPr/>
        </p:nvSpPr>
        <p:spPr>
          <a:xfrm>
            <a:off x="526845" y="1597784"/>
            <a:ext cx="3435556" cy="3258696"/>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2400"/>
              <a:buFont typeface="Arial"/>
              <a:buNone/>
            </a:pPr>
            <a:r>
              <a:t/>
            </a:r>
            <a:endParaRPr b="0" i="0" sz="2400" u="none" cap="none" strike="noStrike">
              <a:solidFill>
                <a:srgbClr val="0070C0"/>
              </a:solidFill>
              <a:latin typeface="Arial"/>
              <a:ea typeface="Arial"/>
              <a:cs typeface="Arial"/>
              <a:sym typeface="Arial"/>
            </a:endParaRPr>
          </a:p>
          <a:p>
            <a:pPr indent="0" lvl="0" marL="0" marR="0" rtl="0" algn="ctr">
              <a:lnSpc>
                <a:spcPct val="130000"/>
              </a:lnSpc>
              <a:spcBef>
                <a:spcPts val="0"/>
              </a:spcBef>
              <a:spcAft>
                <a:spcPts val="0"/>
              </a:spcAft>
              <a:buClr>
                <a:srgbClr val="000000"/>
              </a:buClr>
              <a:buSzPts val="1800"/>
              <a:buFont typeface="Arial"/>
              <a:buNone/>
            </a:pPr>
            <a:r>
              <a:rPr b="1" i="0" lang="en-US" sz="1800" u="none" cap="none" strike="noStrike">
                <a:solidFill>
                  <a:srgbClr val="0070C0"/>
                </a:solidFill>
                <a:latin typeface="Cambria"/>
                <a:ea typeface="Cambria"/>
                <a:cs typeface="Cambria"/>
                <a:sym typeface="Cambria"/>
              </a:rPr>
              <a:t>Hal penting lain yang harus diperhatikan saat akan membuat modul ajar adalah ; “Menyesuaikan Lingkup </a:t>
            </a:r>
            <a:r>
              <a:rPr b="1" i="0" lang="en-US" sz="1800" u="none" cap="none" strike="noStrike">
                <a:solidFill>
                  <a:srgbClr val="0070C0"/>
                </a:solidFill>
                <a:latin typeface="Arial"/>
                <a:ea typeface="Arial"/>
                <a:cs typeface="Arial"/>
                <a:sym typeface="Arial"/>
              </a:rPr>
              <a:t>kesiapan belajar, minat, dan tingkat penguasaan kompetensi peserta didik.</a:t>
            </a:r>
            <a:br>
              <a:rPr b="1" i="0" lang="en-US" sz="1800" u="none" cap="none" strike="noStrike">
                <a:solidFill>
                  <a:srgbClr val="0070C0"/>
                </a:solidFill>
                <a:latin typeface="Arial"/>
                <a:ea typeface="Arial"/>
                <a:cs typeface="Arial"/>
                <a:sym typeface="Arial"/>
              </a:rPr>
            </a:br>
            <a:endParaRPr b="1" i="0" sz="1800" u="none" cap="none" strike="noStrike">
              <a:solidFill>
                <a:srgbClr val="0070C0"/>
              </a:solidFill>
              <a:latin typeface="Cambria"/>
              <a:ea typeface="Cambria"/>
              <a:cs typeface="Cambria"/>
              <a:sym typeface="Cambria"/>
            </a:endParaRPr>
          </a:p>
        </p:txBody>
      </p:sp>
      <p:pic>
        <p:nvPicPr>
          <p:cNvPr descr="Line arrow Counter clockwise curve" id="411" name="Google Shape;411;p42"/>
          <p:cNvPicPr preferRelativeResize="0"/>
          <p:nvPr/>
        </p:nvPicPr>
        <p:blipFill rotWithShape="1">
          <a:blip r:embed="rId3">
            <a:alphaModFix/>
          </a:blip>
          <a:srcRect b="0" l="0" r="0" t="0"/>
          <a:stretch/>
        </p:blipFill>
        <p:spPr>
          <a:xfrm rot="6581515">
            <a:off x="1940925" y="4096733"/>
            <a:ext cx="2391152" cy="2713066"/>
          </a:xfrm>
          <a:prstGeom prst="rect">
            <a:avLst/>
          </a:prstGeom>
          <a:noFill/>
          <a:ln>
            <a:noFill/>
          </a:ln>
        </p:spPr>
      </p:pic>
      <p:pic>
        <p:nvPicPr>
          <p:cNvPr id="412" name="Google Shape;412;p42"/>
          <p:cNvPicPr preferRelativeResize="0"/>
          <p:nvPr/>
        </p:nvPicPr>
        <p:blipFill rotWithShape="1">
          <a:blip r:embed="rId4">
            <a:alphaModFix/>
          </a:blip>
          <a:srcRect b="0" l="0" r="0" t="0"/>
          <a:stretch/>
        </p:blipFill>
        <p:spPr>
          <a:xfrm>
            <a:off x="4602394" y="728285"/>
            <a:ext cx="7254414" cy="540142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3"/>
          <p:cNvSpPr txBox="1"/>
          <p:nvPr>
            <p:ph type="title"/>
          </p:nvPr>
        </p:nvSpPr>
        <p:spPr>
          <a:xfrm>
            <a:off x="1213893" y="1543411"/>
            <a:ext cx="4297500" cy="996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85185"/>
              <a:buFont typeface="Candara"/>
              <a:buNone/>
            </a:pPr>
            <a:br>
              <a:rPr lang="en-US" sz="3600">
                <a:solidFill>
                  <a:srgbClr val="2F5496"/>
                </a:solidFill>
              </a:rPr>
            </a:br>
            <a:r>
              <a:rPr lang="en-US" sz="3600">
                <a:solidFill>
                  <a:srgbClr val="2F5496"/>
                </a:solidFill>
              </a:rPr>
              <a:t>Contoh Modifikasi Modul Ajar</a:t>
            </a:r>
            <a:endParaRPr sz="3600">
              <a:solidFill>
                <a:srgbClr val="2F5496"/>
              </a:solidFill>
            </a:endParaRPr>
          </a:p>
        </p:txBody>
      </p:sp>
      <p:sp>
        <p:nvSpPr>
          <p:cNvPr id="418" name="Google Shape;418;p43"/>
          <p:cNvSpPr txBox="1"/>
          <p:nvPr>
            <p:ph idx="1" type="body"/>
          </p:nvPr>
        </p:nvSpPr>
        <p:spPr>
          <a:xfrm>
            <a:off x="353032" y="3236604"/>
            <a:ext cx="5670000" cy="1500300"/>
          </a:xfrm>
          <a:prstGeom prst="rect">
            <a:avLst/>
          </a:prstGeom>
          <a:noFill/>
          <a:ln>
            <a:noFill/>
          </a:ln>
        </p:spPr>
        <p:txBody>
          <a:bodyPr anchorCtr="0" anchor="t" bIns="45700" lIns="91425" spcFirstLastPara="1" rIns="91425" wrap="square" tIns="45700">
            <a:noAutofit/>
          </a:bodyPr>
          <a:lstStyle/>
          <a:p>
            <a:pPr indent="-228600" lvl="0" marL="457200" rtl="0" algn="l">
              <a:lnSpc>
                <a:spcPct val="170000"/>
              </a:lnSpc>
              <a:spcBef>
                <a:spcPts val="1000"/>
              </a:spcBef>
              <a:spcAft>
                <a:spcPts val="0"/>
              </a:spcAft>
              <a:buSzPts val="2400"/>
              <a:buNone/>
            </a:pPr>
            <a:r>
              <a:rPr lang="en-US" sz="1600">
                <a:solidFill>
                  <a:srgbClr val="0070C0"/>
                </a:solidFill>
                <a:latin typeface="Cambria"/>
                <a:ea typeface="Cambria"/>
                <a:cs typeface="Cambria"/>
                <a:sym typeface="Cambria"/>
              </a:rPr>
              <a:t>	Contoh modifikasi ini bukan ketentuan wajib. Guru diperkenankan untuk membuat modifikasi bentuk lain dengan memilih komponen-komponen yang dianggap penting dan memudahkan sekaligus membantu untuk membuat rancangan yang sederhana namun mudah diimplementasikan di kelas.</a:t>
            </a:r>
            <a:endParaRPr/>
          </a:p>
        </p:txBody>
      </p:sp>
      <p:sp>
        <p:nvSpPr>
          <p:cNvPr id="419" name="Google Shape;419;p43"/>
          <p:cNvSpPr/>
          <p:nvPr/>
        </p:nvSpPr>
        <p:spPr>
          <a:xfrm>
            <a:off x="426000" y="1182088"/>
            <a:ext cx="5670000" cy="5140713"/>
          </a:xfrm>
          <a:custGeom>
            <a:rect b="b" l="l" r="r" t="t"/>
            <a:pathLst>
              <a:path extrusionOk="0" h="5140713" w="6575612">
                <a:moveTo>
                  <a:pt x="0" y="856803"/>
                </a:moveTo>
                <a:cubicBezTo>
                  <a:pt x="-54587" y="479374"/>
                  <a:pt x="294713" y="-36707"/>
                  <a:pt x="856803" y="0"/>
                </a:cubicBezTo>
                <a:cubicBezTo>
                  <a:pt x="1140238" y="-23222"/>
                  <a:pt x="1232044" y="-8962"/>
                  <a:pt x="1452597" y="0"/>
                </a:cubicBezTo>
                <a:cubicBezTo>
                  <a:pt x="1673150" y="8962"/>
                  <a:pt x="1906777" y="5025"/>
                  <a:pt x="2107971" y="0"/>
                </a:cubicBezTo>
                <a:cubicBezTo>
                  <a:pt x="2309165" y="-5025"/>
                  <a:pt x="2563495" y="19718"/>
                  <a:pt x="2763344" y="0"/>
                </a:cubicBezTo>
                <a:cubicBezTo>
                  <a:pt x="2963193" y="-19718"/>
                  <a:pt x="3098971" y="-3850"/>
                  <a:pt x="3299559" y="0"/>
                </a:cubicBezTo>
                <a:cubicBezTo>
                  <a:pt x="3500148" y="3850"/>
                  <a:pt x="3678174" y="14684"/>
                  <a:pt x="3835774" y="0"/>
                </a:cubicBezTo>
                <a:lnTo>
                  <a:pt x="3835774" y="0"/>
                </a:lnTo>
                <a:cubicBezTo>
                  <a:pt x="4042966" y="-12361"/>
                  <a:pt x="4221893" y="6483"/>
                  <a:pt x="4350864" y="0"/>
                </a:cubicBezTo>
                <a:cubicBezTo>
                  <a:pt x="4479835" y="-6483"/>
                  <a:pt x="4723737" y="17037"/>
                  <a:pt x="4898831" y="0"/>
                </a:cubicBezTo>
                <a:cubicBezTo>
                  <a:pt x="5073925" y="-17037"/>
                  <a:pt x="5346182" y="20879"/>
                  <a:pt x="5479677" y="0"/>
                </a:cubicBezTo>
                <a:cubicBezTo>
                  <a:pt x="5583280" y="9165"/>
                  <a:pt x="5651002" y="6044"/>
                  <a:pt x="5718809" y="0"/>
                </a:cubicBezTo>
                <a:cubicBezTo>
                  <a:pt x="6208216" y="-46060"/>
                  <a:pt x="6565187" y="437095"/>
                  <a:pt x="6575612" y="856803"/>
                </a:cubicBezTo>
                <a:cubicBezTo>
                  <a:pt x="6570262" y="1033020"/>
                  <a:pt x="6562702" y="1274241"/>
                  <a:pt x="6575612" y="1435128"/>
                </a:cubicBezTo>
                <a:cubicBezTo>
                  <a:pt x="6588522" y="1596016"/>
                  <a:pt x="6598084" y="1809898"/>
                  <a:pt x="6575612" y="1927776"/>
                </a:cubicBezTo>
                <a:cubicBezTo>
                  <a:pt x="6553140" y="2045654"/>
                  <a:pt x="6550092" y="2236304"/>
                  <a:pt x="6575612" y="2463263"/>
                </a:cubicBezTo>
                <a:cubicBezTo>
                  <a:pt x="6601132" y="2690222"/>
                  <a:pt x="6570225" y="2769874"/>
                  <a:pt x="6575612" y="2998749"/>
                </a:cubicBezTo>
                <a:cubicBezTo>
                  <a:pt x="6682998" y="3156930"/>
                  <a:pt x="6753948" y="3242344"/>
                  <a:pt x="6863665" y="3464664"/>
                </a:cubicBezTo>
                <a:cubicBezTo>
                  <a:pt x="6973383" y="3686984"/>
                  <a:pt x="7026284" y="3703985"/>
                  <a:pt x="7110956" y="3864647"/>
                </a:cubicBezTo>
                <a:cubicBezTo>
                  <a:pt x="7195628" y="4025309"/>
                  <a:pt x="7333147" y="4209586"/>
                  <a:pt x="7390856" y="4317376"/>
                </a:cubicBezTo>
                <a:cubicBezTo>
                  <a:pt x="7185970" y="4297455"/>
                  <a:pt x="7086881" y="4288980"/>
                  <a:pt x="6966929" y="4299983"/>
                </a:cubicBezTo>
                <a:cubicBezTo>
                  <a:pt x="6846977" y="4310986"/>
                  <a:pt x="6703727" y="4278778"/>
                  <a:pt x="6575612" y="4283928"/>
                </a:cubicBezTo>
                <a:cubicBezTo>
                  <a:pt x="6575613" y="4283921"/>
                  <a:pt x="6575613" y="4283916"/>
                  <a:pt x="6575612" y="4283910"/>
                </a:cubicBezTo>
                <a:cubicBezTo>
                  <a:pt x="6630895" y="4792261"/>
                  <a:pt x="6186410" y="5101433"/>
                  <a:pt x="5718809" y="5140713"/>
                </a:cubicBezTo>
                <a:cubicBezTo>
                  <a:pt x="5643288" y="5145990"/>
                  <a:pt x="5546168" y="5129116"/>
                  <a:pt x="5479677" y="5140713"/>
                </a:cubicBezTo>
                <a:cubicBezTo>
                  <a:pt x="5351760" y="5116657"/>
                  <a:pt x="5047452" y="5150070"/>
                  <a:pt x="4915270" y="5140713"/>
                </a:cubicBezTo>
                <a:cubicBezTo>
                  <a:pt x="4783088" y="5131356"/>
                  <a:pt x="4615143" y="5122296"/>
                  <a:pt x="4367303" y="5140713"/>
                </a:cubicBezTo>
                <a:cubicBezTo>
                  <a:pt x="4119463" y="5159130"/>
                  <a:pt x="4021382" y="5127043"/>
                  <a:pt x="3835774" y="5140713"/>
                </a:cubicBezTo>
                <a:lnTo>
                  <a:pt x="3835774" y="5140713"/>
                </a:lnTo>
                <a:cubicBezTo>
                  <a:pt x="3634063" y="5118242"/>
                  <a:pt x="3351762" y="5125619"/>
                  <a:pt x="3210190" y="5140713"/>
                </a:cubicBezTo>
                <a:cubicBezTo>
                  <a:pt x="3068618" y="5155807"/>
                  <a:pt x="2845032" y="5143825"/>
                  <a:pt x="2644186" y="5140713"/>
                </a:cubicBezTo>
                <a:cubicBezTo>
                  <a:pt x="2443340" y="5137601"/>
                  <a:pt x="2183216" y="5119496"/>
                  <a:pt x="2018602" y="5140713"/>
                </a:cubicBezTo>
                <a:cubicBezTo>
                  <a:pt x="1853988" y="5161930"/>
                  <a:pt x="1657101" y="5153901"/>
                  <a:pt x="1512177" y="5140713"/>
                </a:cubicBezTo>
                <a:cubicBezTo>
                  <a:pt x="1367253" y="5127525"/>
                  <a:pt x="1032548" y="5124489"/>
                  <a:pt x="856803" y="5140713"/>
                </a:cubicBezTo>
                <a:cubicBezTo>
                  <a:pt x="321108" y="5109724"/>
                  <a:pt x="6619" y="4801471"/>
                  <a:pt x="0" y="4283910"/>
                </a:cubicBezTo>
                <a:cubicBezTo>
                  <a:pt x="-1" y="4283918"/>
                  <a:pt x="0" y="4283924"/>
                  <a:pt x="0" y="4283928"/>
                </a:cubicBezTo>
                <a:cubicBezTo>
                  <a:pt x="12608" y="4010656"/>
                  <a:pt x="-8499" y="3896737"/>
                  <a:pt x="0" y="3679894"/>
                </a:cubicBezTo>
                <a:cubicBezTo>
                  <a:pt x="8499" y="3463051"/>
                  <a:pt x="-27550" y="3287246"/>
                  <a:pt x="0" y="2998749"/>
                </a:cubicBezTo>
                <a:lnTo>
                  <a:pt x="0" y="2998749"/>
                </a:lnTo>
                <a:cubicBezTo>
                  <a:pt x="-15032" y="2746715"/>
                  <a:pt x="1187" y="2567495"/>
                  <a:pt x="0" y="2441843"/>
                </a:cubicBezTo>
                <a:cubicBezTo>
                  <a:pt x="-1187" y="2316191"/>
                  <a:pt x="4448" y="2112734"/>
                  <a:pt x="0" y="1949195"/>
                </a:cubicBezTo>
                <a:cubicBezTo>
                  <a:pt x="-4448" y="1785656"/>
                  <a:pt x="19382" y="1669522"/>
                  <a:pt x="0" y="1456548"/>
                </a:cubicBezTo>
                <a:cubicBezTo>
                  <a:pt x="-19382" y="1243574"/>
                  <a:pt x="29363" y="1129615"/>
                  <a:pt x="0" y="856803"/>
                </a:cubicBezTo>
                <a:close/>
              </a:path>
            </a:pathLst>
          </a:custGeom>
          <a:noFill/>
          <a:ln cap="flat" cmpd="sng" w="28575">
            <a:solidFill>
              <a:srgbClr val="1D81F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0" name="Google Shape;420;p43"/>
          <p:cNvSpPr txBox="1"/>
          <p:nvPr/>
        </p:nvSpPr>
        <p:spPr>
          <a:xfrm>
            <a:off x="-754653" y="2149484"/>
            <a:ext cx="4297500" cy="9963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5185"/>
              <a:buFont typeface="Candara"/>
              <a:buNone/>
            </a:pPr>
            <a:br>
              <a:rPr b="0" i="0" lang="en-US" sz="2800" u="none" cap="none" strike="noStrike">
                <a:solidFill>
                  <a:srgbClr val="2F5496"/>
                </a:solidFill>
                <a:latin typeface="Arial"/>
                <a:ea typeface="Arial"/>
                <a:cs typeface="Arial"/>
                <a:sym typeface="Arial"/>
              </a:rPr>
            </a:br>
            <a:r>
              <a:rPr b="0" i="0" lang="en-US" sz="2800" u="none" cap="none" strike="noStrike">
                <a:solidFill>
                  <a:srgbClr val="2F5496"/>
                </a:solidFill>
                <a:latin typeface="Arial"/>
                <a:ea typeface="Arial"/>
                <a:cs typeface="Arial"/>
                <a:sym typeface="Arial"/>
              </a:rPr>
              <a:t>INGAT!</a:t>
            </a:r>
            <a:endParaRPr b="0" i="0" sz="1400" u="none" cap="none" strike="noStrike">
              <a:solidFill>
                <a:srgbClr val="000000"/>
              </a:solidFill>
              <a:latin typeface="Arial"/>
              <a:ea typeface="Arial"/>
              <a:cs typeface="Arial"/>
              <a:sym typeface="Arial"/>
            </a:endParaRPr>
          </a:p>
        </p:txBody>
      </p:sp>
      <p:sp>
        <p:nvSpPr>
          <p:cNvPr id="421" name="Google Shape;421;p43"/>
          <p:cNvSpPr txBox="1"/>
          <p:nvPr/>
        </p:nvSpPr>
        <p:spPr>
          <a:xfrm>
            <a:off x="6188175" y="6076075"/>
            <a:ext cx="4297500" cy="683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rgbClr val="2F5496"/>
                </a:solidFill>
                <a:latin typeface="Arial"/>
                <a:ea typeface="Arial"/>
                <a:cs typeface="Arial"/>
                <a:sym typeface="Arial"/>
              </a:rPr>
              <a:t>Contoh modifikasi modul ajar terlampir pada LMS.</a:t>
            </a:r>
            <a:endParaRPr b="0" i="0" sz="4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4"/>
          <p:cNvSpPr/>
          <p:nvPr/>
        </p:nvSpPr>
        <p:spPr>
          <a:xfrm>
            <a:off x="7082119" y="1308848"/>
            <a:ext cx="4240200" cy="4240200"/>
          </a:xfrm>
          <a:prstGeom prst="ellipse">
            <a:avLst/>
          </a:prstGeom>
          <a:solidFill>
            <a:srgbClr val="FFC0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7" name="Google Shape;427;p44"/>
          <p:cNvSpPr txBox="1"/>
          <p:nvPr>
            <p:ph type="title"/>
          </p:nvPr>
        </p:nvSpPr>
        <p:spPr>
          <a:xfrm>
            <a:off x="537882" y="1949824"/>
            <a:ext cx="5123400" cy="20379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1D81F7"/>
              </a:buClr>
              <a:buSzPct val="100000"/>
              <a:buFont typeface="Candara"/>
              <a:buNone/>
            </a:pPr>
            <a:r>
              <a:rPr b="1" lang="en-US"/>
              <a:t>RUANG</a:t>
            </a:r>
            <a:br>
              <a:rPr b="1" lang="en-US"/>
            </a:br>
            <a:r>
              <a:rPr b="1" lang="en-US"/>
              <a:t>KOLABORASI</a:t>
            </a:r>
            <a:endParaRPr/>
          </a:p>
        </p:txBody>
      </p:sp>
      <p:cxnSp>
        <p:nvCxnSpPr>
          <p:cNvPr id="428" name="Google Shape;428;p44"/>
          <p:cNvCxnSpPr/>
          <p:nvPr/>
        </p:nvCxnSpPr>
        <p:spPr>
          <a:xfrm>
            <a:off x="712694" y="4087903"/>
            <a:ext cx="4625700" cy="0"/>
          </a:xfrm>
          <a:prstGeom prst="straightConnector1">
            <a:avLst/>
          </a:prstGeom>
          <a:noFill/>
          <a:ln cap="flat" cmpd="sng" w="19050">
            <a:solidFill>
              <a:schemeClr val="accent2"/>
            </a:solidFill>
            <a:prstDash val="solid"/>
            <a:miter lim="800000"/>
            <a:headEnd len="sm" w="sm" type="none"/>
            <a:tailEnd len="sm" w="sm" type="none"/>
          </a:ln>
        </p:spPr>
      </p:cxnSp>
      <p:sp>
        <p:nvSpPr>
          <p:cNvPr id="429" name="Google Shape;429;p44"/>
          <p:cNvSpPr/>
          <p:nvPr/>
        </p:nvSpPr>
        <p:spPr>
          <a:xfrm>
            <a:off x="6880413" y="1109382"/>
            <a:ext cx="4639200" cy="4639200"/>
          </a:xfrm>
          <a:prstGeom prst="ellipse">
            <a:avLst/>
          </a:prstGeom>
          <a:noFill/>
          <a:ln cap="flat" cmpd="sng" w="57150">
            <a:solidFill>
              <a:srgbClr val="1D81F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ry eye awareness month — Foundation blog — Dry Eye Foundation" id="430" name="Google Shape;430;p44"/>
          <p:cNvPicPr preferRelativeResize="0"/>
          <p:nvPr/>
        </p:nvPicPr>
        <p:blipFill rotWithShape="1">
          <a:blip r:embed="rId3">
            <a:alphaModFix/>
          </a:blip>
          <a:srcRect b="0" l="0" r="0" t="0"/>
          <a:stretch/>
        </p:blipFill>
        <p:spPr>
          <a:xfrm>
            <a:off x="7382928" y="1611897"/>
            <a:ext cx="3634203" cy="363420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5"/>
          <p:cNvSpPr txBox="1"/>
          <p:nvPr>
            <p:ph type="title"/>
          </p:nvPr>
        </p:nvSpPr>
        <p:spPr>
          <a:xfrm>
            <a:off x="655093" y="791571"/>
            <a:ext cx="4297500" cy="9963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85185"/>
              <a:buFont typeface="Candara"/>
              <a:buNone/>
            </a:pPr>
            <a:r>
              <a:rPr lang="en-US" sz="3600">
                <a:solidFill>
                  <a:srgbClr val="2F5496"/>
                </a:solidFill>
                <a:latin typeface="Cambria"/>
                <a:ea typeface="Cambria"/>
                <a:cs typeface="Cambria"/>
                <a:sym typeface="Cambria"/>
              </a:rPr>
              <a:t>Mari</a:t>
            </a:r>
            <a:r>
              <a:rPr lang="en-US" sz="3600">
                <a:solidFill>
                  <a:srgbClr val="2F5496"/>
                </a:solidFill>
              </a:rPr>
              <a:t> bekerja bersama!</a:t>
            </a:r>
            <a:endParaRPr sz="3600">
              <a:solidFill>
                <a:srgbClr val="2F5496"/>
              </a:solidFill>
            </a:endParaRPr>
          </a:p>
        </p:txBody>
      </p:sp>
      <p:sp>
        <p:nvSpPr>
          <p:cNvPr id="436" name="Google Shape;436;p45"/>
          <p:cNvSpPr txBox="1"/>
          <p:nvPr>
            <p:ph idx="1" type="body"/>
          </p:nvPr>
        </p:nvSpPr>
        <p:spPr>
          <a:xfrm>
            <a:off x="386080" y="2062480"/>
            <a:ext cx="5550548" cy="3928327"/>
          </a:xfrm>
          <a:prstGeom prst="rect">
            <a:avLst/>
          </a:prstGeom>
          <a:noFill/>
          <a:ln>
            <a:noFill/>
          </a:ln>
        </p:spPr>
        <p:txBody>
          <a:bodyPr anchorCtr="0" anchor="t" bIns="45700" lIns="91425" spcFirstLastPara="1" rIns="91425" wrap="square" tIns="45700">
            <a:normAutofit fontScale="77500" lnSpcReduction="20000"/>
          </a:bodyPr>
          <a:lstStyle/>
          <a:p>
            <a:pPr indent="-328532" lvl="0" marL="571500" rtl="0" algn="l">
              <a:lnSpc>
                <a:spcPct val="90000"/>
              </a:lnSpc>
              <a:spcBef>
                <a:spcPts val="1000"/>
              </a:spcBef>
              <a:spcAft>
                <a:spcPts val="0"/>
              </a:spcAft>
              <a:buSzPct val="116891"/>
              <a:buFont typeface="Noto Sans Symbols"/>
              <a:buChar char="▪"/>
            </a:pPr>
            <a:r>
              <a:rPr lang="en-US">
                <a:solidFill>
                  <a:schemeClr val="accent1"/>
                </a:solidFill>
                <a:latin typeface="Cambria"/>
                <a:ea typeface="Cambria"/>
                <a:cs typeface="Cambria"/>
                <a:sym typeface="Cambria"/>
              </a:rPr>
              <a:t>Bersama teman dalam kelompok, pilihlah salah satu modul ajar yang tersedia pada platform digital dan link modul ajar untuk dimodifikasi sesuai dengan kebutuhan, kondisi dan karakteristik sekolah-masing-masing.</a:t>
            </a:r>
            <a:endParaRPr>
              <a:solidFill>
                <a:schemeClr val="accent1"/>
              </a:solidFill>
              <a:latin typeface="Cambria"/>
              <a:ea typeface="Cambria"/>
              <a:cs typeface="Cambria"/>
              <a:sym typeface="Cambria"/>
            </a:endParaRPr>
          </a:p>
          <a:p>
            <a:pPr indent="-328532" lvl="0" marL="571500" rtl="0" algn="l">
              <a:lnSpc>
                <a:spcPct val="90000"/>
              </a:lnSpc>
              <a:spcBef>
                <a:spcPts val="1000"/>
              </a:spcBef>
              <a:spcAft>
                <a:spcPts val="0"/>
              </a:spcAft>
              <a:buSzPct val="116891"/>
              <a:buFont typeface="Noto Sans Symbols"/>
              <a:buChar char="▪"/>
            </a:pPr>
            <a:r>
              <a:rPr lang="en-US">
                <a:solidFill>
                  <a:schemeClr val="accent1"/>
                </a:solidFill>
                <a:latin typeface="Cambria"/>
                <a:ea typeface="Cambria"/>
                <a:cs typeface="Cambria"/>
                <a:sym typeface="Cambria"/>
              </a:rPr>
              <a:t>Sesuaikan rancangan kegiatan dengan tujuan pembelajaran, langkah-langkah pembelajaran dan penilaian/asesmen yang tepat dari modul ajar yang dimodifikasi tersebut.</a:t>
            </a:r>
            <a:endParaRPr/>
          </a:p>
          <a:p>
            <a:pPr indent="-328532" lvl="0" marL="571500" rtl="0" algn="l">
              <a:lnSpc>
                <a:spcPct val="90000"/>
              </a:lnSpc>
              <a:spcBef>
                <a:spcPts val="1000"/>
              </a:spcBef>
              <a:spcAft>
                <a:spcPts val="0"/>
              </a:spcAft>
              <a:buSzPct val="116891"/>
              <a:buFont typeface="Noto Sans Symbols"/>
              <a:buChar char="▪"/>
            </a:pPr>
            <a:r>
              <a:rPr lang="en-US">
                <a:solidFill>
                  <a:schemeClr val="accent1"/>
                </a:solidFill>
                <a:latin typeface="Cambria"/>
                <a:ea typeface="Cambria"/>
                <a:cs typeface="Cambria"/>
                <a:sym typeface="Cambria"/>
              </a:rPr>
              <a:t>Pilihlah bahan ajar yang relevan dengan modul ajar yang dikembangkan.</a:t>
            </a:r>
            <a:endParaRPr>
              <a:solidFill>
                <a:schemeClr val="accent1"/>
              </a:solidFill>
              <a:latin typeface="Cambria"/>
              <a:ea typeface="Cambria"/>
              <a:cs typeface="Cambria"/>
              <a:sym typeface="Cambria"/>
            </a:endParaRPr>
          </a:p>
          <a:p>
            <a:pPr indent="-328532" lvl="0" marL="571500" rtl="0" algn="l">
              <a:lnSpc>
                <a:spcPct val="90000"/>
              </a:lnSpc>
              <a:spcBef>
                <a:spcPts val="1000"/>
              </a:spcBef>
              <a:spcAft>
                <a:spcPts val="0"/>
              </a:spcAft>
              <a:buSzPct val="116891"/>
              <a:buFont typeface="Noto Sans Symbols"/>
              <a:buChar char="▪"/>
            </a:pPr>
            <a:r>
              <a:rPr lang="en-US">
                <a:solidFill>
                  <a:schemeClr val="accent1"/>
                </a:solidFill>
                <a:latin typeface="Cambria"/>
                <a:ea typeface="Cambria"/>
                <a:cs typeface="Cambria"/>
                <a:sym typeface="Cambria"/>
              </a:rPr>
              <a:t>Setelah selesai berdiskusi, masing-masing kelompok melakukan presentasi hasil diskusi. </a:t>
            </a:r>
            <a:endParaRPr>
              <a:solidFill>
                <a:schemeClr val="accent1"/>
              </a:solidFill>
              <a:latin typeface="Cambria"/>
              <a:ea typeface="Cambria"/>
              <a:cs typeface="Cambria"/>
              <a:sym typeface="Cambria"/>
            </a:endParaRPr>
          </a:p>
          <a:p>
            <a:pPr indent="0" lvl="0" marL="0" rtl="0" algn="l">
              <a:lnSpc>
                <a:spcPct val="90000"/>
              </a:lnSpc>
              <a:spcBef>
                <a:spcPts val="1000"/>
              </a:spcBef>
              <a:spcAft>
                <a:spcPts val="0"/>
              </a:spcAft>
              <a:buSzPct val="116891"/>
              <a:buNone/>
            </a:pPr>
            <a:r>
              <a:t/>
            </a:r>
            <a:endParaRPr>
              <a:solidFill>
                <a:schemeClr val="dk1"/>
              </a:solidFill>
              <a:latin typeface="Cambria"/>
              <a:ea typeface="Cambria"/>
              <a:cs typeface="Cambria"/>
              <a:sym typeface="Cambri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6"/>
          <p:cNvSpPr txBox="1"/>
          <p:nvPr>
            <p:ph type="title"/>
          </p:nvPr>
        </p:nvSpPr>
        <p:spPr>
          <a:xfrm>
            <a:off x="537882" y="1949824"/>
            <a:ext cx="5123400" cy="2037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D81F7"/>
              </a:buClr>
              <a:buSzPts val="6000"/>
              <a:buFont typeface="Candara"/>
              <a:buNone/>
            </a:pPr>
            <a:r>
              <a:rPr b="1" lang="en-US"/>
              <a:t>REFLEKSI</a:t>
            </a:r>
            <a:br>
              <a:rPr b="1" lang="en-US"/>
            </a:br>
            <a:r>
              <a:rPr b="1" lang="en-US"/>
              <a:t>TERBIMBING</a:t>
            </a:r>
            <a:endParaRPr/>
          </a:p>
        </p:txBody>
      </p:sp>
      <p:cxnSp>
        <p:nvCxnSpPr>
          <p:cNvPr id="442" name="Google Shape;442;p46"/>
          <p:cNvCxnSpPr/>
          <p:nvPr/>
        </p:nvCxnSpPr>
        <p:spPr>
          <a:xfrm>
            <a:off x="712694" y="4087903"/>
            <a:ext cx="4625700" cy="0"/>
          </a:xfrm>
          <a:prstGeom prst="straightConnector1">
            <a:avLst/>
          </a:prstGeom>
          <a:noFill/>
          <a:ln cap="flat" cmpd="sng" w="19050">
            <a:solidFill>
              <a:schemeClr val="accent2"/>
            </a:solidFill>
            <a:prstDash val="solid"/>
            <a:miter lim="800000"/>
            <a:headEnd len="sm" w="sm" type="none"/>
            <a:tailEnd len="sm" w="sm" type="none"/>
          </a:ln>
        </p:spPr>
      </p:cxnSp>
      <p:sp>
        <p:nvSpPr>
          <p:cNvPr id="443" name="Google Shape;443;p46"/>
          <p:cNvSpPr/>
          <p:nvPr/>
        </p:nvSpPr>
        <p:spPr>
          <a:xfrm>
            <a:off x="6880413" y="1109382"/>
            <a:ext cx="4639200" cy="4639200"/>
          </a:xfrm>
          <a:prstGeom prst="ellipse">
            <a:avLst/>
          </a:prstGeom>
          <a:noFill/>
          <a:ln cap="flat" cmpd="sng" w="57150">
            <a:solidFill>
              <a:srgbClr val="1D81F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47"/>
          <p:cNvSpPr txBox="1"/>
          <p:nvPr>
            <p:ph type="title"/>
          </p:nvPr>
        </p:nvSpPr>
        <p:spPr>
          <a:xfrm>
            <a:off x="627797" y="805217"/>
            <a:ext cx="4324800" cy="982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ndara"/>
              <a:buNone/>
            </a:pPr>
            <a:r>
              <a:rPr b="1" lang="en-US" sz="3600">
                <a:solidFill>
                  <a:srgbClr val="2F5496"/>
                </a:solidFill>
              </a:rPr>
              <a:t>Refleksi Diri</a:t>
            </a:r>
            <a:endParaRPr b="1" sz="3600">
              <a:solidFill>
                <a:srgbClr val="2F5496"/>
              </a:solidFill>
            </a:endParaRPr>
          </a:p>
        </p:txBody>
      </p:sp>
      <p:sp>
        <p:nvSpPr>
          <p:cNvPr id="449" name="Google Shape;449;p47"/>
          <p:cNvSpPr txBox="1"/>
          <p:nvPr>
            <p:ph idx="1" type="body"/>
          </p:nvPr>
        </p:nvSpPr>
        <p:spPr>
          <a:xfrm>
            <a:off x="409425" y="2088100"/>
            <a:ext cx="5364600" cy="4358700"/>
          </a:xfrm>
          <a:prstGeom prst="rect">
            <a:avLst/>
          </a:prstGeom>
          <a:noFill/>
          <a:ln>
            <a:noFill/>
          </a:ln>
        </p:spPr>
        <p:txBody>
          <a:bodyPr anchorCtr="0" anchor="t" bIns="45700" lIns="91425" spcFirstLastPara="1" rIns="91425" wrap="square" tIns="45700">
            <a:noAutofit/>
          </a:bodyPr>
          <a:lstStyle/>
          <a:p>
            <a:pPr indent="0" lvl="0" marL="228600" rtl="0" algn="just">
              <a:lnSpc>
                <a:spcPct val="70000"/>
              </a:lnSpc>
              <a:spcBef>
                <a:spcPts val="1000"/>
              </a:spcBef>
              <a:spcAft>
                <a:spcPts val="0"/>
              </a:spcAft>
              <a:buSzPts val="1232"/>
              <a:buNone/>
            </a:pPr>
            <a:r>
              <a:rPr lang="en-US" sz="2137">
                <a:solidFill>
                  <a:schemeClr val="accent1"/>
                </a:solidFill>
                <a:latin typeface="Cambria"/>
                <a:ea typeface="Cambria"/>
                <a:cs typeface="Cambria"/>
                <a:sym typeface="Cambria"/>
              </a:rPr>
              <a:t>Narasumber menunjuk 1 orang peserta untuk menjawab pertanyaan refleksi diri. Penjawab pertama diperbolehkan menunjuk peserta lain untuk menjawab pertanyaan refleksi berikutnya. Jawaban dijawab bersama dengan penguatan oleh narasumber.</a:t>
            </a:r>
            <a:endParaRPr sz="2280">
              <a:latin typeface="Cambria"/>
              <a:ea typeface="Cambria"/>
              <a:cs typeface="Cambria"/>
              <a:sym typeface="Cambria"/>
            </a:endParaRPr>
          </a:p>
          <a:p>
            <a:pPr indent="0" lvl="0" marL="228600" rtl="0" algn="l">
              <a:lnSpc>
                <a:spcPct val="70000"/>
              </a:lnSpc>
              <a:spcBef>
                <a:spcPts val="1000"/>
              </a:spcBef>
              <a:spcAft>
                <a:spcPts val="0"/>
              </a:spcAft>
              <a:buSzPts val="1232"/>
              <a:buNone/>
            </a:pPr>
            <a:r>
              <a:rPr lang="en-US" sz="2137">
                <a:solidFill>
                  <a:schemeClr val="accent1"/>
                </a:solidFill>
                <a:latin typeface="Cambria"/>
                <a:ea typeface="Cambria"/>
                <a:cs typeface="Cambria"/>
                <a:sym typeface="Cambria"/>
              </a:rPr>
              <a:t>Pertanyaannya diantaranya :</a:t>
            </a:r>
            <a:endParaRPr sz="2280">
              <a:latin typeface="Cambria"/>
              <a:ea typeface="Cambria"/>
              <a:cs typeface="Cambria"/>
              <a:sym typeface="Cambria"/>
            </a:endParaRPr>
          </a:p>
          <a:p>
            <a:pPr indent="-316505" lvl="0" marL="571500" rtl="0" algn="l">
              <a:lnSpc>
                <a:spcPct val="70000"/>
              </a:lnSpc>
              <a:spcBef>
                <a:spcPts val="1000"/>
              </a:spcBef>
              <a:spcAft>
                <a:spcPts val="0"/>
              </a:spcAft>
              <a:buSzPts val="2373"/>
              <a:buFont typeface="Cambria"/>
              <a:buChar char="▪"/>
            </a:pPr>
            <a:r>
              <a:rPr lang="en-US" sz="2137">
                <a:solidFill>
                  <a:schemeClr val="accent1"/>
                </a:solidFill>
                <a:latin typeface="Cambria"/>
                <a:ea typeface="Cambria"/>
                <a:cs typeface="Cambria"/>
                <a:sym typeface="Cambria"/>
              </a:rPr>
              <a:t>Apa saja tantangan yang dihadapi dalam memodifikasi modul ajar?</a:t>
            </a:r>
            <a:endParaRPr sz="2137">
              <a:solidFill>
                <a:schemeClr val="accent1"/>
              </a:solidFill>
              <a:latin typeface="Cambria"/>
              <a:ea typeface="Cambria"/>
              <a:cs typeface="Cambria"/>
              <a:sym typeface="Cambria"/>
            </a:endParaRPr>
          </a:p>
          <a:p>
            <a:pPr indent="-316505" lvl="0" marL="571500" rtl="0" algn="l">
              <a:lnSpc>
                <a:spcPct val="70000"/>
              </a:lnSpc>
              <a:spcBef>
                <a:spcPts val="1000"/>
              </a:spcBef>
              <a:spcAft>
                <a:spcPts val="0"/>
              </a:spcAft>
              <a:buSzPts val="2373"/>
              <a:buFont typeface="Cambria"/>
              <a:buChar char="▪"/>
            </a:pPr>
            <a:r>
              <a:rPr lang="en-US" sz="2137">
                <a:solidFill>
                  <a:schemeClr val="accent1"/>
                </a:solidFill>
                <a:latin typeface="Cambria"/>
                <a:ea typeface="Cambria"/>
                <a:cs typeface="Cambria"/>
                <a:sym typeface="Cambria"/>
              </a:rPr>
              <a:t>Bagian mana dari modul ajar yang belum dipahami dan masih membutuhkan pemahaman yang lebih?</a:t>
            </a:r>
            <a:endParaRPr sz="2280">
              <a:latin typeface="Cambria"/>
              <a:ea typeface="Cambria"/>
              <a:cs typeface="Cambria"/>
              <a:sym typeface="Cambria"/>
            </a:endParaRPr>
          </a:p>
          <a:p>
            <a:pPr indent="-316505" lvl="0" marL="571500" rtl="0" algn="l">
              <a:lnSpc>
                <a:spcPct val="70000"/>
              </a:lnSpc>
              <a:spcBef>
                <a:spcPts val="1000"/>
              </a:spcBef>
              <a:spcAft>
                <a:spcPts val="0"/>
              </a:spcAft>
              <a:buSzPts val="2373"/>
              <a:buFont typeface="Cambria"/>
              <a:buChar char="▪"/>
            </a:pPr>
            <a:r>
              <a:rPr lang="en-US" sz="2137">
                <a:solidFill>
                  <a:schemeClr val="accent1"/>
                </a:solidFill>
                <a:latin typeface="Cambria"/>
                <a:ea typeface="Cambria"/>
                <a:cs typeface="Cambria"/>
                <a:sym typeface="Cambria"/>
              </a:rPr>
              <a:t>Kesulitan apa yang muncul terkait asesmen yang direncanakan dalam modul ajar?</a:t>
            </a:r>
            <a:endParaRPr sz="2280">
              <a:latin typeface="Cambria"/>
              <a:ea typeface="Cambria"/>
              <a:cs typeface="Cambria"/>
              <a:sym typeface="Cambria"/>
            </a:endParaRPr>
          </a:p>
          <a:p>
            <a:pPr indent="-190500" lvl="0" marL="571500" rtl="0" algn="l">
              <a:lnSpc>
                <a:spcPct val="70000"/>
              </a:lnSpc>
              <a:spcBef>
                <a:spcPts val="1000"/>
              </a:spcBef>
              <a:spcAft>
                <a:spcPts val="0"/>
              </a:spcAft>
              <a:buSzPts val="1232"/>
              <a:buFont typeface="Noto Sans Symbols"/>
              <a:buNone/>
            </a:pPr>
            <a:r>
              <a:t/>
            </a:r>
            <a:endParaRPr sz="2280">
              <a:solidFill>
                <a:schemeClr val="accent1"/>
              </a:solidFill>
              <a:latin typeface="Cambria"/>
              <a:ea typeface="Cambria"/>
              <a:cs typeface="Cambria"/>
              <a:sym typeface="Cambria"/>
            </a:endParaRPr>
          </a:p>
          <a:p>
            <a:pPr indent="0" lvl="0" marL="114300" rtl="0" algn="l">
              <a:lnSpc>
                <a:spcPct val="70000"/>
              </a:lnSpc>
              <a:spcBef>
                <a:spcPts val="1000"/>
              </a:spcBef>
              <a:spcAft>
                <a:spcPts val="0"/>
              </a:spcAft>
              <a:buSzPts val="1232"/>
              <a:buNone/>
            </a:pPr>
            <a:r>
              <a:t/>
            </a:r>
            <a:endParaRPr sz="1340">
              <a:solidFill>
                <a:schemeClr val="dk1"/>
              </a:solidFill>
            </a:endParaRPr>
          </a:p>
          <a:p>
            <a:pPr indent="0" lvl="0" marL="114300" rtl="0" algn="l">
              <a:lnSpc>
                <a:spcPct val="70000"/>
              </a:lnSpc>
              <a:spcBef>
                <a:spcPts val="1000"/>
              </a:spcBef>
              <a:spcAft>
                <a:spcPts val="0"/>
              </a:spcAft>
              <a:buSzPts val="1232"/>
              <a:buNone/>
            </a:pPr>
            <a:r>
              <a:t/>
            </a:r>
            <a:endParaRPr sz="134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8"/>
          <p:cNvSpPr/>
          <p:nvPr/>
        </p:nvSpPr>
        <p:spPr>
          <a:xfrm>
            <a:off x="7082119" y="1308848"/>
            <a:ext cx="4240200" cy="4240200"/>
          </a:xfrm>
          <a:prstGeom prst="ellipse">
            <a:avLst/>
          </a:prstGeom>
          <a:solidFill>
            <a:srgbClr val="FFC0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5" name="Google Shape;455;p48"/>
          <p:cNvSpPr txBox="1"/>
          <p:nvPr>
            <p:ph type="title"/>
          </p:nvPr>
        </p:nvSpPr>
        <p:spPr>
          <a:xfrm>
            <a:off x="537881" y="1949824"/>
            <a:ext cx="5562600" cy="20379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1D81F7"/>
              </a:buClr>
              <a:buSzPct val="100000"/>
              <a:buFont typeface="Candara"/>
              <a:buNone/>
            </a:pPr>
            <a:r>
              <a:rPr b="1" lang="en-US"/>
              <a:t>DEMONSTRASI KONTEKSTUAL</a:t>
            </a:r>
            <a:endParaRPr/>
          </a:p>
        </p:txBody>
      </p:sp>
      <p:cxnSp>
        <p:nvCxnSpPr>
          <p:cNvPr id="456" name="Google Shape;456;p48"/>
          <p:cNvCxnSpPr/>
          <p:nvPr/>
        </p:nvCxnSpPr>
        <p:spPr>
          <a:xfrm>
            <a:off x="712694" y="4087903"/>
            <a:ext cx="4625700" cy="0"/>
          </a:xfrm>
          <a:prstGeom prst="straightConnector1">
            <a:avLst/>
          </a:prstGeom>
          <a:noFill/>
          <a:ln cap="flat" cmpd="sng" w="19050">
            <a:solidFill>
              <a:schemeClr val="accent2"/>
            </a:solidFill>
            <a:prstDash val="solid"/>
            <a:miter lim="800000"/>
            <a:headEnd len="sm" w="sm" type="none"/>
            <a:tailEnd len="sm" w="sm" type="none"/>
          </a:ln>
        </p:spPr>
      </p:cxnSp>
      <p:sp>
        <p:nvSpPr>
          <p:cNvPr id="457" name="Google Shape;457;p48"/>
          <p:cNvSpPr/>
          <p:nvPr/>
        </p:nvSpPr>
        <p:spPr>
          <a:xfrm>
            <a:off x="6880413" y="1109382"/>
            <a:ext cx="4639200" cy="4639200"/>
          </a:xfrm>
          <a:prstGeom prst="ellipse">
            <a:avLst/>
          </a:prstGeom>
          <a:noFill/>
          <a:ln cap="flat" cmpd="sng" w="57150">
            <a:solidFill>
              <a:srgbClr val="1D81F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ry eye awareness month — Foundation blog — Dry Eye Foundation" id="458" name="Google Shape;458;p48"/>
          <p:cNvPicPr preferRelativeResize="0"/>
          <p:nvPr/>
        </p:nvPicPr>
        <p:blipFill rotWithShape="1">
          <a:blip r:embed="rId3">
            <a:alphaModFix/>
          </a:blip>
          <a:srcRect b="0" l="0" r="0" t="0"/>
          <a:stretch/>
        </p:blipFill>
        <p:spPr>
          <a:xfrm>
            <a:off x="7382928" y="1611897"/>
            <a:ext cx="3634203" cy="363420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9"/>
          <p:cNvSpPr txBox="1"/>
          <p:nvPr>
            <p:ph type="title"/>
          </p:nvPr>
        </p:nvSpPr>
        <p:spPr>
          <a:xfrm>
            <a:off x="286603" y="1105469"/>
            <a:ext cx="5650200" cy="996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b="1" lang="en-US" sz="4400">
                <a:solidFill>
                  <a:srgbClr val="2F5496"/>
                </a:solidFill>
              </a:rPr>
              <a:t>Sesi Tugas Individual</a:t>
            </a:r>
            <a:endParaRPr b="1" sz="4400">
              <a:solidFill>
                <a:srgbClr val="2F5496"/>
              </a:solidFill>
            </a:endParaRPr>
          </a:p>
        </p:txBody>
      </p:sp>
      <p:sp>
        <p:nvSpPr>
          <p:cNvPr id="464" name="Google Shape;464;p49"/>
          <p:cNvSpPr txBox="1"/>
          <p:nvPr>
            <p:ph idx="1" type="body"/>
          </p:nvPr>
        </p:nvSpPr>
        <p:spPr>
          <a:xfrm>
            <a:off x="554993" y="2726808"/>
            <a:ext cx="5541000" cy="3888900"/>
          </a:xfrm>
          <a:prstGeom prst="rect">
            <a:avLst/>
          </a:prstGeom>
          <a:noFill/>
          <a:ln cap="flat" cmpd="sng" w="9525">
            <a:solidFill>
              <a:srgbClr val="0049B4"/>
            </a:solidFill>
            <a:prstDash val="solid"/>
            <a:round/>
            <a:headEnd len="sm" w="sm" type="none"/>
            <a:tailEnd len="sm" w="sm" type="none"/>
          </a:ln>
        </p:spPr>
        <p:txBody>
          <a:bodyPr anchorCtr="0" anchor="t" bIns="45700" lIns="91425" spcFirstLastPara="1" rIns="91425" wrap="square" tIns="45700">
            <a:noAutofit/>
          </a:bodyPr>
          <a:lstStyle/>
          <a:p>
            <a:pPr indent="0" lvl="0" marL="114300" rtl="0" algn="l">
              <a:lnSpc>
                <a:spcPct val="115000"/>
              </a:lnSpc>
              <a:spcBef>
                <a:spcPts val="1000"/>
              </a:spcBef>
              <a:spcAft>
                <a:spcPts val="0"/>
              </a:spcAft>
              <a:buSzPts val="1232"/>
              <a:buNone/>
            </a:pPr>
            <a:r>
              <a:rPr lang="en-US" sz="2323">
                <a:solidFill>
                  <a:schemeClr val="dk1"/>
                </a:solidFill>
                <a:latin typeface="Cambria"/>
                <a:ea typeface="Cambria"/>
                <a:cs typeface="Cambria"/>
                <a:sym typeface="Cambria"/>
              </a:rPr>
              <a:t>Pilihlah salah satu modul ajar pada platform digital dan link yang telah disediakan, kemudian analisis tujuan pembelajaran, aktivitas/Langkah-langkah kegiatan pembelajaran dan asesmen yang sesuai dari modul ajar yang telah dimodifikasi sesuai karakteristik, kebutuhan dan kondisi sekolah masing-masing!</a:t>
            </a:r>
            <a:endParaRPr sz="2323">
              <a:solidFill>
                <a:schemeClr val="dk1"/>
              </a:solidFill>
              <a:latin typeface="Cambria"/>
              <a:ea typeface="Cambria"/>
              <a:cs typeface="Cambria"/>
              <a:sym typeface="Cambria"/>
            </a:endParaRPr>
          </a:p>
          <a:p>
            <a:pPr indent="0" lvl="0" marL="114300" rtl="0" algn="l">
              <a:lnSpc>
                <a:spcPct val="115000"/>
              </a:lnSpc>
              <a:spcBef>
                <a:spcPts val="1000"/>
              </a:spcBef>
              <a:spcAft>
                <a:spcPts val="0"/>
              </a:spcAft>
              <a:buSzPts val="1232"/>
              <a:buNone/>
            </a:pPr>
            <a:r>
              <a:t/>
            </a:r>
            <a:endParaRPr sz="2323">
              <a:solidFill>
                <a:schemeClr val="dk1"/>
              </a:solidFill>
              <a:latin typeface="Cambria"/>
              <a:ea typeface="Cambria"/>
              <a:cs typeface="Cambria"/>
              <a:sym typeface="Cambria"/>
            </a:endParaRPr>
          </a:p>
          <a:p>
            <a:pPr indent="0" lvl="0" marL="114300" rtl="0" algn="l">
              <a:lnSpc>
                <a:spcPct val="70000"/>
              </a:lnSpc>
              <a:spcBef>
                <a:spcPts val="1000"/>
              </a:spcBef>
              <a:spcAft>
                <a:spcPts val="0"/>
              </a:spcAft>
              <a:buSzPts val="1232"/>
              <a:buNone/>
            </a:pPr>
            <a:r>
              <a:t/>
            </a:r>
            <a:endParaRPr sz="2323">
              <a:solidFill>
                <a:schemeClr val="dk1"/>
              </a:solidFill>
            </a:endParaRPr>
          </a:p>
          <a:p>
            <a:pPr indent="0" lvl="0" marL="114300" rtl="0" algn="l">
              <a:lnSpc>
                <a:spcPct val="70000"/>
              </a:lnSpc>
              <a:spcBef>
                <a:spcPts val="1000"/>
              </a:spcBef>
              <a:spcAft>
                <a:spcPts val="0"/>
              </a:spcAft>
              <a:buSzPts val="1232"/>
              <a:buNone/>
            </a:pPr>
            <a:r>
              <a:t/>
            </a:r>
            <a:endParaRPr sz="2323">
              <a:solidFill>
                <a:schemeClr val="dk1"/>
              </a:solidFill>
            </a:endParaRPr>
          </a:p>
          <a:p>
            <a:pPr indent="0" lvl="0" marL="114300" rtl="0" algn="l">
              <a:lnSpc>
                <a:spcPct val="70000"/>
              </a:lnSpc>
              <a:spcBef>
                <a:spcPts val="1000"/>
              </a:spcBef>
              <a:spcAft>
                <a:spcPts val="0"/>
              </a:spcAft>
              <a:buSzPts val="1232"/>
              <a:buNone/>
            </a:pPr>
            <a:r>
              <a:t/>
            </a:r>
            <a:endParaRPr sz="1640">
              <a:solidFill>
                <a:schemeClr val="dk1"/>
              </a:solidFill>
            </a:endParaRPr>
          </a:p>
          <a:p>
            <a:pPr indent="0" lvl="0" marL="114300" rtl="0" algn="l">
              <a:lnSpc>
                <a:spcPct val="70000"/>
              </a:lnSpc>
              <a:spcBef>
                <a:spcPts val="1000"/>
              </a:spcBef>
              <a:spcAft>
                <a:spcPts val="0"/>
              </a:spcAft>
              <a:buSzPts val="1232"/>
              <a:buNone/>
            </a:pPr>
            <a:r>
              <a:t/>
            </a:r>
            <a:endParaRPr sz="164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0"/>
          <p:cNvSpPr/>
          <p:nvPr/>
        </p:nvSpPr>
        <p:spPr>
          <a:xfrm>
            <a:off x="7082119" y="1308848"/>
            <a:ext cx="4240200" cy="4240200"/>
          </a:xfrm>
          <a:prstGeom prst="ellipse">
            <a:avLst/>
          </a:prstGeom>
          <a:solidFill>
            <a:srgbClr val="FFC0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0" name="Google Shape;470;p50"/>
          <p:cNvSpPr txBox="1"/>
          <p:nvPr>
            <p:ph type="title"/>
          </p:nvPr>
        </p:nvSpPr>
        <p:spPr>
          <a:xfrm>
            <a:off x="537881" y="1949824"/>
            <a:ext cx="5562600" cy="2037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D81F7"/>
              </a:buClr>
              <a:buSzPts val="6000"/>
              <a:buFont typeface="Candara"/>
              <a:buNone/>
            </a:pPr>
            <a:r>
              <a:rPr b="1" lang="en-US"/>
              <a:t>RENCANA AKSI NYATA</a:t>
            </a:r>
            <a:endParaRPr/>
          </a:p>
        </p:txBody>
      </p:sp>
      <p:cxnSp>
        <p:nvCxnSpPr>
          <p:cNvPr id="471" name="Google Shape;471;p50"/>
          <p:cNvCxnSpPr/>
          <p:nvPr/>
        </p:nvCxnSpPr>
        <p:spPr>
          <a:xfrm>
            <a:off x="712694" y="4087903"/>
            <a:ext cx="4625700" cy="0"/>
          </a:xfrm>
          <a:prstGeom prst="straightConnector1">
            <a:avLst/>
          </a:prstGeom>
          <a:noFill/>
          <a:ln cap="flat" cmpd="sng" w="19050">
            <a:solidFill>
              <a:schemeClr val="accent2"/>
            </a:solidFill>
            <a:prstDash val="solid"/>
            <a:miter lim="800000"/>
            <a:headEnd len="sm" w="sm" type="none"/>
            <a:tailEnd len="sm" w="sm" type="none"/>
          </a:ln>
        </p:spPr>
      </p:cxnSp>
      <p:sp>
        <p:nvSpPr>
          <p:cNvPr id="472" name="Google Shape;472;p50"/>
          <p:cNvSpPr/>
          <p:nvPr/>
        </p:nvSpPr>
        <p:spPr>
          <a:xfrm>
            <a:off x="6880413" y="1109382"/>
            <a:ext cx="4639200" cy="4639200"/>
          </a:xfrm>
          <a:prstGeom prst="ellipse">
            <a:avLst/>
          </a:prstGeom>
          <a:noFill/>
          <a:ln cap="flat" cmpd="sng" w="57150">
            <a:solidFill>
              <a:srgbClr val="1D81F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ry eye awareness month — Foundation blog — Dry Eye Foundation" id="473" name="Google Shape;473;p50"/>
          <p:cNvPicPr preferRelativeResize="0"/>
          <p:nvPr/>
        </p:nvPicPr>
        <p:blipFill rotWithShape="1">
          <a:blip r:embed="rId3">
            <a:alphaModFix/>
          </a:blip>
          <a:srcRect b="0" l="0" r="0" t="0"/>
          <a:stretch/>
        </p:blipFill>
        <p:spPr>
          <a:xfrm>
            <a:off x="7382928" y="1611897"/>
            <a:ext cx="3634203" cy="363420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1"/>
          <p:cNvSpPr txBox="1"/>
          <p:nvPr>
            <p:ph type="title"/>
          </p:nvPr>
        </p:nvSpPr>
        <p:spPr>
          <a:xfrm>
            <a:off x="560601" y="3033600"/>
            <a:ext cx="4681800" cy="28527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254235"/>
              <a:buNone/>
            </a:pPr>
            <a:r>
              <a:rPr lang="en-US" sz="2622">
                <a:latin typeface="Cambria"/>
                <a:ea typeface="Cambria"/>
                <a:cs typeface="Cambria"/>
                <a:sym typeface="Cambria"/>
              </a:rPr>
              <a:t>Buatlah rencana terkait ide perancangan perencanaan pembelajaran melalui  modifikasi modul ajar yang nanti akan dilakukan di sekolah penggerak!</a:t>
            </a:r>
            <a:br>
              <a:rPr lang="en-US" sz="2622">
                <a:latin typeface="Cambria"/>
                <a:ea typeface="Cambria"/>
                <a:cs typeface="Cambria"/>
                <a:sym typeface="Cambria"/>
              </a:rPr>
            </a:br>
            <a:br>
              <a:rPr lang="en-US" sz="2400">
                <a:latin typeface="Cambria"/>
                <a:ea typeface="Cambria"/>
                <a:cs typeface="Cambria"/>
                <a:sym typeface="Cambria"/>
              </a:rPr>
            </a:br>
            <a:br>
              <a:rPr lang="en-US" sz="2400">
                <a:latin typeface="Cambria"/>
                <a:ea typeface="Cambria"/>
                <a:cs typeface="Cambria"/>
                <a:sym typeface="Cambria"/>
              </a:rPr>
            </a:br>
            <a:br>
              <a:rPr lang="en-US" sz="2400">
                <a:latin typeface="Cambria"/>
                <a:ea typeface="Cambria"/>
                <a:cs typeface="Cambria"/>
                <a:sym typeface="Cambria"/>
              </a:rPr>
            </a:br>
            <a:br>
              <a:rPr lang="en-US" sz="2400">
                <a:latin typeface="Cambria"/>
                <a:ea typeface="Cambria"/>
                <a:cs typeface="Cambria"/>
                <a:sym typeface="Cambria"/>
              </a:rPr>
            </a:br>
            <a:endParaRPr sz="2400">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818866" y="1228300"/>
            <a:ext cx="4297500" cy="996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ndara"/>
              <a:buNone/>
            </a:pPr>
            <a:r>
              <a:rPr lang="en-US">
                <a:solidFill>
                  <a:srgbClr val="2F5496"/>
                </a:solidFill>
              </a:rPr>
              <a:t>Perkenalan</a:t>
            </a:r>
            <a:endParaRPr>
              <a:solidFill>
                <a:srgbClr val="2F5496"/>
              </a:solidFill>
            </a:endParaRPr>
          </a:p>
        </p:txBody>
      </p:sp>
      <p:sp>
        <p:nvSpPr>
          <p:cNvPr id="107" name="Google Shape;107;p16"/>
          <p:cNvSpPr txBox="1"/>
          <p:nvPr>
            <p:ph idx="1" type="body"/>
          </p:nvPr>
        </p:nvSpPr>
        <p:spPr>
          <a:xfrm>
            <a:off x="490619" y="2474507"/>
            <a:ext cx="4284600" cy="217950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2400"/>
              <a:buNone/>
            </a:pPr>
            <a:r>
              <a:rPr lang="en-US" sz="2000">
                <a:solidFill>
                  <a:schemeClr val="dk1"/>
                </a:solidFill>
              </a:rPr>
              <a:t>	Dipersilahkan untuk memperkenalkan diri dengan menuliskan nama, instansi, asal daerah dan ciri khusus dari Bapak/Ibu peserta.</a:t>
            </a:r>
            <a:endParaRPr/>
          </a:p>
          <a:p>
            <a:pPr indent="-228600" lvl="0" marL="457200" rtl="0" algn="l">
              <a:lnSpc>
                <a:spcPct val="90000"/>
              </a:lnSpc>
              <a:spcBef>
                <a:spcPts val="1000"/>
              </a:spcBef>
              <a:spcAft>
                <a:spcPts val="0"/>
              </a:spcAft>
              <a:buSzPts val="2400"/>
              <a:buNone/>
            </a:pPr>
            <a:r>
              <a:t/>
            </a:r>
            <a:endParaRPr sz="2000">
              <a:solidFill>
                <a:schemeClr val="dk1"/>
              </a:solidFill>
            </a:endParaRPr>
          </a:p>
          <a:p>
            <a:pPr indent="-228600" lvl="0" marL="457200" rtl="0" algn="l">
              <a:lnSpc>
                <a:spcPct val="90000"/>
              </a:lnSpc>
              <a:spcBef>
                <a:spcPts val="1000"/>
              </a:spcBef>
              <a:spcAft>
                <a:spcPts val="0"/>
              </a:spcAft>
              <a:buSzPts val="2400"/>
              <a:buNone/>
            </a:pPr>
            <a:r>
              <a:rPr lang="en-US" sz="2000">
                <a:solidFill>
                  <a:schemeClr val="dk1"/>
                </a:solidFill>
              </a:rPr>
              <a:t>   Untuk pola daring bisa menuliskan identitas di atas di room chat.</a:t>
            </a:r>
            <a:endParaRPr sz="200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2"/>
          <p:cNvSpPr txBox="1"/>
          <p:nvPr>
            <p:ph type="title"/>
          </p:nvPr>
        </p:nvSpPr>
        <p:spPr>
          <a:xfrm>
            <a:off x="176757" y="1037230"/>
            <a:ext cx="5350500" cy="1082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ndara"/>
              <a:buNone/>
            </a:pPr>
            <a:r>
              <a:rPr lang="en-US"/>
              <a:t>SESI RELEKSI</a:t>
            </a:r>
            <a:endParaRPr/>
          </a:p>
        </p:txBody>
      </p:sp>
      <p:sp>
        <p:nvSpPr>
          <p:cNvPr id="484" name="Google Shape;484;p52"/>
          <p:cNvSpPr txBox="1"/>
          <p:nvPr>
            <p:ph idx="1" type="body"/>
          </p:nvPr>
        </p:nvSpPr>
        <p:spPr>
          <a:xfrm>
            <a:off x="176757" y="2433562"/>
            <a:ext cx="5719200" cy="157890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Clr>
                <a:srgbClr val="888888"/>
              </a:buClr>
              <a:buSzPts val="2400"/>
              <a:buNone/>
            </a:pPr>
            <a:r>
              <a:rPr lang="en-US">
                <a:solidFill>
                  <a:schemeClr val="dk1"/>
                </a:solidFill>
                <a:latin typeface="Cambria"/>
                <a:ea typeface="Cambria"/>
                <a:cs typeface="Cambria"/>
                <a:sym typeface="Cambria"/>
              </a:rPr>
              <a:t>Mari membuat catatan kecil mengenai :</a:t>
            </a:r>
            <a:endParaRPr/>
          </a:p>
          <a:p>
            <a:pPr indent="-457200" lvl="0" marL="685800" rtl="0" algn="l">
              <a:lnSpc>
                <a:spcPct val="90000"/>
              </a:lnSpc>
              <a:spcBef>
                <a:spcPts val="1000"/>
              </a:spcBef>
              <a:spcAft>
                <a:spcPts val="0"/>
              </a:spcAft>
              <a:buSzPts val="2400"/>
              <a:buAutoNum type="arabicPeriod"/>
            </a:pPr>
            <a:r>
              <a:rPr lang="en-US">
                <a:solidFill>
                  <a:schemeClr val="dk1"/>
                </a:solidFill>
                <a:latin typeface="Cambria"/>
                <a:ea typeface="Cambria"/>
                <a:cs typeface="Cambria"/>
                <a:sym typeface="Cambria"/>
              </a:rPr>
              <a:t>Apa yang telah dipelajari, hal baru apa saja yang bisa menjadi bahan belajar terkait perancangan pembelajaran dalam modul ajar?</a:t>
            </a:r>
            <a:endParaRPr/>
          </a:p>
          <a:p>
            <a:pPr indent="-457200" lvl="0" marL="685800" rtl="0" algn="l">
              <a:lnSpc>
                <a:spcPct val="90000"/>
              </a:lnSpc>
              <a:spcBef>
                <a:spcPts val="1000"/>
              </a:spcBef>
              <a:spcAft>
                <a:spcPts val="0"/>
              </a:spcAft>
              <a:buSzPts val="2400"/>
              <a:buAutoNum type="arabicPeriod"/>
            </a:pPr>
            <a:r>
              <a:rPr lang="en-US">
                <a:solidFill>
                  <a:schemeClr val="dk1"/>
                </a:solidFill>
                <a:latin typeface="Cambria"/>
                <a:ea typeface="Cambria"/>
                <a:cs typeface="Cambria"/>
                <a:sym typeface="Cambria"/>
              </a:rPr>
              <a:t> Apa saja yang akan dilakukan untuk membuat rancangan belajar yang baik?</a:t>
            </a:r>
            <a:endParaRPr/>
          </a:p>
          <a:p>
            <a:pPr indent="-457200" lvl="0" marL="685800" rtl="0" algn="l">
              <a:lnSpc>
                <a:spcPct val="90000"/>
              </a:lnSpc>
              <a:spcBef>
                <a:spcPts val="1000"/>
              </a:spcBef>
              <a:spcAft>
                <a:spcPts val="0"/>
              </a:spcAft>
              <a:buSzPts val="2400"/>
              <a:buAutoNum type="arabicPeriod"/>
            </a:pPr>
            <a:r>
              <a:rPr lang="en-US">
                <a:solidFill>
                  <a:schemeClr val="dk1"/>
                </a:solidFill>
                <a:latin typeface="Cambria"/>
                <a:ea typeface="Cambria"/>
                <a:cs typeface="Cambria"/>
                <a:sym typeface="Cambria"/>
              </a:rPr>
              <a:t>Manfaat apa yang diperoleh setelah mempelajari modul ini?  </a:t>
            </a:r>
            <a:endParaRPr>
              <a:solidFill>
                <a:schemeClr val="dk1"/>
              </a:solidFill>
              <a:latin typeface="Cambria"/>
              <a:ea typeface="Cambria"/>
              <a:cs typeface="Cambria"/>
              <a:sym typeface="Cambri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pic>
        <p:nvPicPr>
          <p:cNvPr descr="Sekolah Penggerak | Sekolah Penggerak" id="489" name="Google Shape;489;p53"/>
          <p:cNvPicPr preferRelativeResize="0"/>
          <p:nvPr/>
        </p:nvPicPr>
        <p:blipFill rotWithShape="1">
          <a:blip r:embed="rId3">
            <a:alphaModFix/>
          </a:blip>
          <a:srcRect b="980" l="0" r="0" t="0"/>
          <a:stretch/>
        </p:blipFill>
        <p:spPr>
          <a:xfrm>
            <a:off x="20" y="10"/>
            <a:ext cx="12192000" cy="6858000"/>
          </a:xfrm>
          <a:custGeom>
            <a:rect b="b" l="l" r="r" t="t"/>
            <a:pathLst>
              <a:path extrusionOk="0" h="6858000" w="12192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noFill/>
          <a:ln>
            <a:noFill/>
          </a:ln>
        </p:spPr>
      </p:pic>
      <p:sp>
        <p:nvSpPr>
          <p:cNvPr id="490" name="Google Shape;490;p53"/>
          <p:cNvSpPr txBox="1"/>
          <p:nvPr/>
        </p:nvSpPr>
        <p:spPr>
          <a:xfrm>
            <a:off x="5801709" y="4572000"/>
            <a:ext cx="5552100" cy="1287900"/>
          </a:xfrm>
          <a:prstGeom prst="rect">
            <a:avLst/>
          </a:prstGeom>
          <a:noFill/>
          <a:ln cap="flat" cmpd="sng" w="19050">
            <a:solidFill>
              <a:srgbClr val="1D81F7"/>
            </a:solidFill>
            <a:prstDash val="dash"/>
            <a:round/>
            <a:headEnd len="sm" w="sm" type="none"/>
            <a:tailEnd len="sm" w="sm" type="none"/>
          </a:ln>
        </p:spPr>
        <p:txBody>
          <a:bodyPr anchorCtr="0" anchor="t" bIns="45700" lIns="91425" spcFirstLastPara="1" rIns="91425" wrap="square" tIns="45700">
            <a:normAutofit fontScale="77500" lnSpcReduction="20000"/>
          </a:bodyPr>
          <a:lstStyle/>
          <a:p>
            <a:pPr indent="0" lvl="0" marL="0" marR="0" rtl="0" algn="ctr">
              <a:lnSpc>
                <a:spcPct val="90000"/>
              </a:lnSpc>
              <a:spcBef>
                <a:spcPts val="0"/>
              </a:spcBef>
              <a:spcAft>
                <a:spcPts val="0"/>
              </a:spcAft>
              <a:buClr>
                <a:srgbClr val="EE7D39"/>
              </a:buClr>
              <a:buSzPct val="100000"/>
              <a:buFont typeface="Arial"/>
              <a:buNone/>
            </a:pPr>
            <a:r>
              <a:rPr b="1" i="0" lang="en-US" sz="4400" u="none" cap="none" strike="noStrike">
                <a:solidFill>
                  <a:srgbClr val="EE7D39"/>
                </a:solidFill>
                <a:latin typeface="Candara"/>
                <a:ea typeface="Candara"/>
                <a:cs typeface="Candara"/>
                <a:sym typeface="Candara"/>
              </a:rPr>
              <a:t>TERIMAKASIH</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00"/>
              </a:spcBef>
              <a:spcAft>
                <a:spcPts val="0"/>
              </a:spcAft>
              <a:buClr>
                <a:srgbClr val="EE7D39"/>
              </a:buClr>
              <a:buSzPct val="100000"/>
              <a:buFont typeface="Arial"/>
              <a:buNone/>
            </a:pPr>
            <a:r>
              <a:rPr b="1" i="0" lang="en-US" sz="4400" u="none" cap="none" strike="noStrike">
                <a:solidFill>
                  <a:srgbClr val="EE7D39"/>
                </a:solidFill>
                <a:latin typeface="Candara"/>
                <a:ea typeface="Candara"/>
                <a:cs typeface="Candara"/>
                <a:sym typeface="Candara"/>
              </a:rPr>
              <a:t>SAMPAI JUMPA DI SESI SELANJUTNYA!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p:nvPr/>
        </p:nvSpPr>
        <p:spPr>
          <a:xfrm>
            <a:off x="1006062" y="2078856"/>
            <a:ext cx="2149200" cy="2967300"/>
          </a:xfrm>
          <a:prstGeom prst="roundRect">
            <a:avLst>
              <a:gd fmla="val 16667" name="adj"/>
            </a:avLst>
          </a:prstGeom>
          <a:solidFill>
            <a:srgbClr val="EE7D39"/>
          </a:solidFill>
          <a:ln cap="flat" cmpd="sng" w="12700">
            <a:solidFill>
              <a:srgbClr val="EE7D3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17"/>
          <p:cNvSpPr/>
          <p:nvPr/>
        </p:nvSpPr>
        <p:spPr>
          <a:xfrm>
            <a:off x="1006063" y="3073246"/>
            <a:ext cx="2149200" cy="105270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2400"/>
              <a:buFont typeface="Arial"/>
              <a:buNone/>
            </a:pPr>
            <a:r>
              <a:rPr b="1" i="0" lang="en-US" sz="2400" u="none" cap="none" strike="noStrike">
                <a:solidFill>
                  <a:schemeClr val="lt1"/>
                </a:solidFill>
                <a:latin typeface="Candara"/>
                <a:ea typeface="Candara"/>
                <a:cs typeface="Candara"/>
                <a:sym typeface="Candara"/>
              </a:rPr>
              <a:t>KESEPAKATAN</a:t>
            </a:r>
            <a:endParaRPr b="0" i="0" sz="1400" u="none" cap="none" strike="noStrike">
              <a:solidFill>
                <a:srgbClr val="000000"/>
              </a:solidFill>
              <a:latin typeface="Arial"/>
              <a:ea typeface="Arial"/>
              <a:cs typeface="Arial"/>
              <a:sym typeface="Arial"/>
            </a:endParaRPr>
          </a:p>
          <a:p>
            <a:pPr indent="0" lvl="0" marL="0" marR="0" rtl="0" algn="ctr">
              <a:lnSpc>
                <a:spcPct val="130000"/>
              </a:lnSpc>
              <a:spcBef>
                <a:spcPts val="0"/>
              </a:spcBef>
              <a:spcAft>
                <a:spcPts val="0"/>
              </a:spcAft>
              <a:buClr>
                <a:srgbClr val="000000"/>
              </a:buClr>
              <a:buSzPts val="2400"/>
              <a:buFont typeface="Arial"/>
              <a:buNone/>
            </a:pPr>
            <a:r>
              <a:rPr b="1" i="0" lang="en-US" sz="2400" u="none" cap="none" strike="noStrike">
                <a:solidFill>
                  <a:schemeClr val="lt1"/>
                </a:solidFill>
                <a:latin typeface="Candara"/>
                <a:ea typeface="Candara"/>
                <a:cs typeface="Candara"/>
                <a:sym typeface="Candara"/>
              </a:rPr>
              <a:t>BERSAMA</a:t>
            </a:r>
            <a:endParaRPr b="0" i="0" sz="2400" u="none" cap="none" strike="noStrike">
              <a:solidFill>
                <a:schemeClr val="lt1"/>
              </a:solidFill>
              <a:latin typeface="Candara"/>
              <a:ea typeface="Candara"/>
              <a:cs typeface="Candara"/>
              <a:sym typeface="Candara"/>
            </a:endParaRPr>
          </a:p>
        </p:txBody>
      </p:sp>
      <p:sp>
        <p:nvSpPr>
          <p:cNvPr id="115" name="Google Shape;115;p17"/>
          <p:cNvSpPr/>
          <p:nvPr/>
        </p:nvSpPr>
        <p:spPr>
          <a:xfrm>
            <a:off x="3398293" y="2142699"/>
            <a:ext cx="7969200" cy="3108600"/>
          </a:xfrm>
          <a:prstGeom prst="rect">
            <a:avLst/>
          </a:prstGeom>
          <a:noFill/>
          <a:ln>
            <a:noFill/>
          </a:ln>
        </p:spPr>
        <p:txBody>
          <a:bodyPr anchorCtr="0" anchor="t" bIns="45700" lIns="91425" spcFirstLastPara="1" rIns="91425" wrap="square" tIns="45700">
            <a:noAutofit/>
          </a:bodyPr>
          <a:lstStyle/>
          <a:p>
            <a:pPr indent="-457200" lvl="0" marL="685800" marR="0" rtl="0" algn="l">
              <a:lnSpc>
                <a:spcPct val="100000"/>
              </a:lnSpc>
              <a:spcBef>
                <a:spcPts val="0"/>
              </a:spcBef>
              <a:spcAft>
                <a:spcPts val="0"/>
              </a:spcAft>
              <a:buClr>
                <a:srgbClr val="000000"/>
              </a:buClr>
              <a:buSzPts val="2800"/>
              <a:buFont typeface="Arial"/>
              <a:buAutoNum type="arabicPeriod"/>
            </a:pPr>
            <a:r>
              <a:rPr b="0" i="0" lang="en-US" sz="2800" u="none" cap="none" strike="noStrike">
                <a:solidFill>
                  <a:srgbClr val="0070C0"/>
                </a:solidFill>
                <a:latin typeface="Arial"/>
                <a:ea typeface="Arial"/>
                <a:cs typeface="Arial"/>
                <a:sym typeface="Arial"/>
              </a:rPr>
              <a:t>Disiplin untuk hadir tepat waktu, mengerjakan semua tugas dan kesepakatan yang dibuat.</a:t>
            </a:r>
            <a:endParaRPr b="1" i="0" sz="2800" u="none" cap="none" strike="noStrike">
              <a:solidFill>
                <a:srgbClr val="0070C0"/>
              </a:solidFill>
              <a:latin typeface="Candara"/>
              <a:ea typeface="Candara"/>
              <a:cs typeface="Candara"/>
              <a:sym typeface="Candara"/>
            </a:endParaRPr>
          </a:p>
          <a:p>
            <a:pPr indent="-457200" lvl="0" marL="685800" marR="0" rtl="0" algn="l">
              <a:lnSpc>
                <a:spcPct val="100000"/>
              </a:lnSpc>
              <a:spcBef>
                <a:spcPts val="0"/>
              </a:spcBef>
              <a:spcAft>
                <a:spcPts val="0"/>
              </a:spcAft>
              <a:buClr>
                <a:srgbClr val="000000"/>
              </a:buClr>
              <a:buSzPts val="2800"/>
              <a:buFont typeface="Arial"/>
              <a:buAutoNum type="arabicPeriod"/>
            </a:pPr>
            <a:r>
              <a:rPr b="0" i="0" lang="en-US" sz="2800" u="none" cap="none" strike="noStrike">
                <a:solidFill>
                  <a:srgbClr val="0070C0"/>
                </a:solidFill>
                <a:latin typeface="Arial"/>
                <a:ea typeface="Arial"/>
                <a:cs typeface="Arial"/>
                <a:sym typeface="Arial"/>
              </a:rPr>
              <a:t>Saling menghormati dan aktif dalam kegiatan.</a:t>
            </a:r>
            <a:endParaRPr b="0" i="0" sz="1400" u="none" cap="none" strike="noStrike">
              <a:solidFill>
                <a:srgbClr val="000000"/>
              </a:solidFill>
              <a:latin typeface="Arial"/>
              <a:ea typeface="Arial"/>
              <a:cs typeface="Arial"/>
              <a:sym typeface="Arial"/>
            </a:endParaRPr>
          </a:p>
          <a:p>
            <a:pPr indent="-457200" lvl="0" marL="685800" marR="0" rtl="0" algn="l">
              <a:lnSpc>
                <a:spcPct val="100000"/>
              </a:lnSpc>
              <a:spcBef>
                <a:spcPts val="0"/>
              </a:spcBef>
              <a:spcAft>
                <a:spcPts val="0"/>
              </a:spcAft>
              <a:buClr>
                <a:srgbClr val="000000"/>
              </a:buClr>
              <a:buSzPts val="2800"/>
              <a:buFont typeface="Arial"/>
              <a:buAutoNum type="arabicPeriod"/>
            </a:pPr>
            <a:r>
              <a:rPr b="0" i="0" lang="en-US" sz="2800" u="none" cap="none" strike="noStrike">
                <a:solidFill>
                  <a:srgbClr val="0070C0"/>
                </a:solidFill>
                <a:latin typeface="Arial"/>
                <a:ea typeface="Arial"/>
                <a:cs typeface="Arial"/>
                <a:sym typeface="Arial"/>
              </a:rPr>
              <a:t>(Bisa ditambahkan kesepakatan lain yang relevan).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ph type="title"/>
          </p:nvPr>
        </p:nvSpPr>
        <p:spPr>
          <a:xfrm>
            <a:off x="7001700" y="2395523"/>
            <a:ext cx="4284600" cy="2442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sz="3600">
                <a:latin typeface="Cambria"/>
                <a:ea typeface="Cambria"/>
                <a:cs typeface="Cambria"/>
                <a:sym typeface="Cambria"/>
              </a:rPr>
              <a:t>Icebreak</a:t>
            </a:r>
            <a:br>
              <a:rPr lang="en-US" sz="2800">
                <a:latin typeface="Cambria"/>
                <a:ea typeface="Cambria"/>
                <a:cs typeface="Cambria"/>
                <a:sym typeface="Cambria"/>
              </a:rPr>
            </a:br>
            <a:br>
              <a:rPr lang="en-US" sz="2800">
                <a:latin typeface="Cambria"/>
                <a:ea typeface="Cambria"/>
                <a:cs typeface="Cambria"/>
                <a:sym typeface="Cambria"/>
              </a:rPr>
            </a:br>
            <a:r>
              <a:rPr lang="en-US" sz="2800">
                <a:latin typeface="Cambria"/>
                <a:ea typeface="Cambria"/>
                <a:cs typeface="Cambria"/>
                <a:sym typeface="Cambria"/>
              </a:rPr>
              <a:t>Siapkan 1 kertas dan pena untuk menulis.</a:t>
            </a:r>
            <a:endParaRPr sz="2800">
              <a:latin typeface="Cambria"/>
              <a:ea typeface="Cambria"/>
              <a:cs typeface="Cambria"/>
              <a:sym typeface="Cambria"/>
            </a:endParaRPr>
          </a:p>
          <a:p>
            <a:pPr indent="0" lvl="0" marL="0" rtl="0" algn="l">
              <a:lnSpc>
                <a:spcPct val="90000"/>
              </a:lnSpc>
              <a:spcBef>
                <a:spcPts val="0"/>
              </a:spcBef>
              <a:spcAft>
                <a:spcPts val="0"/>
              </a:spcAft>
              <a:buClr>
                <a:schemeClr val="dk1"/>
              </a:buClr>
              <a:buSzPts val="1800"/>
              <a:buNone/>
            </a:pPr>
            <a:br>
              <a:rPr lang="en-US" sz="2800">
                <a:latin typeface="Cambria"/>
                <a:ea typeface="Cambria"/>
                <a:cs typeface="Cambria"/>
                <a:sym typeface="Cambria"/>
              </a:rPr>
            </a:br>
            <a:r>
              <a:rPr lang="en-US" sz="2800">
                <a:latin typeface="Cambria"/>
                <a:ea typeface="Cambria"/>
                <a:cs typeface="Cambria"/>
                <a:sym typeface="Cambria"/>
              </a:rPr>
              <a:t>Ikuti instruksi pelatih. Gambarlah apapun yang diinstruksikan oleh pelatih pada kertas yang sudah di sediakan! </a:t>
            </a:r>
            <a:endParaRPr sz="2800">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idx="1" type="body"/>
          </p:nvPr>
        </p:nvSpPr>
        <p:spPr>
          <a:xfrm>
            <a:off x="736981" y="2448836"/>
            <a:ext cx="5857200" cy="3860504"/>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114300" rtl="0" algn="just">
              <a:lnSpc>
                <a:spcPct val="90000"/>
              </a:lnSpc>
              <a:spcBef>
                <a:spcPts val="1000"/>
              </a:spcBef>
              <a:spcAft>
                <a:spcPts val="0"/>
              </a:spcAft>
              <a:buSzPts val="1800"/>
              <a:buNone/>
            </a:pPr>
            <a:r>
              <a:rPr lang="en-US" sz="1800">
                <a:solidFill>
                  <a:schemeClr val="dk1"/>
                </a:solidFill>
                <a:latin typeface="Cambria"/>
                <a:ea typeface="Cambria"/>
                <a:cs typeface="Cambria"/>
                <a:sym typeface="Cambria"/>
              </a:rPr>
              <a:t>Siapkan 1 kertas dan pena untuk menulis.</a:t>
            </a:r>
            <a:br>
              <a:rPr lang="en-US" sz="1800">
                <a:solidFill>
                  <a:schemeClr val="dk1"/>
                </a:solidFill>
                <a:latin typeface="Cambria"/>
                <a:ea typeface="Cambria"/>
                <a:cs typeface="Cambria"/>
                <a:sym typeface="Cambria"/>
              </a:rPr>
            </a:br>
            <a:r>
              <a:rPr lang="en-US" sz="1800">
                <a:solidFill>
                  <a:schemeClr val="dk1"/>
                </a:solidFill>
                <a:latin typeface="Cambria"/>
                <a:ea typeface="Cambria"/>
                <a:cs typeface="Cambria"/>
                <a:sym typeface="Cambria"/>
              </a:rPr>
              <a:t>Ikui instruksi pelatih. Gambarlah apapun yang diinstruksikan oleh pelatih pada kertas yang sudah di sediakan. </a:t>
            </a:r>
            <a:endParaRPr/>
          </a:p>
          <a:p>
            <a:pPr indent="0" lvl="0" marL="114300" rtl="0" algn="just">
              <a:lnSpc>
                <a:spcPct val="90000"/>
              </a:lnSpc>
              <a:spcBef>
                <a:spcPts val="1000"/>
              </a:spcBef>
              <a:spcAft>
                <a:spcPts val="0"/>
              </a:spcAft>
              <a:buSzPts val="1800"/>
              <a:buNone/>
            </a:pPr>
            <a:r>
              <a:rPr lang="en-US" sz="1800">
                <a:solidFill>
                  <a:schemeClr val="dk1"/>
                </a:solidFill>
                <a:latin typeface="Cambria"/>
                <a:ea typeface="Cambria"/>
                <a:cs typeface="Cambria"/>
                <a:sym typeface="Cambria"/>
              </a:rPr>
              <a:t>Instruksi 1. </a:t>
            </a:r>
            <a:endParaRPr/>
          </a:p>
          <a:p>
            <a:pPr indent="-342900" lvl="0" marL="457200" rtl="0" algn="just">
              <a:lnSpc>
                <a:spcPct val="90000"/>
              </a:lnSpc>
              <a:spcBef>
                <a:spcPts val="1000"/>
              </a:spcBef>
              <a:spcAft>
                <a:spcPts val="0"/>
              </a:spcAft>
              <a:buSzPts val="1800"/>
              <a:buFont typeface="Cambria"/>
              <a:buChar char="-"/>
            </a:pPr>
            <a:r>
              <a:rPr lang="en-US" sz="1800">
                <a:solidFill>
                  <a:schemeClr val="dk1"/>
                </a:solidFill>
                <a:latin typeface="Cambria"/>
                <a:ea typeface="Cambria"/>
                <a:cs typeface="Cambria"/>
                <a:sym typeface="Cambria"/>
              </a:rPr>
              <a:t>Gambarlah 4 buah persegi empat kecil.</a:t>
            </a:r>
            <a:endParaRPr/>
          </a:p>
          <a:p>
            <a:pPr indent="-342900" lvl="0" marL="457200" rtl="0" algn="just">
              <a:lnSpc>
                <a:spcPct val="90000"/>
              </a:lnSpc>
              <a:spcBef>
                <a:spcPts val="1000"/>
              </a:spcBef>
              <a:spcAft>
                <a:spcPts val="0"/>
              </a:spcAft>
              <a:buSzPts val="1800"/>
              <a:buFont typeface="Cambria"/>
              <a:buChar char="-"/>
            </a:pPr>
            <a:r>
              <a:rPr lang="en-US" sz="1800">
                <a:solidFill>
                  <a:schemeClr val="dk1"/>
                </a:solidFill>
                <a:latin typeface="Cambria"/>
                <a:ea typeface="Cambria"/>
                <a:cs typeface="Cambria"/>
                <a:sym typeface="Cambria"/>
              </a:rPr>
              <a:t>Gambar 1 persegi panjang besar</a:t>
            </a:r>
            <a:endParaRPr sz="1800">
              <a:latin typeface="Cambria"/>
              <a:ea typeface="Cambria"/>
              <a:cs typeface="Cambria"/>
              <a:sym typeface="Cambria"/>
            </a:endParaRPr>
          </a:p>
          <a:p>
            <a:pPr indent="-342900" lvl="0" marL="457200" rtl="0" algn="just">
              <a:lnSpc>
                <a:spcPct val="90000"/>
              </a:lnSpc>
              <a:spcBef>
                <a:spcPts val="1000"/>
              </a:spcBef>
              <a:spcAft>
                <a:spcPts val="0"/>
              </a:spcAft>
              <a:buSzPts val="1800"/>
              <a:buFont typeface="Cambria"/>
              <a:buChar char="-"/>
            </a:pPr>
            <a:r>
              <a:rPr lang="en-US" sz="1800">
                <a:solidFill>
                  <a:schemeClr val="dk1"/>
                </a:solidFill>
                <a:latin typeface="Cambria"/>
                <a:ea typeface="Cambria"/>
                <a:cs typeface="Cambria"/>
                <a:sym typeface="Cambria"/>
              </a:rPr>
              <a:t>Kemudian gambar 1 segitiga sama kaki</a:t>
            </a:r>
            <a:endParaRPr sz="1800">
              <a:latin typeface="Cambria"/>
              <a:ea typeface="Cambria"/>
              <a:cs typeface="Cambria"/>
              <a:sym typeface="Cambria"/>
            </a:endParaRPr>
          </a:p>
          <a:p>
            <a:pPr indent="-342900" lvl="0" marL="457200" rtl="0" algn="just">
              <a:lnSpc>
                <a:spcPct val="90000"/>
              </a:lnSpc>
              <a:spcBef>
                <a:spcPts val="1000"/>
              </a:spcBef>
              <a:spcAft>
                <a:spcPts val="0"/>
              </a:spcAft>
              <a:buSzPts val="1800"/>
              <a:buFont typeface="Cambria"/>
              <a:buChar char="-"/>
            </a:pPr>
            <a:r>
              <a:rPr lang="en-US" sz="1800">
                <a:solidFill>
                  <a:schemeClr val="dk1"/>
                </a:solidFill>
                <a:latin typeface="Cambria"/>
                <a:ea typeface="Cambria"/>
                <a:cs typeface="Cambria"/>
                <a:sym typeface="Cambria"/>
              </a:rPr>
              <a:t>Terakhir gambarlah 2 buah tabung.</a:t>
            </a:r>
            <a:endParaRPr sz="1800">
              <a:latin typeface="Cambria"/>
              <a:ea typeface="Cambria"/>
              <a:cs typeface="Cambria"/>
              <a:sym typeface="Cambria"/>
            </a:endParaRPr>
          </a:p>
          <a:p>
            <a:pPr indent="-228600" lvl="0" marL="457200" rtl="0" algn="just">
              <a:lnSpc>
                <a:spcPct val="90000"/>
              </a:lnSpc>
              <a:spcBef>
                <a:spcPts val="1000"/>
              </a:spcBef>
              <a:spcAft>
                <a:spcPts val="0"/>
              </a:spcAft>
              <a:buSzPts val="1800"/>
              <a:buFont typeface="Arial"/>
              <a:buNone/>
            </a:pPr>
            <a:r>
              <a:t/>
            </a:r>
            <a:endParaRPr sz="1800">
              <a:latin typeface="Cambria"/>
              <a:ea typeface="Cambria"/>
              <a:cs typeface="Cambria"/>
              <a:sym typeface="Cambria"/>
            </a:endParaRPr>
          </a:p>
          <a:p>
            <a:pPr indent="-228600" lvl="0" marL="457200" rtl="0" algn="just">
              <a:lnSpc>
                <a:spcPct val="90000"/>
              </a:lnSpc>
              <a:spcBef>
                <a:spcPts val="1000"/>
              </a:spcBef>
              <a:spcAft>
                <a:spcPts val="0"/>
              </a:spcAft>
              <a:buSzPts val="1800"/>
              <a:buFont typeface="Arial"/>
              <a:buNone/>
            </a:pPr>
            <a:r>
              <a:t/>
            </a:r>
            <a:endParaRPr sz="1800">
              <a:latin typeface="Cambria"/>
              <a:ea typeface="Cambria"/>
              <a:cs typeface="Cambria"/>
              <a:sym typeface="Cambria"/>
            </a:endParaRPr>
          </a:p>
        </p:txBody>
      </p:sp>
      <p:sp>
        <p:nvSpPr>
          <p:cNvPr id="126" name="Google Shape;126;p19"/>
          <p:cNvSpPr/>
          <p:nvPr/>
        </p:nvSpPr>
        <p:spPr>
          <a:xfrm>
            <a:off x="1296537" y="11445779"/>
            <a:ext cx="1208400" cy="17544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mbria"/>
                <a:ea typeface="Cambria"/>
                <a:cs typeface="Cambria"/>
                <a:sym typeface="Cambria"/>
              </a:rPr>
              <a:t>Gambar yang dimaksud adalah gambar</a:t>
            </a:r>
            <a:endParaRPr b="0" i="0" sz="1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mbria"/>
              <a:ea typeface="Cambria"/>
              <a:cs typeface="Cambria"/>
              <a:sym typeface="Cambria"/>
            </a:endParaRPr>
          </a:p>
        </p:txBody>
      </p:sp>
      <p:sp>
        <p:nvSpPr>
          <p:cNvPr id="127" name="Google Shape;127;p19"/>
          <p:cNvSpPr/>
          <p:nvPr/>
        </p:nvSpPr>
        <p:spPr>
          <a:xfrm>
            <a:off x="0" y="848850"/>
            <a:ext cx="11850000" cy="65250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000000"/>
              </a:buClr>
              <a:buSzPts val="2800"/>
              <a:buFont typeface="Arial"/>
              <a:buNone/>
            </a:pPr>
            <a:r>
              <a:rPr b="1" i="0" lang="en-US" sz="2600" u="none" cap="none" strike="noStrike">
                <a:solidFill>
                  <a:schemeClr val="dk1"/>
                </a:solidFill>
                <a:latin typeface="Candara"/>
                <a:ea typeface="Candara"/>
                <a:cs typeface="Candara"/>
                <a:sym typeface="Candara"/>
              </a:rPr>
              <a:t>         Icebreak </a:t>
            </a:r>
            <a:endParaRPr b="1" i="0" sz="2600" u="none" cap="none" strike="noStrike">
              <a:solidFill>
                <a:schemeClr val="dk1"/>
              </a:solidFill>
              <a:latin typeface="Candara"/>
              <a:ea typeface="Candara"/>
              <a:cs typeface="Candara"/>
              <a:sym typeface="Candara"/>
            </a:endParaRPr>
          </a:p>
          <a:p>
            <a:pPr indent="0" lvl="0" marL="0" marR="0" rtl="0" algn="l">
              <a:lnSpc>
                <a:spcPct val="130000"/>
              </a:lnSpc>
              <a:spcBef>
                <a:spcPts val="0"/>
              </a:spcBef>
              <a:spcAft>
                <a:spcPts val="0"/>
              </a:spcAft>
              <a:buClr>
                <a:srgbClr val="000000"/>
              </a:buClr>
              <a:buSzPts val="2800"/>
              <a:buFont typeface="Arial"/>
              <a:buNone/>
            </a:pPr>
            <a:r>
              <a:rPr b="1" i="0" lang="en-US" sz="2600" u="none" cap="none" strike="noStrike">
                <a:solidFill>
                  <a:schemeClr val="dk1"/>
                </a:solidFill>
                <a:latin typeface="Candara"/>
                <a:ea typeface="Candara"/>
                <a:cs typeface="Candara"/>
                <a:sym typeface="Candara"/>
              </a:rPr>
              <a:t>          (</a:t>
            </a:r>
            <a:r>
              <a:rPr b="1" i="0" lang="en-US" sz="1700" u="none" cap="none" strike="noStrike">
                <a:solidFill>
                  <a:schemeClr val="dk1"/>
                </a:solidFill>
                <a:latin typeface="Candara"/>
                <a:ea typeface="Candara"/>
                <a:cs typeface="Candara"/>
                <a:sym typeface="Candara"/>
              </a:rPr>
              <a:t>Digunakan Untuk Membuka Kegiatan, Instruksi ini hanya dibacakan oleh instrukstur, tidak perlu ditampilkan pada </a:t>
            </a:r>
            <a:endParaRPr b="1" i="0" sz="1700" u="none" cap="none" strike="noStrike">
              <a:solidFill>
                <a:schemeClr val="dk1"/>
              </a:solidFill>
              <a:latin typeface="Candara"/>
              <a:ea typeface="Candara"/>
              <a:cs typeface="Candara"/>
              <a:sym typeface="Candara"/>
            </a:endParaRPr>
          </a:p>
          <a:p>
            <a:pPr indent="0" lvl="0" marL="0" marR="0" rtl="0" algn="l">
              <a:lnSpc>
                <a:spcPct val="130000"/>
              </a:lnSpc>
              <a:spcBef>
                <a:spcPts val="0"/>
              </a:spcBef>
              <a:spcAft>
                <a:spcPts val="0"/>
              </a:spcAft>
              <a:buClr>
                <a:srgbClr val="000000"/>
              </a:buClr>
              <a:buSzPts val="2800"/>
              <a:buFont typeface="Arial"/>
              <a:buNone/>
            </a:pPr>
            <a:r>
              <a:rPr b="1" i="0" lang="en-US" sz="1700" u="none" cap="none" strike="noStrike">
                <a:solidFill>
                  <a:schemeClr val="dk1"/>
                </a:solidFill>
                <a:latin typeface="Candara"/>
                <a:ea typeface="Candara"/>
                <a:cs typeface="Candara"/>
                <a:sym typeface="Candara"/>
              </a:rPr>
              <a:t>                peserta)</a:t>
            </a:r>
            <a:endParaRPr b="0" i="0" sz="1700" u="none" cap="none" strike="noStrike">
              <a:solidFill>
                <a:schemeClr val="dk1"/>
              </a:solidFill>
              <a:latin typeface="Candara"/>
              <a:ea typeface="Candara"/>
              <a:cs typeface="Candara"/>
              <a:sym typeface="Candara"/>
            </a:endParaRPr>
          </a:p>
        </p:txBody>
      </p:sp>
      <p:sp>
        <p:nvSpPr>
          <p:cNvPr id="128" name="Google Shape;128;p19"/>
          <p:cNvSpPr/>
          <p:nvPr/>
        </p:nvSpPr>
        <p:spPr>
          <a:xfrm>
            <a:off x="6708187" y="3182853"/>
            <a:ext cx="5067000" cy="49230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2000"/>
              <a:buFont typeface="Arial"/>
              <a:buNone/>
            </a:pPr>
            <a:r>
              <a:rPr b="1" i="0" lang="en-US" sz="2000" u="none" cap="none" strike="noStrike">
                <a:solidFill>
                  <a:schemeClr val="dk1"/>
                </a:solidFill>
                <a:latin typeface="Book Antiqua"/>
                <a:ea typeface="Book Antiqua"/>
                <a:cs typeface="Book Antiqua"/>
                <a:sym typeface="Book Antiqua"/>
              </a:rPr>
              <a:t>Gambar apakah yang Bapak/Ibu buat?</a:t>
            </a:r>
            <a:endParaRPr b="0" i="0" sz="2000" u="none" cap="none" strike="noStrike">
              <a:solidFill>
                <a:schemeClr val="dk1"/>
              </a:solidFill>
              <a:latin typeface="Book Antiqua"/>
              <a:ea typeface="Book Antiqua"/>
              <a:cs typeface="Book Antiqua"/>
              <a:sym typeface="Book Antiqua"/>
            </a:endParaRPr>
          </a:p>
        </p:txBody>
      </p:sp>
      <p:sp>
        <p:nvSpPr>
          <p:cNvPr id="129" name="Google Shape;129;p19"/>
          <p:cNvSpPr/>
          <p:nvPr/>
        </p:nvSpPr>
        <p:spPr>
          <a:xfrm>
            <a:off x="6783012" y="3886661"/>
            <a:ext cx="5067000" cy="49230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2000"/>
              <a:buFont typeface="Arial"/>
              <a:buNone/>
            </a:pPr>
            <a:r>
              <a:rPr b="1" i="0" lang="en-US" sz="2000" u="none" cap="none" strike="noStrike">
                <a:solidFill>
                  <a:schemeClr val="dk1"/>
                </a:solidFill>
                <a:latin typeface="Book Antiqua"/>
                <a:ea typeface="Book Antiqua"/>
                <a:cs typeface="Book Antiqua"/>
                <a:sym typeface="Book Antiqua"/>
              </a:rPr>
              <a:t>Lalu gambar apa yang pelatih maksud?</a:t>
            </a:r>
            <a:endParaRPr b="0" i="0" sz="2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descr="See the source image" id="134" name="Google Shape;134;p20"/>
          <p:cNvPicPr preferRelativeResize="0"/>
          <p:nvPr/>
        </p:nvPicPr>
        <p:blipFill rotWithShape="1">
          <a:blip r:embed="rId3">
            <a:alphaModFix/>
          </a:blip>
          <a:srcRect b="0" l="0" r="0" t="0"/>
          <a:stretch/>
        </p:blipFill>
        <p:spPr>
          <a:xfrm>
            <a:off x="-208600" y="2006222"/>
            <a:ext cx="4575884" cy="3275462"/>
          </a:xfrm>
          <a:prstGeom prst="rect">
            <a:avLst/>
          </a:prstGeom>
          <a:noFill/>
          <a:ln>
            <a:noFill/>
          </a:ln>
        </p:spPr>
      </p:pic>
      <p:sp>
        <p:nvSpPr>
          <p:cNvPr id="135" name="Google Shape;135;p20"/>
          <p:cNvSpPr/>
          <p:nvPr/>
        </p:nvSpPr>
        <p:spPr>
          <a:xfrm>
            <a:off x="370929" y="1088573"/>
            <a:ext cx="5067000" cy="49230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2000"/>
              <a:buFont typeface="Arial"/>
              <a:buNone/>
            </a:pPr>
            <a:r>
              <a:rPr b="1" i="0" lang="en-US" sz="2000" u="none" cap="none" strike="noStrike">
                <a:solidFill>
                  <a:schemeClr val="dk1"/>
                </a:solidFill>
                <a:latin typeface="Book Antiqua"/>
                <a:ea typeface="Book Antiqua"/>
                <a:cs typeface="Book Antiqua"/>
                <a:sym typeface="Book Antiqua"/>
              </a:rPr>
              <a:t>Yang dimaksud adalah gambar RUMAH</a:t>
            </a:r>
            <a:endParaRPr b="0" i="0" sz="2000" u="none" cap="none" strike="noStrike">
              <a:solidFill>
                <a:schemeClr val="dk1"/>
              </a:solidFill>
              <a:latin typeface="Book Antiqua"/>
              <a:ea typeface="Book Antiqua"/>
              <a:cs typeface="Book Antiqua"/>
              <a:sym typeface="Book Antiqua"/>
            </a:endParaRPr>
          </a:p>
        </p:txBody>
      </p:sp>
      <p:sp>
        <p:nvSpPr>
          <p:cNvPr id="136" name="Google Shape;136;p20"/>
          <p:cNvSpPr/>
          <p:nvPr/>
        </p:nvSpPr>
        <p:spPr>
          <a:xfrm>
            <a:off x="4367284" y="2006222"/>
            <a:ext cx="7387200" cy="4573500"/>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Clr>
                <a:srgbClr val="000000"/>
              </a:buClr>
              <a:buSzPts val="1600"/>
              <a:buFont typeface="Arial"/>
              <a:buNone/>
            </a:pPr>
            <a:r>
              <a:rPr b="0" i="0" lang="en-US" sz="1600" u="none" cap="none" strike="noStrike">
                <a:solidFill>
                  <a:schemeClr val="dk1"/>
                </a:solidFill>
                <a:latin typeface="Book Antiqua"/>
                <a:ea typeface="Book Antiqua"/>
                <a:cs typeface="Book Antiqua"/>
                <a:sym typeface="Book Antiqua"/>
              </a:rPr>
              <a:t>Berdasarkan  1 instruksi yang sama, namun mengapa ada banyak gambar berbeda  yang dibuat oleh peserta?</a:t>
            </a:r>
            <a:endParaRPr b="0" i="0" sz="1400" u="none" cap="none" strike="noStrike">
              <a:solidFill>
                <a:srgbClr val="000000"/>
              </a:solidFill>
              <a:latin typeface="Arial"/>
              <a:ea typeface="Arial"/>
              <a:cs typeface="Arial"/>
              <a:sym typeface="Arial"/>
            </a:endParaRPr>
          </a:p>
          <a:p>
            <a:pPr indent="0" lvl="0" marL="0" marR="0" rtl="0" algn="just">
              <a:lnSpc>
                <a:spcPct val="130000"/>
              </a:lnSpc>
              <a:spcBef>
                <a:spcPts val="0"/>
              </a:spcBef>
              <a:spcAft>
                <a:spcPts val="0"/>
              </a:spcAft>
              <a:buClr>
                <a:srgbClr val="000000"/>
              </a:buClr>
              <a:buSzPts val="1600"/>
              <a:buFont typeface="Arial"/>
              <a:buNone/>
            </a:pPr>
            <a:r>
              <a:t/>
            </a:r>
            <a:endParaRPr b="0" i="0" sz="1600" u="none" cap="none" strike="noStrike">
              <a:solidFill>
                <a:schemeClr val="dk1"/>
              </a:solidFill>
              <a:latin typeface="Book Antiqua"/>
              <a:ea typeface="Book Antiqua"/>
              <a:cs typeface="Book Antiqua"/>
              <a:sym typeface="Book Antiqua"/>
            </a:endParaRPr>
          </a:p>
          <a:p>
            <a:pPr indent="0" lvl="0" marL="0" marR="0" rtl="0" algn="just">
              <a:lnSpc>
                <a:spcPct val="130000"/>
              </a:lnSpc>
              <a:spcBef>
                <a:spcPts val="0"/>
              </a:spcBef>
              <a:spcAft>
                <a:spcPts val="0"/>
              </a:spcAft>
              <a:buClr>
                <a:srgbClr val="000000"/>
              </a:buClr>
              <a:buSzPts val="1600"/>
              <a:buFont typeface="Arial"/>
              <a:buNone/>
            </a:pPr>
            <a:r>
              <a:rPr b="0" i="0" lang="en-US" sz="1600" u="none" cap="none" strike="noStrike">
                <a:solidFill>
                  <a:schemeClr val="dk1"/>
                </a:solidFill>
                <a:latin typeface="Book Antiqua"/>
                <a:ea typeface="Book Antiqua"/>
                <a:cs typeface="Book Antiqua"/>
                <a:sym typeface="Book Antiqua"/>
              </a:rPr>
              <a:t>Hal tersebut karena adanya INSTRUKSI YANG KURANG JELAS yang menyebabkan persepsi beragam dari peserta didik. </a:t>
            </a:r>
            <a:endParaRPr b="0" i="0" sz="1600" u="none" cap="none" strike="noStrike">
              <a:solidFill>
                <a:schemeClr val="dk1"/>
              </a:solidFill>
              <a:latin typeface="Book Antiqua"/>
              <a:ea typeface="Book Antiqua"/>
              <a:cs typeface="Book Antiqua"/>
              <a:sym typeface="Book Antiqua"/>
            </a:endParaRPr>
          </a:p>
          <a:p>
            <a:pPr indent="0" lvl="0" marL="0" marR="0" rtl="0" algn="just">
              <a:lnSpc>
                <a:spcPct val="130000"/>
              </a:lnSpc>
              <a:spcBef>
                <a:spcPts val="0"/>
              </a:spcBef>
              <a:spcAft>
                <a:spcPts val="0"/>
              </a:spcAft>
              <a:buClr>
                <a:srgbClr val="000000"/>
              </a:buClr>
              <a:buSzPts val="1600"/>
              <a:buFont typeface="Arial"/>
              <a:buNone/>
            </a:pPr>
            <a:r>
              <a:t/>
            </a:r>
            <a:endParaRPr b="0" i="0" sz="1600" u="none" cap="none" strike="noStrike">
              <a:solidFill>
                <a:schemeClr val="dk1"/>
              </a:solidFill>
              <a:latin typeface="Book Antiqua"/>
              <a:ea typeface="Book Antiqua"/>
              <a:cs typeface="Book Antiqua"/>
              <a:sym typeface="Book Antiqua"/>
            </a:endParaRPr>
          </a:p>
          <a:p>
            <a:pPr indent="0" lvl="0" marL="0" marR="0" rtl="0" algn="just">
              <a:lnSpc>
                <a:spcPct val="130000"/>
              </a:lnSpc>
              <a:spcBef>
                <a:spcPts val="0"/>
              </a:spcBef>
              <a:spcAft>
                <a:spcPts val="0"/>
              </a:spcAft>
              <a:buClr>
                <a:srgbClr val="000000"/>
              </a:buClr>
              <a:buSzPts val="1600"/>
              <a:buFont typeface="Arial"/>
              <a:buNone/>
            </a:pPr>
            <a:r>
              <a:rPr b="0" i="0" lang="en-US" sz="1600" u="none" cap="none" strike="noStrike">
                <a:solidFill>
                  <a:schemeClr val="dk1"/>
                </a:solidFill>
                <a:latin typeface="Book Antiqua"/>
                <a:ea typeface="Book Antiqua"/>
                <a:cs typeface="Book Antiqua"/>
                <a:sym typeface="Book Antiqua"/>
              </a:rPr>
              <a:t>Begitu pula saat kita mengajar di kelas, apabila instruksi tidak jelas, maka persepsi dari siswa akan beragam dan seringkali keluar dari pemahaman yang dimaksud. Hal ini membuat tujuan pembelajaran sulit dicapai.</a:t>
            </a:r>
            <a:endParaRPr b="0" i="0" sz="1400" u="none" cap="none" strike="noStrike">
              <a:solidFill>
                <a:srgbClr val="000000"/>
              </a:solidFill>
              <a:latin typeface="Arial"/>
              <a:ea typeface="Arial"/>
              <a:cs typeface="Arial"/>
              <a:sym typeface="Arial"/>
            </a:endParaRPr>
          </a:p>
          <a:p>
            <a:pPr indent="0" lvl="0" marL="0" marR="0" rtl="0" algn="just">
              <a:lnSpc>
                <a:spcPct val="130000"/>
              </a:lnSpc>
              <a:spcBef>
                <a:spcPts val="0"/>
              </a:spcBef>
              <a:spcAft>
                <a:spcPts val="0"/>
              </a:spcAft>
              <a:buClr>
                <a:srgbClr val="000000"/>
              </a:buClr>
              <a:buSzPts val="1600"/>
              <a:buFont typeface="Arial"/>
              <a:buNone/>
            </a:pPr>
            <a:r>
              <a:rPr b="0" i="0" lang="en-US" sz="1600" u="none" cap="none" strike="noStrike">
                <a:solidFill>
                  <a:schemeClr val="dk1"/>
                </a:solidFill>
                <a:latin typeface="Book Antiqua"/>
                <a:ea typeface="Book Antiqua"/>
                <a:cs typeface="Book Antiqua"/>
                <a:sym typeface="Book Antiqua"/>
              </a:rPr>
              <a:t>Oleh sebab itu, penting sekali untuk membuat perencanan pembelajaran yeng tepat, jelas dan relevan.</a:t>
            </a:r>
            <a:endParaRPr b="0" i="0" sz="1400" u="none" cap="none" strike="noStrike">
              <a:solidFill>
                <a:srgbClr val="000000"/>
              </a:solidFill>
              <a:latin typeface="Arial"/>
              <a:ea typeface="Arial"/>
              <a:cs typeface="Arial"/>
              <a:sym typeface="Arial"/>
            </a:endParaRPr>
          </a:p>
          <a:p>
            <a:pPr indent="0" lvl="0" marL="0" marR="0" rtl="0" algn="just">
              <a:lnSpc>
                <a:spcPct val="130000"/>
              </a:lnSpc>
              <a:spcBef>
                <a:spcPts val="0"/>
              </a:spcBef>
              <a:spcAft>
                <a:spcPts val="0"/>
              </a:spcAft>
              <a:buClr>
                <a:srgbClr val="000000"/>
              </a:buClr>
              <a:buSzPts val="1600"/>
              <a:buFont typeface="Arial"/>
              <a:buNone/>
            </a:pPr>
            <a:r>
              <a:t/>
            </a:r>
            <a:endParaRPr b="0" i="0" sz="1600" u="none" cap="none" strike="noStrike">
              <a:solidFill>
                <a:schemeClr val="dk1"/>
              </a:solidFill>
              <a:latin typeface="Book Antiqua"/>
              <a:ea typeface="Book Antiqua"/>
              <a:cs typeface="Book Antiqua"/>
              <a:sym typeface="Book Antiqua"/>
            </a:endParaRPr>
          </a:p>
          <a:p>
            <a:pPr indent="0" lvl="0" marL="0" marR="0" rtl="0" algn="just">
              <a:lnSpc>
                <a:spcPct val="130000"/>
              </a:lnSpc>
              <a:spcBef>
                <a:spcPts val="0"/>
              </a:spcBef>
              <a:spcAft>
                <a:spcPts val="0"/>
              </a:spcAft>
              <a:buClr>
                <a:srgbClr val="000000"/>
              </a:buClr>
              <a:buSzPts val="1600"/>
              <a:buFont typeface="Arial"/>
              <a:buNone/>
            </a:pPr>
            <a:r>
              <a:rPr b="0" i="0" lang="en-US" sz="1600" u="none" cap="none" strike="noStrike">
                <a:solidFill>
                  <a:schemeClr val="dk1"/>
                </a:solidFill>
                <a:latin typeface="Book Antiqua"/>
                <a:ea typeface="Book Antiqua"/>
                <a:cs typeface="Book Antiqua"/>
                <a:sym typeface="Book Antiqua"/>
              </a:rPr>
              <a:t>Membuat modul ajar / RPP yang tepat adalah salah satu hal wajib yang harus dilakukan oleh guru.</a:t>
            </a:r>
            <a:endParaRPr b="0" i="0" sz="16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537882" y="1949824"/>
            <a:ext cx="5123400" cy="2037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D81F7"/>
              </a:buClr>
              <a:buSzPts val="6000"/>
              <a:buFont typeface="Candara"/>
              <a:buNone/>
            </a:pPr>
            <a:r>
              <a:rPr b="1" lang="en-US"/>
              <a:t>MULAI DARI DIRI</a:t>
            </a:r>
            <a:endParaRPr/>
          </a:p>
        </p:txBody>
      </p:sp>
      <p:cxnSp>
        <p:nvCxnSpPr>
          <p:cNvPr id="142" name="Google Shape;142;p21"/>
          <p:cNvCxnSpPr/>
          <p:nvPr/>
        </p:nvCxnSpPr>
        <p:spPr>
          <a:xfrm>
            <a:off x="712694" y="4087903"/>
            <a:ext cx="4625700" cy="0"/>
          </a:xfrm>
          <a:prstGeom prst="straightConnector1">
            <a:avLst/>
          </a:prstGeom>
          <a:noFill/>
          <a:ln cap="flat" cmpd="sng" w="19050">
            <a:solidFill>
              <a:schemeClr val="accent2"/>
            </a:solidFill>
            <a:prstDash val="solid"/>
            <a:miter lim="800000"/>
            <a:headEnd len="sm" w="sm" type="none"/>
            <a:tailEnd len="sm" w="sm" type="none"/>
          </a:ln>
        </p:spPr>
      </p:cxnSp>
      <p:sp>
        <p:nvSpPr>
          <p:cNvPr id="143" name="Google Shape;143;p21"/>
          <p:cNvSpPr/>
          <p:nvPr/>
        </p:nvSpPr>
        <p:spPr>
          <a:xfrm>
            <a:off x="6880413" y="1109382"/>
            <a:ext cx="4639200" cy="4639200"/>
          </a:xfrm>
          <a:prstGeom prst="ellipse">
            <a:avLst/>
          </a:prstGeom>
          <a:noFill/>
          <a:ln cap="flat" cmpd="sng" w="57150">
            <a:solidFill>
              <a:srgbClr val="1D81F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Book, energy, idea, knowledge icon - Free download" id="144" name="Google Shape;144;p21"/>
          <p:cNvPicPr preferRelativeResize="0"/>
          <p:nvPr/>
        </p:nvPicPr>
        <p:blipFill rotWithShape="1">
          <a:blip r:embed="rId3">
            <a:alphaModFix/>
          </a:blip>
          <a:srcRect b="0" l="0" r="0" t="0"/>
          <a:stretch/>
        </p:blipFill>
        <p:spPr>
          <a:xfrm>
            <a:off x="7097716" y="1308848"/>
            <a:ext cx="4240305" cy="42403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