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65" r:id="rId2"/>
    <p:sldId id="274" r:id="rId3"/>
    <p:sldId id="275" r:id="rId4"/>
    <p:sldId id="258" r:id="rId5"/>
    <p:sldId id="259" r:id="rId6"/>
    <p:sldId id="264" r:id="rId7"/>
    <p:sldId id="261" r:id="rId8"/>
    <p:sldId id="262" r:id="rId9"/>
    <p:sldId id="263" r:id="rId10"/>
    <p:sldId id="267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KhrfXPKzfT8g1ivQvm0zlQKty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86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31288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jp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/>
          <p:nvPr/>
        </p:nvSpPr>
        <p:spPr>
          <a:xfrm>
            <a:off x="-422031" y="-295421"/>
            <a:ext cx="12192000" cy="6858000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3917" y="5302538"/>
            <a:ext cx="4730687" cy="1011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3571814" y="5869140"/>
            <a:ext cx="4959710" cy="282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03917" y="6163373"/>
            <a:ext cx="5384165" cy="388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25284" y="5455562"/>
            <a:ext cx="733545" cy="61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29886" y="5451662"/>
            <a:ext cx="731616" cy="61413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0"/>
          <p:cNvSpPr txBox="1"/>
          <p:nvPr/>
        </p:nvSpPr>
        <p:spPr>
          <a:xfrm>
            <a:off x="3457085" y="74501"/>
            <a:ext cx="556001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SD NEGERI 2 JAMBU</a:t>
            </a:r>
            <a:endParaRPr sz="4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 txBox="1"/>
          <p:nvPr/>
        </p:nvSpPr>
        <p:spPr>
          <a:xfrm>
            <a:off x="3457085" y="865316"/>
            <a:ext cx="556001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PPK BERBASIS KELAS </a:t>
            </a:r>
            <a:endParaRPr sz="3200" dirty="0">
              <a:solidFill>
                <a:srgbClr val="FF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212;p10">
            <a:extLst>
              <a:ext uri="{FF2B5EF4-FFF2-40B4-BE49-F238E27FC236}">
                <a16:creationId xmlns="" xmlns:a16="http://schemas.microsoft.com/office/drawing/2014/main" id="{918C0817-F931-4897-9226-BFB4BA95EA1F}"/>
              </a:ext>
            </a:extLst>
          </p:cNvPr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3285382" y="1450051"/>
            <a:ext cx="7729622" cy="39540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F9AF0BFD-4FD6-461F-9C5E-398E038A5B61}"/>
              </a:ext>
            </a:extLst>
          </p:cNvPr>
          <p:cNvSpPr/>
          <p:nvPr/>
        </p:nvSpPr>
        <p:spPr>
          <a:xfrm>
            <a:off x="226560" y="-34198"/>
            <a:ext cx="2811174" cy="618562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2060"/>
                </a:solidFill>
              </a:rPr>
              <a:t>Berdiri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sekolah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tahun</a:t>
            </a:r>
            <a:r>
              <a:rPr lang="en-US" sz="1800" dirty="0">
                <a:solidFill>
                  <a:srgbClr val="002060"/>
                </a:solidFill>
              </a:rPr>
              <a:t> 1981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2060"/>
                </a:solidFill>
              </a:rPr>
              <a:t>Terletak</a:t>
            </a:r>
            <a:r>
              <a:rPr lang="en-US" sz="1800" dirty="0">
                <a:solidFill>
                  <a:srgbClr val="002060"/>
                </a:solidFill>
              </a:rPr>
              <a:t>  di </a:t>
            </a:r>
            <a:r>
              <a:rPr lang="en-US" sz="1800" dirty="0" err="1">
                <a:solidFill>
                  <a:srgbClr val="002060"/>
                </a:solidFill>
              </a:rPr>
              <a:t>Kecamatan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Teweh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Baru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Kabupaten</a:t>
            </a:r>
            <a:r>
              <a:rPr lang="en-US" sz="1800" dirty="0">
                <a:solidFill>
                  <a:srgbClr val="002060"/>
                </a:solidFill>
              </a:rPr>
              <a:t> Barito Utara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2060"/>
                </a:solidFill>
              </a:rPr>
              <a:t>Jumlah</a:t>
            </a:r>
            <a:r>
              <a:rPr lang="en-US" sz="1800" dirty="0">
                <a:solidFill>
                  <a:srgbClr val="002060"/>
                </a:solidFill>
              </a:rPr>
              <a:t> Guru dan </a:t>
            </a:r>
            <a:r>
              <a:rPr lang="en-US" sz="1800" dirty="0" err="1">
                <a:solidFill>
                  <a:srgbClr val="002060"/>
                </a:solidFill>
              </a:rPr>
              <a:t>tenaga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kependidikan</a:t>
            </a:r>
            <a:r>
              <a:rPr lang="en-US" sz="1800" dirty="0">
                <a:solidFill>
                  <a:srgbClr val="002060"/>
                </a:solidFill>
              </a:rPr>
              <a:t> 15 orang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Siswa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berjumlah</a:t>
            </a:r>
            <a:r>
              <a:rPr lang="en-US" sz="1800" dirty="0">
                <a:solidFill>
                  <a:srgbClr val="002060"/>
                </a:solidFill>
              </a:rPr>
              <a:t> 135  orang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2060"/>
                </a:solidFill>
              </a:rPr>
              <a:t>Kegiatan</a:t>
            </a:r>
            <a:r>
              <a:rPr lang="en-US" sz="1800" dirty="0">
                <a:solidFill>
                  <a:srgbClr val="002060"/>
                </a:solidFill>
              </a:rPr>
              <a:t>  </a:t>
            </a:r>
            <a:r>
              <a:rPr lang="en-US" sz="1800" dirty="0" err="1">
                <a:solidFill>
                  <a:srgbClr val="002060"/>
                </a:solidFill>
              </a:rPr>
              <a:t>Ekstrakulikuler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Pramuka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Olahraga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sains</a:t>
            </a:r>
            <a:r>
              <a:rPr lang="en-US" sz="1800" dirty="0">
                <a:solidFill>
                  <a:srgbClr val="002060"/>
                </a:solidFill>
              </a:rPr>
              <a:t> dan UKS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ctr">
              <a:buFont typeface="+mj-lt"/>
              <a:buAutoNum type="arabicPeriod"/>
            </a:pPr>
            <a:endParaRPr lang="en-ID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xit" presetSubtype="32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1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99882" y="210274"/>
            <a:ext cx="11197883" cy="6021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17367" y="4113309"/>
            <a:ext cx="1785980" cy="2224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22503" y="5631294"/>
            <a:ext cx="871656" cy="804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9601" y="4291020"/>
            <a:ext cx="1546266" cy="2206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34009" y="5633730"/>
            <a:ext cx="835083" cy="83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42381" y="5299318"/>
            <a:ext cx="1087685" cy="119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29882" y="5631294"/>
            <a:ext cx="5075763" cy="60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136584" y="6174678"/>
            <a:ext cx="6022350" cy="11581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2"/>
          <p:cNvSpPr txBox="1"/>
          <p:nvPr/>
        </p:nvSpPr>
        <p:spPr>
          <a:xfrm>
            <a:off x="1927274" y="519835"/>
            <a:ext cx="74980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</a:t>
            </a:r>
            <a:r>
              <a:rPr lang="en-GB" sz="3600" dirty="0">
                <a:solidFill>
                  <a:srgbClr val="FF0000"/>
                </a:solidFill>
                <a:highlight>
                  <a:srgbClr val="00FFFF"/>
                </a:highlight>
                <a:latin typeface="Bodoni MT Black" panose="02070A03080606020203" pitchFamily="18" charset="0"/>
                <a:ea typeface="Calibri"/>
                <a:cs typeface="Calibri"/>
                <a:sym typeface="Calibri"/>
              </a:rPr>
              <a:t>TERIMA KASIH</a:t>
            </a:r>
            <a:endParaRPr sz="3600" dirty="0">
              <a:solidFill>
                <a:srgbClr val="FF0000"/>
              </a:solidFill>
              <a:highlight>
                <a:srgbClr val="00FFFF"/>
              </a:highlight>
              <a:latin typeface="Bodoni MT Black" panose="02070A030806060202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2"/>
          <p:cNvSpPr txBox="1"/>
          <p:nvPr/>
        </p:nvSpPr>
        <p:spPr>
          <a:xfrm>
            <a:off x="3360118" y="5153135"/>
            <a:ext cx="579881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 SD NEGERI 2 JAMBU                                                        </a:t>
            </a:r>
            <a:endParaRPr sz="4800" b="1" dirty="0">
              <a:solidFill>
                <a:srgbClr val="FF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749" y="4083898"/>
            <a:ext cx="1546266" cy="2206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528" y="-81403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83" y="72155"/>
            <a:ext cx="6021422" cy="63756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301" y="2551764"/>
            <a:ext cx="580914" cy="1947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205" y="3523656"/>
            <a:ext cx="429588" cy="1212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08" y="2888826"/>
            <a:ext cx="544177" cy="987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99" y="3231014"/>
            <a:ext cx="453891" cy="1289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78" y="2695623"/>
            <a:ext cx="601200" cy="917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18" y="3066629"/>
            <a:ext cx="599665" cy="14188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61405" y="1912889"/>
            <a:ext cx="5667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/>
              <a:t>50% </a:t>
            </a:r>
            <a:r>
              <a:rPr lang="en-US" sz="4000" dirty="0"/>
              <a:t>guru </a:t>
            </a:r>
            <a:r>
              <a:rPr lang="en-US" sz="4000" dirty="0" err="1"/>
              <a:t>belum</a:t>
            </a:r>
            <a:r>
              <a:rPr lang="en-US" sz="4000" dirty="0"/>
              <a:t> </a:t>
            </a:r>
            <a:r>
              <a:rPr lang="en-US" sz="4000" dirty="0" err="1"/>
              <a:t>mampu</a:t>
            </a:r>
            <a:r>
              <a:rPr lang="en-US" sz="4000" dirty="0"/>
              <a:t> </a:t>
            </a:r>
            <a:r>
              <a:rPr lang="en-US" sz="4000" dirty="0" err="1"/>
              <a:t>mengelola</a:t>
            </a:r>
            <a:r>
              <a:rPr lang="en-US" sz="4000" dirty="0"/>
              <a:t> GCR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menanamkan</a:t>
            </a:r>
            <a:r>
              <a:rPr lang="en-US" sz="4000" dirty="0"/>
              <a:t> </a:t>
            </a:r>
            <a:r>
              <a:rPr lang="id-ID" sz="4000" dirty="0"/>
              <a:t>pendidikan </a:t>
            </a:r>
            <a:r>
              <a:rPr lang="en-US" sz="4000" dirty="0" err="1"/>
              <a:t>karakter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Google Shape;90;p1">
            <a:extLst>
              <a:ext uri="{FF2B5EF4-FFF2-40B4-BE49-F238E27FC236}">
                <a16:creationId xmlns="" xmlns:a16="http://schemas.microsoft.com/office/drawing/2014/main" id="{B9505E29-3877-4C3C-8E18-EFAD9E018F34}"/>
              </a:ext>
            </a:extLst>
          </p:cNvPr>
          <p:cNvSpPr txBox="1"/>
          <p:nvPr/>
        </p:nvSpPr>
        <p:spPr>
          <a:xfrm>
            <a:off x="6261405" y="134669"/>
            <a:ext cx="365631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dirty="0" err="1"/>
              <a:t>Masalah</a:t>
            </a:r>
            <a:endParaRPr sz="5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67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xit" presetSubtype="3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722" y="-51782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2"/>
          <a:stretch/>
        </p:blipFill>
        <p:spPr>
          <a:xfrm>
            <a:off x="2649868" y="1700270"/>
            <a:ext cx="3211766" cy="3457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190" y="2069848"/>
            <a:ext cx="1324095" cy="867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161" y="2206245"/>
            <a:ext cx="907488" cy="5942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66" y="2936871"/>
            <a:ext cx="672486" cy="4403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278" y="3945562"/>
            <a:ext cx="672486" cy="4403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18" y="5683796"/>
            <a:ext cx="425670" cy="492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54" y="5086604"/>
            <a:ext cx="333231" cy="5379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833" y="4297415"/>
            <a:ext cx="426685" cy="6887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302" y="5368439"/>
            <a:ext cx="345935" cy="765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04" y="5640541"/>
            <a:ext cx="303294" cy="4896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69" y="5343560"/>
            <a:ext cx="329162" cy="8458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635" y="4929222"/>
            <a:ext cx="351230" cy="7656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24" y="4904676"/>
            <a:ext cx="288359" cy="6977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71" y="5486367"/>
            <a:ext cx="328235" cy="5298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68" y="4588292"/>
            <a:ext cx="315137" cy="3624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81" y="4201913"/>
            <a:ext cx="760604" cy="5758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35" y="4588292"/>
            <a:ext cx="263899" cy="7311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71" y="3673591"/>
            <a:ext cx="324733" cy="7123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67" y="3872814"/>
            <a:ext cx="626202" cy="4043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146" y="3254741"/>
            <a:ext cx="426685" cy="68879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025420" y="1498643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90163" y="1930156"/>
            <a:ext cx="49343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i="1" dirty="0">
                <a:highlight>
                  <a:srgbClr val="FFFF00"/>
                </a:highlight>
                <a:latin typeface="Bahnschrift" panose="020B0502040204020203" pitchFamily="34" charset="0"/>
              </a:rPr>
              <a:t>Guru mampu mengelola GCR untuk melaksanakan pembelajaran PJJ- BDR dan menanamkan Pendidikan karakter</a:t>
            </a:r>
            <a:endParaRPr lang="en-ID" sz="2800" i="1" dirty="0">
              <a:highlight>
                <a:srgbClr val="FFFF00"/>
              </a:highlight>
              <a:latin typeface="Bahnschrift" panose="020B0502040204020203" pitchFamily="34" charset="0"/>
            </a:endParaRPr>
          </a:p>
        </p:txBody>
      </p:sp>
      <p:sp>
        <p:nvSpPr>
          <p:cNvPr id="31" name="Google Shape;106;p2">
            <a:extLst>
              <a:ext uri="{FF2B5EF4-FFF2-40B4-BE49-F238E27FC236}">
                <a16:creationId xmlns="" xmlns:a16="http://schemas.microsoft.com/office/drawing/2014/main" id="{983E9BA0-BABF-4711-8003-1E4693C7F8EB}"/>
              </a:ext>
            </a:extLst>
          </p:cNvPr>
          <p:cNvSpPr txBox="1"/>
          <p:nvPr/>
        </p:nvSpPr>
        <p:spPr>
          <a:xfrm>
            <a:off x="6615665" y="287677"/>
            <a:ext cx="493430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5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Tujuan</a:t>
            </a:r>
            <a:endParaRPr sz="5400" i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anose="02020904090505020303" pitchFamily="18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616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32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3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3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3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3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32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32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32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32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xit" presetSubtype="32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xit" presetSubtype="3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53" presetClass="exit" presetSubtype="3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3" presetClass="exit" presetSubtype="3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42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1339" y="-133642"/>
            <a:ext cx="12345289" cy="6858000"/>
          </a:xfrm>
          <a:prstGeom prst="rect">
            <a:avLst/>
          </a:prstGeom>
          <a:solidFill>
            <a:srgbClr val="144E6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en-ID" sz="4400" dirty="0">
              <a:highlight>
                <a:srgbClr val="FFFF00"/>
              </a:highlight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2575" y="3059962"/>
            <a:ext cx="4490408" cy="138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638558" y="533928"/>
            <a:ext cx="4413149" cy="2808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814578" y="3606152"/>
            <a:ext cx="5489931" cy="283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90320" y="4852121"/>
            <a:ext cx="5489931" cy="1185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60855" y="4385441"/>
            <a:ext cx="979206" cy="150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73984" y="4979099"/>
            <a:ext cx="361302" cy="35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40513" y="5189638"/>
            <a:ext cx="274808" cy="57797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4865146" y="1058873"/>
            <a:ext cx="3700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289017" y="-70830"/>
            <a:ext cx="7547580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dirty="0">
                <a:highlight>
                  <a:srgbClr val="FFFF00"/>
                </a:highlight>
              </a:rPr>
              <a:t>Program </a:t>
            </a:r>
            <a:r>
              <a:rPr lang="en-US" sz="4000" dirty="0" err="1">
                <a:highlight>
                  <a:srgbClr val="FFFF00"/>
                </a:highlight>
              </a:rPr>
              <a:t>strategis</a:t>
            </a:r>
            <a:endParaRPr lang="en-US" sz="4000" dirty="0">
              <a:highlight>
                <a:srgbClr val="FFFF00"/>
              </a:highlight>
            </a:endParaRPr>
          </a:p>
          <a:p>
            <a:endParaRPr lang="en-US" sz="4000" dirty="0">
              <a:highlight>
                <a:srgbClr val="FFFF00"/>
              </a:highlight>
            </a:endParaRPr>
          </a:p>
          <a:p>
            <a:r>
              <a:rPr lang="id-ID" sz="4000" dirty="0">
                <a:highlight>
                  <a:srgbClr val="FFFF00"/>
                </a:highlight>
              </a:rPr>
              <a:t>Workshop Tentang cara Pelaksnaan Pembelajaran PJJ-BDR dan pendidikan karakter Melalui Google Classroom </a:t>
            </a:r>
            <a:endParaRPr lang="en-ID" sz="4000" dirty="0">
              <a:highlight>
                <a:srgbClr val="FFFF00"/>
              </a:highlight>
            </a:endParaRPr>
          </a:p>
          <a:p>
            <a:r>
              <a:rPr lang="en-US" sz="4000" dirty="0">
                <a:highlight>
                  <a:srgbClr val="FFFF00"/>
                </a:highlight>
              </a:rPr>
              <a:t> </a:t>
            </a:r>
            <a:endParaRPr lang="en-ID" sz="4000" dirty="0">
              <a:highlight>
                <a:srgbClr val="FFFF00"/>
              </a:highligh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-1" y="-47629"/>
            <a:ext cx="12192000" cy="6802110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4489" y="2890259"/>
            <a:ext cx="2108278" cy="488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l="528" t="12918" r="-528"/>
          <a:stretch/>
        </p:blipFill>
        <p:spPr>
          <a:xfrm>
            <a:off x="3597302" y="2729370"/>
            <a:ext cx="8492389" cy="35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" y="6313770"/>
            <a:ext cx="12192001" cy="488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45713" y="2288659"/>
            <a:ext cx="6757081" cy="3242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0" y="4828737"/>
            <a:ext cx="3750736" cy="1925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9024" y="3070627"/>
            <a:ext cx="2108278" cy="48850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174834" y="103519"/>
            <a:ext cx="986793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dirty="0" err="1">
                <a:highlight>
                  <a:srgbClr val="FFFF00"/>
                </a:highlight>
              </a:rPr>
              <a:t>Strategi</a:t>
            </a:r>
            <a:r>
              <a:rPr lang="en-US" sz="3200" dirty="0">
                <a:highlight>
                  <a:srgbClr val="FFFF00"/>
                </a:highlight>
              </a:rPr>
              <a:t>  </a:t>
            </a:r>
            <a:r>
              <a:rPr lang="en-US" sz="3200" dirty="0" err="1">
                <a:highlight>
                  <a:srgbClr val="FFFF00"/>
                </a:highlight>
              </a:rPr>
              <a:t>Pencapaian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</a:p>
          <a:p>
            <a:pPr lvl="0"/>
            <a:endParaRPr lang="en-US" sz="3200" dirty="0">
              <a:highlight>
                <a:srgbClr val="FFFF00"/>
              </a:highlight>
            </a:endParaRPr>
          </a:p>
          <a:p>
            <a:pPr lvl="0"/>
            <a:r>
              <a:rPr lang="en-US" sz="3200" dirty="0" err="1">
                <a:highlight>
                  <a:srgbClr val="FFFF00"/>
                </a:highlight>
              </a:rPr>
              <a:t>Langkah-langkah</a:t>
            </a:r>
            <a:r>
              <a:rPr lang="en-US" sz="3200" dirty="0">
                <a:highlight>
                  <a:srgbClr val="FFFF00"/>
                </a:highlight>
              </a:rPr>
              <a:t> </a:t>
            </a:r>
            <a:r>
              <a:rPr lang="en-US" sz="3200" dirty="0" err="1">
                <a:highlight>
                  <a:srgbClr val="FFFF00"/>
                </a:highlight>
              </a:rPr>
              <a:t>Kegiatan</a:t>
            </a:r>
            <a:r>
              <a:rPr lang="en-GB" sz="3200" dirty="0">
                <a:solidFill>
                  <a:schemeClr val="lt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 </a:t>
            </a:r>
            <a:endParaRPr sz="3200" dirty="0">
              <a:solidFill>
                <a:schemeClr val="lt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194047" y="2310766"/>
            <a:ext cx="659531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d-ID" sz="3200" dirty="0"/>
              <a:t>Strategi Pencapaian : </a:t>
            </a:r>
            <a:endParaRPr lang="en-ID" sz="3200" dirty="0"/>
          </a:p>
          <a:p>
            <a:pPr lvl="0"/>
            <a:r>
              <a:rPr lang="en-US" sz="3200" dirty="0"/>
              <a:t>1. </a:t>
            </a:r>
            <a:r>
              <a:rPr lang="id-ID" sz="3200" dirty="0"/>
              <a:t>Presentasi</a:t>
            </a:r>
            <a:endParaRPr lang="en-ID" sz="3200" dirty="0"/>
          </a:p>
          <a:p>
            <a:pPr lvl="0"/>
            <a:r>
              <a:rPr lang="en-US" sz="3200" dirty="0"/>
              <a:t>2. </a:t>
            </a:r>
            <a:r>
              <a:rPr lang="id-ID" sz="3200" dirty="0"/>
              <a:t>Praktek</a:t>
            </a:r>
            <a:endParaRPr lang="en-ID" sz="3200" dirty="0"/>
          </a:p>
          <a:p>
            <a:pPr lvl="0"/>
            <a:r>
              <a:rPr lang="en-US" sz="3200" dirty="0"/>
              <a:t>3. </a:t>
            </a:r>
            <a:r>
              <a:rPr lang="id-ID" sz="3200" dirty="0"/>
              <a:t>Diskusi dan tanya </a:t>
            </a:r>
            <a:r>
              <a:rPr lang="en-US" sz="3200" dirty="0"/>
              <a:t> </a:t>
            </a:r>
            <a:r>
              <a:rPr lang="id-ID" sz="3200" dirty="0"/>
              <a:t>jawab</a:t>
            </a:r>
            <a:endParaRPr lang="en-ID" sz="3200" dirty="0"/>
          </a:p>
          <a:p>
            <a:r>
              <a:rPr lang="en-US" sz="3200" dirty="0"/>
              <a:t>4. </a:t>
            </a:r>
            <a:r>
              <a:rPr lang="id-ID" sz="3200" dirty="0"/>
              <a:t>Penugasan </a:t>
            </a:r>
            <a:endParaRPr sz="3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xit" presetSubtype="3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7134" y="4123426"/>
            <a:ext cx="2657791" cy="1538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634" y="5999673"/>
            <a:ext cx="5900469" cy="31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36" y="6243527"/>
            <a:ext cx="6292067" cy="74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9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52440" y="3344101"/>
            <a:ext cx="4664067" cy="289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03908" y="2425498"/>
            <a:ext cx="951022" cy="561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74748" y="1899170"/>
            <a:ext cx="1168179" cy="6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89513" y="3535884"/>
            <a:ext cx="583219" cy="34462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9"/>
          <p:cNvSpPr txBox="1"/>
          <p:nvPr/>
        </p:nvSpPr>
        <p:spPr>
          <a:xfrm>
            <a:off x="333440" y="260228"/>
            <a:ext cx="5900469" cy="3339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b="1" dirty="0">
                <a:highlight>
                  <a:srgbClr val="C0C0C0"/>
                </a:highlight>
              </a:rPr>
              <a:t>L</a:t>
            </a:r>
            <a:r>
              <a:rPr lang="id-ID" sz="2000" b="1" dirty="0">
                <a:highlight>
                  <a:srgbClr val="C0C0C0"/>
                </a:highlight>
              </a:rPr>
              <a:t>angkah-langkah kegiatan :</a:t>
            </a:r>
            <a:endParaRPr lang="en-ID" sz="2000" b="1" dirty="0">
              <a:highlight>
                <a:srgbClr val="C0C0C0"/>
              </a:highlight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2000" b="1" dirty="0">
                <a:highlight>
                  <a:srgbClr val="C0C0C0"/>
                </a:highlight>
              </a:rPr>
              <a:t>1. Pembukaan</a:t>
            </a:r>
            <a:endParaRPr lang="en-ID" sz="2000" b="1" dirty="0">
              <a:highlight>
                <a:srgbClr val="C0C0C0"/>
              </a:highlight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2000" b="1" dirty="0">
                <a:highlight>
                  <a:srgbClr val="C0C0C0"/>
                </a:highlight>
              </a:rPr>
              <a:t>2. Arahan dari Kepala Sekolah </a:t>
            </a:r>
            <a:endParaRPr lang="en-ID" sz="2000" b="1" dirty="0">
              <a:highlight>
                <a:srgbClr val="C0C0C0"/>
              </a:highlight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2000" b="1" dirty="0">
                <a:highlight>
                  <a:srgbClr val="C0C0C0"/>
                </a:highlight>
              </a:rPr>
              <a:t>3. Kegiatan Pembelajaran</a:t>
            </a:r>
            <a:endParaRPr lang="en-US" sz="2000" b="1" dirty="0">
              <a:highlight>
                <a:srgbClr val="C0C0C0"/>
              </a:highlight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2000" b="1" dirty="0">
                <a:highlight>
                  <a:srgbClr val="C0C0C0"/>
                </a:highlight>
              </a:rPr>
              <a:t> </a:t>
            </a:r>
            <a:r>
              <a:rPr lang="en-US" sz="2000" b="1" dirty="0">
                <a:highlight>
                  <a:srgbClr val="C0C0C0"/>
                </a:highlight>
              </a:rPr>
              <a:t>   </a:t>
            </a:r>
            <a:r>
              <a:rPr lang="id-ID" sz="2000" b="1" dirty="0">
                <a:highlight>
                  <a:srgbClr val="C0C0C0"/>
                </a:highlight>
              </a:rPr>
              <a:t>melalui GCR </a:t>
            </a:r>
            <a:endParaRPr lang="en-ID" sz="2000" b="1" dirty="0">
              <a:highlight>
                <a:srgbClr val="C0C0C0"/>
              </a:highlight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highlight>
                  <a:srgbClr val="C0C0C0"/>
                </a:highlight>
              </a:rPr>
              <a:t>4</a:t>
            </a:r>
            <a:r>
              <a:rPr lang="id-ID" sz="2000" b="1" dirty="0">
                <a:highlight>
                  <a:srgbClr val="C0C0C0"/>
                </a:highlight>
              </a:rPr>
              <a:t>. Istirahat </a:t>
            </a:r>
            <a:endParaRPr lang="en-ID" sz="2000" b="1" dirty="0">
              <a:highlight>
                <a:srgbClr val="C0C0C0"/>
              </a:highlight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highlight>
                  <a:srgbClr val="C0C0C0"/>
                </a:highlight>
              </a:rPr>
              <a:t>5</a:t>
            </a:r>
            <a:r>
              <a:rPr lang="id-ID" sz="2000" b="1" dirty="0">
                <a:highlight>
                  <a:srgbClr val="C0C0C0"/>
                </a:highlight>
              </a:rPr>
              <a:t>. Penutup</a:t>
            </a:r>
            <a:endParaRPr lang="en-ID" sz="2000" b="1" dirty="0">
              <a:highlight>
                <a:srgbClr val="C0C0C0"/>
              </a:highlight>
            </a:endParaRPr>
          </a:p>
        </p:txBody>
      </p:sp>
      <p:sp>
        <p:nvSpPr>
          <p:cNvPr id="206" name="Google Shape;206;p9"/>
          <p:cNvSpPr txBox="1"/>
          <p:nvPr/>
        </p:nvSpPr>
        <p:spPr>
          <a:xfrm>
            <a:off x="4768947" y="112002"/>
            <a:ext cx="7423053" cy="719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2400" dirty="0">
                <a:solidFill>
                  <a:schemeClr val="tx1"/>
                </a:solidFill>
                <a:highlight>
                  <a:srgbClr val="FFFF00"/>
                </a:highlight>
              </a:rPr>
              <a:t>Kegiatan Pembelajaran melalui GCR :</a:t>
            </a:r>
            <a:endParaRPr lang="en-US" sz="2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2400" dirty="0">
                <a:solidFill>
                  <a:schemeClr val="tx1"/>
                </a:solidFill>
                <a:highlight>
                  <a:srgbClr val="FFFF00"/>
                </a:highlight>
              </a:rPr>
              <a:t>a. Peserta Membuat Group Classroom</a:t>
            </a:r>
            <a:endParaRPr lang="en-ID" sz="2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2400" dirty="0">
                <a:solidFill>
                  <a:schemeClr val="tx1"/>
                </a:solidFill>
                <a:highlight>
                  <a:srgbClr val="FFFF00"/>
                </a:highlight>
              </a:rPr>
              <a:t> b. Peserta mengundang siswa untuk masuk ke GCR yang sudah dibuat</a:t>
            </a:r>
            <a:endParaRPr lang="en-ID" sz="2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2400" dirty="0">
                <a:solidFill>
                  <a:schemeClr val="tx1"/>
                </a:solidFill>
                <a:highlight>
                  <a:srgbClr val="FFFF00"/>
                </a:highlight>
              </a:rPr>
              <a:t> c. Peserta memberikan informasi pada menu forum di GCR</a:t>
            </a:r>
            <a:endParaRPr lang="en-ID" sz="2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2400" dirty="0">
                <a:solidFill>
                  <a:schemeClr val="tx1"/>
                </a:solidFill>
                <a:highlight>
                  <a:srgbClr val="FFFF00"/>
                </a:highlight>
              </a:rPr>
              <a:t> d. Peserta membuat absensi di GCR </a:t>
            </a:r>
            <a:endParaRPr lang="en-ID" sz="2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2400" dirty="0">
                <a:solidFill>
                  <a:schemeClr val="tx1"/>
                </a:solidFill>
                <a:highlight>
                  <a:srgbClr val="FFFF00"/>
                </a:highlight>
              </a:rPr>
              <a:t> e. Peserta membuat materi yang diintregasikan dengan Pendidikan  Karatkter berupa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    </a:t>
            </a:r>
            <a:r>
              <a:rPr lang="id-ID" sz="2400" dirty="0">
                <a:solidFill>
                  <a:schemeClr val="tx1"/>
                </a:solidFill>
                <a:highlight>
                  <a:srgbClr val="FFFF00"/>
                </a:highlight>
              </a:rPr>
              <a:t>Power Point, video, poster, modul  Pembelajaran</a:t>
            </a:r>
            <a:endParaRPr lang="en-ID" sz="2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F.  P</a:t>
            </a:r>
            <a:r>
              <a:rPr lang="id-ID" sz="2400" dirty="0">
                <a:solidFill>
                  <a:schemeClr val="tx1"/>
                </a:solidFill>
                <a:highlight>
                  <a:srgbClr val="FFFF00"/>
                </a:highlight>
              </a:rPr>
              <a:t>eserta membuat soal online dan kuisioner untuk mengukur ketercapaian kompetensi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  </a:t>
            </a:r>
            <a:r>
              <a:rPr lang="id-ID" sz="2400" dirty="0">
                <a:solidFill>
                  <a:schemeClr val="tx1"/>
                </a:solidFill>
                <a:highlight>
                  <a:srgbClr val="FFFF00"/>
                </a:highlight>
              </a:rPr>
              <a:t>dan penanaman pendidikan karakter </a:t>
            </a:r>
            <a:r>
              <a:rPr lang="id-ID" sz="2400" dirty="0">
                <a:highlight>
                  <a:srgbClr val="FFFF00"/>
                </a:highlight>
              </a:rPr>
              <a:t>siswa</a:t>
            </a:r>
            <a:endParaRPr lang="en-ID" sz="2400" dirty="0">
              <a:highlight>
                <a:srgbClr val="FFFF00"/>
              </a:highlight>
            </a:endParaRPr>
          </a:p>
          <a:p>
            <a:pPr marL="228600" indent="-228600">
              <a:lnSpc>
                <a:spcPct val="115000"/>
              </a:lnSpc>
              <a:spcAft>
                <a:spcPts val="1000"/>
              </a:spcAft>
              <a:buAutoNum type="alphaLcPeriod" startAt="6"/>
            </a:pPr>
            <a:endParaRPr sz="2400" b="1" dirty="0">
              <a:solidFill>
                <a:schemeClr val="tx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/>
          <p:nvPr/>
        </p:nvSpPr>
        <p:spPr>
          <a:xfrm>
            <a:off x="-73129" y="71375"/>
            <a:ext cx="12192000" cy="6858000"/>
          </a:xfrm>
          <a:prstGeom prst="rect">
            <a:avLst/>
          </a:prstGeom>
          <a:solidFill>
            <a:srgbClr val="0066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3543" y="2277998"/>
            <a:ext cx="1188622" cy="40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722" y="2030161"/>
            <a:ext cx="2279715" cy="78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0242" y="2285394"/>
            <a:ext cx="2304465" cy="50462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/>
          <p:nvPr/>
        </p:nvSpPr>
        <p:spPr>
          <a:xfrm>
            <a:off x="0" y="5842113"/>
            <a:ext cx="12165646" cy="1015887"/>
          </a:xfrm>
          <a:prstGeom prst="rect">
            <a:avLst/>
          </a:prstGeom>
          <a:solidFill>
            <a:srgbClr val="1E4E7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81154" y="3033359"/>
            <a:ext cx="12192000" cy="200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-46033" y="3209162"/>
            <a:ext cx="4226275" cy="3648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118415" y="1710177"/>
            <a:ext cx="703820" cy="70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16125" y="2262525"/>
            <a:ext cx="3175875" cy="360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5760521" y="2976773"/>
            <a:ext cx="6405126" cy="395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6"/>
          <p:cNvPicPr preferRelativeResize="0"/>
          <p:nvPr/>
        </p:nvPicPr>
        <p:blipFill>
          <a:blip r:embed="rId11"/>
          <a:stretch>
            <a:fillRect/>
          </a:stretch>
        </p:blipFill>
        <p:spPr>
          <a:xfrm>
            <a:off x="4262622" y="3877280"/>
            <a:ext cx="2350264" cy="281678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6"/>
          <p:cNvSpPr txBox="1"/>
          <p:nvPr/>
        </p:nvSpPr>
        <p:spPr>
          <a:xfrm>
            <a:off x="4676775" y="395408"/>
            <a:ext cx="349567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dirty="0" err="1">
                <a:highlight>
                  <a:srgbClr val="FFFF00"/>
                </a:highlight>
              </a:rPr>
              <a:t>Indikator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Keberhasilan</a:t>
            </a:r>
            <a:endParaRPr sz="2400" dirty="0">
              <a:solidFill>
                <a:schemeClr val="lt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181154" y="1192091"/>
            <a:ext cx="1164108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dirty="0">
                <a:highlight>
                  <a:srgbClr val="FFFF00"/>
                </a:highlight>
              </a:rPr>
              <a:t>1. </a:t>
            </a:r>
            <a:r>
              <a:rPr lang="id-ID" sz="2400" dirty="0">
                <a:highlight>
                  <a:srgbClr val="FFFF00"/>
                </a:highlight>
              </a:rPr>
              <a:t>Terbentuknya GCR setiap kelas dan Mata Pelajaran di SDN-2 JAMBU</a:t>
            </a:r>
            <a:endParaRPr lang="en-ID" sz="2400" dirty="0">
              <a:highlight>
                <a:srgbClr val="FFFF00"/>
              </a:highlight>
            </a:endParaRPr>
          </a:p>
          <a:p>
            <a:pPr lvl="0"/>
            <a:r>
              <a:rPr lang="en-US" sz="2400" dirty="0">
                <a:highlight>
                  <a:srgbClr val="FFFF00"/>
                </a:highlight>
              </a:rPr>
              <a:t>2. </a:t>
            </a:r>
            <a:r>
              <a:rPr lang="id-ID" sz="2400" dirty="0">
                <a:highlight>
                  <a:srgbClr val="FFFF00"/>
                </a:highlight>
              </a:rPr>
              <a:t>Guru mampu melaksanakan pembelajaran PJJ-BDR di GCR yang diintregasikan </a:t>
            </a:r>
            <a:r>
              <a:rPr lang="en-US" sz="2400" dirty="0">
                <a:highlight>
                  <a:srgbClr val="FFFF00"/>
                </a:highlight>
              </a:rPr>
              <a:t>   </a:t>
            </a:r>
          </a:p>
          <a:p>
            <a:pPr lvl="0"/>
            <a:r>
              <a:rPr lang="en-US" sz="2400" dirty="0">
                <a:highlight>
                  <a:srgbClr val="FFFF00"/>
                </a:highlight>
              </a:rPr>
              <a:t>    </a:t>
            </a:r>
            <a:r>
              <a:rPr lang="id-ID" sz="2400" dirty="0">
                <a:highlight>
                  <a:srgbClr val="FFFF00"/>
                </a:highlight>
              </a:rPr>
              <a:t>dengan PPK</a:t>
            </a:r>
            <a:endParaRPr lang="en-ID" sz="2400" dirty="0">
              <a:highlight>
                <a:srgbClr val="FFFF00"/>
              </a:highlight>
            </a:endParaRPr>
          </a:p>
          <a:p>
            <a:pPr lvl="0"/>
            <a:r>
              <a:rPr lang="en-US" sz="2400" dirty="0">
                <a:highlight>
                  <a:srgbClr val="FFFF00"/>
                </a:highlight>
              </a:rPr>
              <a:t>3. </a:t>
            </a:r>
            <a:r>
              <a:rPr lang="id-ID" sz="2400" dirty="0">
                <a:highlight>
                  <a:srgbClr val="FFFF00"/>
                </a:highlight>
              </a:rPr>
              <a:t>Guru mampu membuat soal online yang digunakan untuk mengasessmen </a:t>
            </a:r>
            <a:endParaRPr lang="en-US" sz="2400" dirty="0">
              <a:highlight>
                <a:srgbClr val="FFFF00"/>
              </a:highlight>
            </a:endParaRPr>
          </a:p>
          <a:p>
            <a:pPr lvl="0"/>
            <a:r>
              <a:rPr lang="en-US" sz="2400" dirty="0">
                <a:highlight>
                  <a:srgbClr val="FFFF00"/>
                </a:highlight>
              </a:rPr>
              <a:t>    </a:t>
            </a:r>
            <a:r>
              <a:rPr lang="id-ID" sz="2400" dirty="0">
                <a:highlight>
                  <a:srgbClr val="FFFF00"/>
                </a:highlight>
              </a:rPr>
              <a:t>ketercapaian pembelajaran siswa baik kognitif maupun non-kognitif</a:t>
            </a:r>
            <a:endParaRPr lang="en-ID" sz="2400" dirty="0">
              <a:highlight>
                <a:srgbClr val="FFFF00"/>
              </a:highlight>
            </a:endParaRPr>
          </a:p>
          <a:p>
            <a:r>
              <a:rPr lang="en-US" sz="2400" dirty="0">
                <a:highlight>
                  <a:srgbClr val="FFFF00"/>
                </a:highlight>
              </a:rPr>
              <a:t> </a:t>
            </a:r>
            <a:endParaRPr lang="en-ID" sz="24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/>
          <p:nvPr/>
        </p:nvSpPr>
        <p:spPr>
          <a:xfrm>
            <a:off x="500743" y="-327211"/>
            <a:ext cx="12192000" cy="6858000"/>
          </a:xfrm>
          <a:prstGeom prst="rect">
            <a:avLst/>
          </a:prstGeom>
          <a:solidFill>
            <a:srgbClr val="9CC2E5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124" y="6203577"/>
            <a:ext cx="12409449" cy="65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083519" y="3299255"/>
            <a:ext cx="4962790" cy="2849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002582" y="3373905"/>
            <a:ext cx="4962789" cy="26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16F7691A-819D-4106-92F7-4752F821B531}"/>
              </a:ext>
            </a:extLst>
          </p:cNvPr>
          <p:cNvSpPr/>
          <p:nvPr/>
        </p:nvSpPr>
        <p:spPr>
          <a:xfrm>
            <a:off x="1307383" y="1806915"/>
            <a:ext cx="191588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</a:rPr>
              <a:t>DANA SEKOLAH   (BOS)</a:t>
            </a:r>
            <a:endParaRPr lang="en-ID" sz="18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99F58DC7-00FD-4EF1-92B8-FD9B67A4C23D}"/>
              </a:ext>
            </a:extLst>
          </p:cNvPr>
          <p:cNvSpPr/>
          <p:nvPr/>
        </p:nvSpPr>
        <p:spPr>
          <a:xfrm>
            <a:off x="1190171" y="239926"/>
            <a:ext cx="191588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PEMBIAYAAN</a:t>
            </a:r>
            <a:endParaRPr lang="en-ID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A27F0B5B-7FBE-44EC-9D4A-E73461361FF4}"/>
              </a:ext>
            </a:extLst>
          </p:cNvPr>
          <p:cNvSpPr/>
          <p:nvPr/>
        </p:nvSpPr>
        <p:spPr>
          <a:xfrm>
            <a:off x="5167632" y="1605211"/>
            <a:ext cx="239430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GURU</a:t>
            </a:r>
            <a:endParaRPr lang="en-ID" sz="28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01EAAF0-22CB-410A-B3D9-4CA924A9233C}"/>
              </a:ext>
            </a:extLst>
          </p:cNvPr>
          <p:cNvSpPr/>
          <p:nvPr/>
        </p:nvSpPr>
        <p:spPr>
          <a:xfrm>
            <a:off x="5007427" y="239926"/>
            <a:ext cx="255451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SASARAN SIAPA YANG TERLIBAT</a:t>
            </a:r>
            <a:endParaRPr lang="en-ID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8E032C33-BB0B-489F-A299-B1D5AAC6C5BD}"/>
              </a:ext>
            </a:extLst>
          </p:cNvPr>
          <p:cNvSpPr/>
          <p:nvPr/>
        </p:nvSpPr>
        <p:spPr>
          <a:xfrm>
            <a:off x="9085943" y="239926"/>
            <a:ext cx="191588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PENANGGUNG JAWAB</a:t>
            </a:r>
            <a:endParaRPr lang="en-ID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36080FD5-6394-46A5-B06E-0570B9108E44}"/>
              </a:ext>
            </a:extLst>
          </p:cNvPr>
          <p:cNvSpPr/>
          <p:nvPr/>
        </p:nvSpPr>
        <p:spPr>
          <a:xfrm>
            <a:off x="8968731" y="1496649"/>
            <a:ext cx="191588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KEPALA SEKOLAH</a:t>
            </a:r>
            <a:endParaRPr lang="en-ID" sz="20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/>
          <p:nvPr/>
        </p:nvSpPr>
        <p:spPr>
          <a:xfrm>
            <a:off x="0" y="0"/>
            <a:ext cx="12263718" cy="6858000"/>
          </a:xfrm>
          <a:prstGeom prst="rect">
            <a:avLst/>
          </a:prstGeom>
          <a:solidFill>
            <a:srgbClr val="F4B08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300558" y="3260257"/>
            <a:ext cx="5953595" cy="2701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454268" y="976034"/>
            <a:ext cx="3331619" cy="205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436" y="6057571"/>
            <a:ext cx="12126564" cy="723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8"/>
          <p:cNvPicPr preferRelativeResize="0"/>
          <p:nvPr/>
        </p:nvPicPr>
        <p:blipFill rotWithShape="1">
          <a:blip r:embed="rId6">
            <a:alphaModFix/>
          </a:blip>
          <a:srcRect l="59387" r="12898"/>
          <a:stretch/>
        </p:blipFill>
        <p:spPr>
          <a:xfrm>
            <a:off x="65436" y="4454226"/>
            <a:ext cx="1182697" cy="1446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8"/>
          <p:cNvPicPr preferRelativeResize="0"/>
          <p:nvPr/>
        </p:nvPicPr>
        <p:blipFill rotWithShape="1">
          <a:blip r:embed="rId6">
            <a:alphaModFix/>
          </a:blip>
          <a:srcRect l="59387" r="12898"/>
          <a:stretch/>
        </p:blipFill>
        <p:spPr>
          <a:xfrm>
            <a:off x="11128271" y="4571112"/>
            <a:ext cx="1182697" cy="144628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"/>
          <p:cNvSpPr txBox="1"/>
          <p:nvPr/>
        </p:nvSpPr>
        <p:spPr>
          <a:xfrm>
            <a:off x="1531448" y="55181"/>
            <a:ext cx="823153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 err="1">
                <a:highlight>
                  <a:srgbClr val="FFFF00"/>
                </a:highlight>
              </a:rPr>
              <a:t>Evaluasi</a:t>
            </a:r>
            <a:r>
              <a:rPr lang="en-US" sz="2800" dirty="0">
                <a:highlight>
                  <a:srgbClr val="FFFF00"/>
                </a:highlight>
              </a:rPr>
              <a:t> (</a:t>
            </a:r>
            <a:r>
              <a:rPr lang="en-US" sz="2800" dirty="0" err="1">
                <a:highlight>
                  <a:srgbClr val="FFFF00"/>
                </a:highlight>
              </a:rPr>
              <a:t>Evaluasi</a:t>
            </a:r>
            <a:r>
              <a:rPr lang="en-US" sz="2800" dirty="0">
                <a:highlight>
                  <a:srgbClr val="FFFF00"/>
                </a:highlight>
              </a:rPr>
              <a:t> Program, </a:t>
            </a:r>
            <a:r>
              <a:rPr lang="en-US" sz="2800" dirty="0" err="1">
                <a:highlight>
                  <a:srgbClr val="FFFF00"/>
                </a:highlight>
              </a:rPr>
              <a:t>Evaluasi</a:t>
            </a:r>
            <a:r>
              <a:rPr lang="en-US" sz="2800" dirty="0">
                <a:highlight>
                  <a:srgbClr val="FFFF00"/>
                </a:highlight>
              </a:rPr>
              <a:t> PPK </a:t>
            </a:r>
            <a:r>
              <a:rPr lang="en-US" sz="2800" dirty="0" err="1">
                <a:highlight>
                  <a:srgbClr val="FFFF00"/>
                </a:highlight>
              </a:rPr>
              <a:t>siswa</a:t>
            </a:r>
            <a:r>
              <a:rPr lang="en-US" sz="2800" dirty="0">
                <a:highlight>
                  <a:srgbClr val="FFFF00"/>
                </a:highlight>
              </a:rPr>
              <a:t>)</a:t>
            </a:r>
            <a:endParaRPr lang="en-ID" sz="2800" dirty="0">
              <a:highlight>
                <a:srgbClr val="FFFF00"/>
              </a:highlight>
            </a:endParaRPr>
          </a:p>
          <a:p>
            <a:r>
              <a:rPr lang="en-US" sz="2800" dirty="0"/>
              <a:t> </a:t>
            </a:r>
            <a:endParaRPr lang="en-ID" sz="2800" dirty="0"/>
          </a:p>
        </p:txBody>
      </p:sp>
      <p:sp>
        <p:nvSpPr>
          <p:cNvPr id="189" name="Google Shape;189;p8"/>
          <p:cNvSpPr txBox="1"/>
          <p:nvPr/>
        </p:nvSpPr>
        <p:spPr>
          <a:xfrm>
            <a:off x="715523" y="532214"/>
            <a:ext cx="6996004" cy="62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id-ID" sz="2800" dirty="0">
                <a:highlight>
                  <a:srgbClr val="FFFF00"/>
                </a:highlight>
                <a:latin typeface="French Script MT" panose="03020402040607040605" pitchFamily="66" charset="0"/>
              </a:rPr>
              <a:t>Hendaknya program workshop untuk mengintregasikan PPK dalam materi pembelajaran dilakukan tidak hanya sekali tetapi dilaksanakan lagi kedepannya, hanya saja dana yang ada tidak memadai</a:t>
            </a:r>
            <a:r>
              <a:rPr lang="id-ID" sz="2800" dirty="0" smtClean="0">
                <a:highlight>
                  <a:srgbClr val="FFFF00"/>
                </a:highlight>
                <a:latin typeface="French Script MT" panose="03020402040607040605" pitchFamily="66" charset="0"/>
              </a:rPr>
              <a:t>.</a:t>
            </a:r>
          </a:p>
          <a:p>
            <a:pPr lvl="0"/>
            <a:r>
              <a:rPr lang="id-ID" sz="2800" b="1" dirty="0" smtClean="0">
                <a:solidFill>
                  <a:schemeClr val="tx1"/>
                </a:solidFill>
                <a:highlight>
                  <a:srgbClr val="FFFF00"/>
                </a:highlight>
                <a:latin typeface="French Script MT" panose="03020402040607040605" pitchFamily="66" charset="0"/>
                <a:ea typeface="Calibri"/>
                <a:cs typeface="Calibri"/>
                <a:sym typeface="Calibri"/>
              </a:rPr>
              <a:t>PPK</a:t>
            </a:r>
          </a:p>
          <a:p>
            <a:pPr lvl="0"/>
            <a:r>
              <a:rPr lang="id-ID" sz="2800" b="1" dirty="0" smtClean="0">
                <a:solidFill>
                  <a:schemeClr val="tx1"/>
                </a:solidFill>
                <a:highlight>
                  <a:srgbClr val="FFFF00"/>
                </a:highlight>
                <a:latin typeface="French Script MT" panose="03020402040607040605" pitchFamily="66" charset="0"/>
                <a:ea typeface="Calibri"/>
                <a:cs typeface="Calibri"/>
                <a:sym typeface="Calibri"/>
              </a:rPr>
              <a:t>Karater yang diharapkan :</a:t>
            </a:r>
          </a:p>
          <a:p>
            <a:pPr marL="742950" lvl="0" indent="-742950">
              <a:buAutoNum type="arabicPeriod"/>
            </a:pPr>
            <a:r>
              <a:rPr lang="id-ID" sz="2800" b="1" dirty="0" smtClean="0">
                <a:solidFill>
                  <a:schemeClr val="tx1"/>
                </a:solidFill>
                <a:highlight>
                  <a:srgbClr val="FFFF00"/>
                </a:highlight>
                <a:latin typeface="French Script MT" panose="03020402040607040605" pitchFamily="66" charset="0"/>
                <a:ea typeface="Calibri"/>
                <a:cs typeface="Calibri"/>
                <a:sym typeface="Calibri"/>
              </a:rPr>
              <a:t>Religiusitas</a:t>
            </a:r>
          </a:p>
          <a:p>
            <a:pPr marL="742950" lvl="0" indent="-742950">
              <a:buAutoNum type="arabicPeriod"/>
            </a:pPr>
            <a:r>
              <a:rPr lang="id-ID" sz="2800" b="1" dirty="0" smtClean="0">
                <a:solidFill>
                  <a:schemeClr val="tx1"/>
                </a:solidFill>
                <a:highlight>
                  <a:srgbClr val="FFFF00"/>
                </a:highlight>
                <a:latin typeface="French Script MT" panose="03020402040607040605" pitchFamily="66" charset="0"/>
                <a:ea typeface="Calibri"/>
                <a:cs typeface="Calibri"/>
                <a:sym typeface="Calibri"/>
              </a:rPr>
              <a:t>Jujur</a:t>
            </a:r>
          </a:p>
          <a:p>
            <a:pPr marL="742950" lvl="0" indent="-742950">
              <a:buAutoNum type="arabicPeriod"/>
            </a:pPr>
            <a:r>
              <a:rPr lang="id-ID" sz="2800" b="1" dirty="0" smtClean="0">
                <a:solidFill>
                  <a:schemeClr val="tx1"/>
                </a:solidFill>
                <a:highlight>
                  <a:srgbClr val="FFFF00"/>
                </a:highlight>
                <a:latin typeface="French Script MT" panose="03020402040607040605" pitchFamily="66" charset="0"/>
                <a:ea typeface="Calibri"/>
                <a:cs typeface="Calibri"/>
                <a:sym typeface="Calibri"/>
              </a:rPr>
              <a:t>Displin</a:t>
            </a:r>
          </a:p>
          <a:p>
            <a:pPr marL="742950" lvl="0" indent="-742950">
              <a:buAutoNum type="arabicPeriod"/>
            </a:pPr>
            <a:r>
              <a:rPr lang="id-ID" sz="2800" b="1" dirty="0" smtClean="0">
                <a:solidFill>
                  <a:schemeClr val="tx1"/>
                </a:solidFill>
                <a:highlight>
                  <a:srgbClr val="FFFF00"/>
                </a:highlight>
                <a:latin typeface="French Script MT" panose="03020402040607040605" pitchFamily="66" charset="0"/>
                <a:ea typeface="Calibri"/>
                <a:cs typeface="Calibri"/>
                <a:sym typeface="Calibri"/>
              </a:rPr>
              <a:t>Rasa Ingin tahu</a:t>
            </a:r>
          </a:p>
          <a:p>
            <a:pPr marL="742950" lvl="0" indent="-742950">
              <a:buAutoNum type="arabicPeriod"/>
            </a:pPr>
            <a:r>
              <a:rPr lang="id-ID" sz="2800" b="1" dirty="0" smtClean="0">
                <a:solidFill>
                  <a:schemeClr val="tx1"/>
                </a:solidFill>
                <a:highlight>
                  <a:srgbClr val="FFFF00"/>
                </a:highlight>
                <a:latin typeface="French Script MT" panose="03020402040607040605" pitchFamily="66" charset="0"/>
                <a:ea typeface="Calibri"/>
                <a:cs typeface="Calibri"/>
                <a:sym typeface="Calibri"/>
              </a:rPr>
              <a:t>Peduli</a:t>
            </a:r>
          </a:p>
          <a:p>
            <a:pPr marL="742950" lvl="0" indent="-742950">
              <a:buAutoNum type="arabicPeriod"/>
            </a:pPr>
            <a:r>
              <a:rPr lang="id-ID" sz="2800" b="1" dirty="0" smtClean="0">
                <a:solidFill>
                  <a:schemeClr val="tx1"/>
                </a:solidFill>
                <a:highlight>
                  <a:srgbClr val="FFFF00"/>
                </a:highlight>
                <a:latin typeface="French Script MT" panose="03020402040607040605" pitchFamily="66" charset="0"/>
                <a:ea typeface="Calibri"/>
                <a:cs typeface="Calibri"/>
                <a:sym typeface="Calibri"/>
              </a:rPr>
              <a:t>Mandiri</a:t>
            </a:r>
          </a:p>
          <a:p>
            <a:pPr marL="742950" lvl="0" indent="-742950">
              <a:buAutoNum type="arabicPeriod"/>
            </a:pPr>
            <a:r>
              <a:rPr lang="id-ID" sz="2800" b="1" dirty="0" smtClean="0">
                <a:solidFill>
                  <a:schemeClr val="tx1"/>
                </a:solidFill>
                <a:highlight>
                  <a:srgbClr val="FFFF00"/>
                </a:highlight>
                <a:latin typeface="French Script MT" panose="03020402040607040605" pitchFamily="66" charset="0"/>
                <a:ea typeface="Calibri"/>
                <a:cs typeface="Calibri"/>
                <a:sym typeface="Calibri"/>
              </a:rPr>
              <a:t>Gotong royong</a:t>
            </a:r>
          </a:p>
          <a:p>
            <a:pPr lvl="0"/>
            <a:endParaRPr sz="3600" b="1" dirty="0">
              <a:solidFill>
                <a:schemeClr val="lt1"/>
              </a:solidFill>
              <a:highlight>
                <a:srgbClr val="FFFF00"/>
              </a:highlight>
              <a:latin typeface="French Script MT" panose="03020402040607040605" pitchFamily="66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333</Words>
  <Application>Microsoft Office PowerPoint</Application>
  <PresentationFormat>Custom</PresentationFormat>
  <Paragraphs>66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Lumsden</dc:creator>
  <cp:lastModifiedBy>Windows User</cp:lastModifiedBy>
  <cp:revision>48</cp:revision>
  <dcterms:created xsi:type="dcterms:W3CDTF">2016-09-07T16:46:43Z</dcterms:created>
  <dcterms:modified xsi:type="dcterms:W3CDTF">2020-11-02T08:29:02Z</dcterms:modified>
</cp:coreProperties>
</file>