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6858000" cy="9144000"/>
  <p:embeddedFontLst>
    <p:embeddedFont>
      <p:font typeface="Roboto"/>
      <p:regular r:id="rId62"/>
      <p:bold r:id="rId63"/>
      <p:italic r:id="rId64"/>
      <p:boldItalic r:id="rId65"/>
    </p:embeddedFont>
    <p:embeddedFont>
      <p:font typeface="Nunito"/>
      <p:regular r:id="rId66"/>
      <p:bold r:id="rId67"/>
      <p:italic r:id="rId68"/>
      <p:boldItalic r:id="rId69"/>
    </p:embeddedFont>
    <p:embeddedFont>
      <p:font typeface="Candara"/>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2A724D-B0DB-46C2-A27C-193AB277DFE8}">
  <a:tblStyle styleId="{072A724D-B0DB-46C2-A27C-193AB277DFE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andara-boldItalic.fntdata"/><Relationship Id="rId72" Type="http://schemas.openxmlformats.org/officeDocument/2006/relationships/font" Target="fonts/Candara-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andara-bold.fntdata"/><Relationship Id="rId70" Type="http://schemas.openxmlformats.org/officeDocument/2006/relationships/font" Target="fonts/Candar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6.xml"/><Relationship Id="rId66" Type="http://schemas.openxmlformats.org/officeDocument/2006/relationships/font" Target="fonts/Nunito-regular.fntdata"/><Relationship Id="rId21" Type="http://schemas.openxmlformats.org/officeDocument/2006/relationships/slide" Target="slides/slide15.xml"/><Relationship Id="rId65" Type="http://schemas.openxmlformats.org/officeDocument/2006/relationships/font" Target="fonts/Roboto-boldItalic.fntdata"/><Relationship Id="rId24" Type="http://schemas.openxmlformats.org/officeDocument/2006/relationships/slide" Target="slides/slide18.xml"/><Relationship Id="rId68" Type="http://schemas.openxmlformats.org/officeDocument/2006/relationships/font" Target="fonts/Nunito-italic.fntdata"/><Relationship Id="rId23" Type="http://schemas.openxmlformats.org/officeDocument/2006/relationships/slide" Target="slides/slide17.xml"/><Relationship Id="rId67" Type="http://schemas.openxmlformats.org/officeDocument/2006/relationships/font" Target="fonts/Nunito-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Nunito-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gPAx_A5AexKroFAwHbu5Gg4Xx1D9jGRL?usp=sharing" TargetMode="External"/><Relationship Id="rId3" Type="http://schemas.openxmlformats.org/officeDocument/2006/relationships/hyperlink" Target="https://kurikulum.kemdikbud.go.id/wp-content/unduhan/CP_2022.pdf"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T44ww3D5vHN00PiZjEy4PaD_axWqXhp/edit?usp=sharing&amp;ouid=111326442570059737717&amp;rtpof=true&amp;sd=true"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andara"/>
                <a:ea typeface="Candara"/>
                <a:cs typeface="Candara"/>
                <a:sym typeface="Candara"/>
              </a:rPr>
              <a:t>Perlu dinyatakan Capaian Pembelajaran modul ini  terlebih dahulu yaitu </a:t>
            </a:r>
            <a:endParaRPr sz="1000">
              <a:solidFill>
                <a:schemeClr val="dk1"/>
              </a:solidFill>
              <a:latin typeface="Candara"/>
              <a:ea typeface="Candara"/>
              <a:cs typeface="Candara"/>
              <a:sym typeface="Candara"/>
            </a:endParaRPr>
          </a:p>
          <a:p>
            <a:pPr indent="-298450" lvl="0" marL="457200" rtl="0" algn="l">
              <a:lnSpc>
                <a:spcPct val="100000"/>
              </a:lnSpc>
              <a:spcBef>
                <a:spcPts val="0"/>
              </a:spcBef>
              <a:spcAft>
                <a:spcPts val="0"/>
              </a:spcAft>
              <a:buClr>
                <a:schemeClr val="dk1"/>
              </a:buClr>
              <a:buSzPts val="1100"/>
              <a:buFont typeface="Noto Sans Symbols"/>
              <a:buChar char="●"/>
            </a:pPr>
            <a:r>
              <a:rPr lang="en-US" sz="1000">
                <a:solidFill>
                  <a:schemeClr val="dk1"/>
                </a:solidFill>
                <a:latin typeface="Candara"/>
                <a:ea typeface="Candara"/>
                <a:cs typeface="Candara"/>
                <a:sym typeface="Candara"/>
              </a:rPr>
              <a:t>Memahami kerangka kurikulum prototipe dan prinsip penyusunan Capaian Pembelajaran (CP)</a:t>
            </a:r>
            <a:endParaRPr sz="1000">
              <a:solidFill>
                <a:schemeClr val="dk1"/>
              </a:solidFill>
              <a:latin typeface="Candara"/>
              <a:ea typeface="Candara"/>
              <a:cs typeface="Candara"/>
              <a:sym typeface="Candara"/>
            </a:endParaRPr>
          </a:p>
          <a:p>
            <a:pPr indent="-292100" lvl="0" marL="457200" rtl="0" algn="just">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Memahami posisi Capaian Pembelajaran (CP) sebagai panduan utama dalam perancangan pembelajaran</a:t>
            </a:r>
            <a:endParaRPr sz="1000">
              <a:solidFill>
                <a:schemeClr val="dk1"/>
              </a:solidFill>
              <a:latin typeface="Candara"/>
              <a:ea typeface="Candara"/>
              <a:cs typeface="Candara"/>
              <a:sym typeface="Candara"/>
            </a:endParaRPr>
          </a:p>
          <a:p>
            <a:pPr indent="-292100" lvl="0" marL="457200" rtl="0" algn="just">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Merekonstruksi pemahaman mengenai sikap, pengetahuan, dan  keterampilan</a:t>
            </a:r>
            <a:endParaRPr sz="1000">
              <a:solidFill>
                <a:schemeClr val="dk1"/>
              </a:solidFill>
              <a:latin typeface="Candara"/>
              <a:ea typeface="Candara"/>
              <a:cs typeface="Candara"/>
              <a:sym typeface="Candara"/>
            </a:endParaRPr>
          </a:p>
          <a:p>
            <a:pPr indent="-292100" lvl="0" marL="457200" rtl="0" algn="just">
              <a:lnSpc>
                <a:spcPct val="115000"/>
              </a:lnSpc>
              <a:spcBef>
                <a:spcPts val="0"/>
              </a:spcBef>
              <a:spcAft>
                <a:spcPts val="0"/>
              </a:spcAft>
              <a:buClr>
                <a:schemeClr val="dk1"/>
              </a:buClr>
              <a:buSzPts val="1000"/>
              <a:buFont typeface="Candara"/>
              <a:buChar char="●"/>
            </a:pPr>
            <a:r>
              <a:rPr lang="en-US" sz="1000">
                <a:solidFill>
                  <a:schemeClr val="dk1"/>
                </a:solidFill>
                <a:latin typeface="Candara"/>
                <a:ea typeface="Candara"/>
                <a:cs typeface="Candara"/>
                <a:sym typeface="Candara"/>
              </a:rPr>
              <a:t>Menggunakan paradigma Konstruktivisme dalam memahami konsep “Memahami” pada Capaian Pembelajaran (CP)</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rgbClr val="202124"/>
                </a:solidFill>
                <a:highlight>
                  <a:srgbClr val="FFFFFF"/>
                </a:highlight>
              </a:rPr>
              <a:t>Undang-Undang Nomor 20 tahun 2003 tentang Sistem Pendidikan Nasional, Pasal 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CP sifatnya terberi (</a:t>
            </a:r>
            <a:r>
              <a:rPr i="1" lang="en-US"/>
              <a:t>given</a:t>
            </a:r>
            <a:r>
              <a:rPr lang="en-US"/>
              <a:t>) dari pemerintah dan tidak dapat diubah. Satuan pendidikan diberikan keleluasaan untuk menentukan Kurikulum Operasional Sekolah, Tujuan Pembelajaran dan Alur Tujuan Pembelajaran, dan Modul Ajar berdasarkan CP. Setiap Perancangan pembelajaran harus berpusat pada siswa, bukan pada ketuntasan materi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Teori konstruktivisme menekankan pentingnya proses pembelajaran yang menempatkan siswa sebagai pelaku aktif pembelajaran (students as agents), bukan sebagai penerima informasi secara pasif dari guru mereka (students as recipients). Menurut teori belajar konstruktivisme (constructivist learning theory), pengetahuan bukanlah kumpulan atau seperangkat fakta-fakta, konsep, atau kaidah untuk diingat. “Memahami” dalam konstruktivisme adalah proses mengkonstruksi pengetahuan melalui pengalaman nyata.</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just">
              <a:lnSpc>
                <a:spcPct val="115000"/>
              </a:lnSpc>
              <a:spcBef>
                <a:spcPts val="0"/>
              </a:spcBef>
              <a:spcAft>
                <a:spcPts val="0"/>
              </a:spcAft>
              <a:buClr>
                <a:schemeClr val="dk1"/>
              </a:buClr>
              <a:buSzPts val="1000"/>
              <a:buFont typeface="Candara"/>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Misalnya pada kelas 11 (Fase F), terdapat siswa yang kemampuannya masih berada di Fase A- E, berdasarkan hasil asesmen diagnostik. Jika ini terjadi, maka siswa tersebut akan menggunakan materi Fase A meski siswa tersebut berada di kels 11 yang umumnya menggunakan CP Fase 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Bagian yang tebal merupakan kompetensi yang dituju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Perhatikan bagaimana setiap elemen saling menunjang siswa memiliki kompetensi yang diperlukan untuk mencapai CP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Perhatikan bagaimana setiap elemen saling menunjang siswa memiliki kompetensi yang diperlukan untuk mencapai CP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Anderson dan rekan-rekan (2001) melakukan revisi terhadap Taksonomi Bloom dan secara eksplisit menyatakan bahwa taksonomi tersebut relevan dan membantu untuk digunakan oleh guru dalam pengembangan kurikulum di tingkat satuan pendidikan, bukan di level standar nasional. Taksonomi Bloom berguna untuk “menerjemahkan standar” ke dalam istilah dan bahasa yang lebih konkrit dan operasional untuk digunakan sehari-hari. Dengan demikian, dalam konteks kurikulum nasional di Indonesia, Taksonomi Bloom relevan untuk digunakan guru dalam merancang alur tujuan pembelajaran dan asesmen kelas.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50">
                <a:solidFill>
                  <a:srgbClr val="3C4043"/>
                </a:solidFill>
                <a:highlight>
                  <a:srgbClr val="FFFFFF"/>
                </a:highlight>
                <a:latin typeface="Roboto"/>
                <a:ea typeface="Roboto"/>
                <a:cs typeface="Roboto"/>
                <a:sym typeface="Roboto"/>
              </a:rPr>
              <a:t>Aspek Pemahaman sejalan dengan model teori2 kontemporer yang dikutip para pakar pendidikan. </a:t>
            </a:r>
            <a:r>
              <a:rPr i="1" lang="en-US">
                <a:solidFill>
                  <a:schemeClr val="dk1"/>
                </a:solidFill>
                <a:latin typeface="Candara"/>
                <a:ea typeface="Candara"/>
                <a:cs typeface="Candara"/>
                <a:sym typeface="Candara"/>
              </a:rPr>
              <a:t>6 Aspek atau facet pemahaman ini merupakan modal dasar untuk menentukan Tujuan Pembelajaran (TP) dan penyusunan Alur Tujuan Pembelajaran (ATP) serta menentukan apa saja hal yang perlu diasess. Dalam beberapa slide berikut ini kita dapat melihat contoh-contoh bukti pemahaman dalam CP dari berbagai aspek seperti penjelasan, interpretasi, aplikasi, empati dan pengenalan diri.</a:t>
            </a:r>
            <a:endParaRPr b="1" sz="1200">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Total waktu perkenalan dan mulai dari diri 20 menit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4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US" sz="1400">
                <a:solidFill>
                  <a:schemeClr val="dk1"/>
                </a:solidFill>
                <a:latin typeface="Source Sans Pro"/>
                <a:ea typeface="Source Sans Pro"/>
                <a:cs typeface="Source Sans Pro"/>
                <a:sym typeface="Source Sans Pro"/>
              </a:rPr>
              <a:t>Menarasika ulang CP</a:t>
            </a:r>
            <a:endParaRPr sz="14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US" sz="1400">
                <a:solidFill>
                  <a:schemeClr val="dk1"/>
                </a:solidFill>
                <a:latin typeface="Source Sans Pro"/>
                <a:ea typeface="Source Sans Pro"/>
                <a:cs typeface="Source Sans Pro"/>
                <a:sym typeface="Source Sans Pro"/>
              </a:rPr>
              <a:t>Istilah teknis perlu dijelaskan di dokume lain, untuk yang kurang dijelaskan dengan jelas</a:t>
            </a:r>
            <a:endParaRPr sz="14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t/>
            </a:r>
            <a:endParaRPr sz="14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US" sz="1400">
                <a:solidFill>
                  <a:schemeClr val="dk1"/>
                </a:solidFill>
                <a:latin typeface="Source Sans Pro"/>
                <a:ea typeface="Source Sans Pro"/>
                <a:cs typeface="Source Sans Pro"/>
                <a:sym typeface="Source Sans Pro"/>
              </a:rPr>
              <a:t>Istilah yang dipakai </a:t>
            </a:r>
            <a:endParaRPr sz="1400">
              <a:solidFill>
                <a:schemeClr val="dk1"/>
              </a:solidFill>
              <a:latin typeface="Source Sans Pro"/>
              <a:ea typeface="Source Sans Pro"/>
              <a:cs typeface="Source Sans Pro"/>
              <a:sym typeface="Source Sans Pro"/>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waktunya 30 menit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94310" rtl="0" algn="just">
              <a:lnSpc>
                <a:spcPct val="100000"/>
              </a:lnSpc>
              <a:spcBef>
                <a:spcPts val="0"/>
              </a:spcBef>
              <a:spcAft>
                <a:spcPts val="0"/>
              </a:spcAft>
              <a:buClr>
                <a:schemeClr val="dk1"/>
              </a:buClr>
              <a:buSzPts val="1100"/>
              <a:buFont typeface="Arial"/>
              <a:buNone/>
            </a:pPr>
            <a:r>
              <a:rPr lang="en-US" u="sng">
                <a:solidFill>
                  <a:schemeClr val="hlink"/>
                </a:solidFill>
                <a:latin typeface="Nunito"/>
                <a:ea typeface="Nunito"/>
                <a:cs typeface="Nunito"/>
                <a:sym typeface="Nunito"/>
                <a:hlinkClick r:id="rId2"/>
              </a:rPr>
              <a:t>https://drive.google.com/drive/folders/1gPAx_A5AexKroFAwHbu5Gg4Xx1D9jGRL?usp=sharing</a:t>
            </a:r>
            <a:r>
              <a:rPr lang="en-US">
                <a:solidFill>
                  <a:schemeClr val="dk1"/>
                </a:solidFill>
                <a:latin typeface="Nunito"/>
                <a:ea typeface="Nunito"/>
                <a:cs typeface="Nunito"/>
                <a:sym typeface="Nunito"/>
              </a:rPr>
              <a:t> atau Keputusan Kepala BSKAP Nomor 008/H/KR/2022  </a:t>
            </a:r>
            <a:r>
              <a:rPr lang="en-US">
                <a:solidFill>
                  <a:schemeClr val="dk1"/>
                </a:solidFill>
                <a:highlight>
                  <a:srgbClr val="FFFF00"/>
                </a:highlight>
                <a:latin typeface="Nunito"/>
                <a:ea typeface="Nunito"/>
                <a:cs typeface="Nunito"/>
                <a:sym typeface="Nunito"/>
              </a:rPr>
              <a:t> </a:t>
            </a:r>
            <a:r>
              <a:rPr lang="en-US" u="sng">
                <a:solidFill>
                  <a:schemeClr val="hlink"/>
                </a:solidFill>
                <a:highlight>
                  <a:srgbClr val="FFFF00"/>
                </a:highlight>
                <a:latin typeface="Nunito"/>
                <a:ea typeface="Nunito"/>
                <a:cs typeface="Nunito"/>
                <a:sym typeface="Nunito"/>
                <a:hlinkClick r:id="rId3"/>
              </a:rPr>
              <a:t>https://kurikulum.kemdikbud.go.id/wp-content/unduhan/CP_2022.pdf</a:t>
            </a:r>
            <a:r>
              <a:rPr lang="en-US">
                <a:solidFill>
                  <a:schemeClr val="dk1"/>
                </a:solidFill>
                <a:highlight>
                  <a:srgbClr val="FFFF00"/>
                </a:highlight>
                <a:latin typeface="Nunito"/>
                <a:ea typeface="Nunito"/>
                <a:cs typeface="Nunito"/>
                <a:sym typeface="Nunito"/>
              </a:rPr>
              <a:t> </a:t>
            </a:r>
            <a:r>
              <a:rPr lang="en-US">
                <a:solidFill>
                  <a:schemeClr val="dk1"/>
                </a:solidFill>
                <a:highlight>
                  <a:srgbClr val="FFFFFF"/>
                </a:highlight>
                <a:latin typeface="Nunito"/>
                <a:ea typeface="Nunito"/>
                <a:cs typeface="Nunito"/>
                <a:sym typeface="Nunito"/>
              </a:rPr>
              <a:t> (Ditetapkan pada 15 Februari 2022)</a:t>
            </a:r>
            <a:endParaRPr sz="1200" u="sng">
              <a:solidFill>
                <a:srgbClr val="0000FF"/>
              </a:solidFill>
              <a:latin typeface="Candara"/>
              <a:ea typeface="Candara"/>
              <a:cs typeface="Candara"/>
              <a:sym typeface="Candara"/>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https://jamboard.google.com/d/1yLjBaKKH55c7A1EGWFOKY4i7Sp5x0jhHrcSu-PUbPYA/edit?usp=sharing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waktunya 30 menit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waktunya 20 menit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lang="en-US" sz="1000">
                <a:latin typeface="Calibri"/>
                <a:ea typeface="Calibri"/>
                <a:cs typeface="Calibri"/>
                <a:sym typeface="Calibri"/>
              </a:rPr>
              <a:t>Silakan unduh tautan berikut dan unggah kembali pada folder khusus untuk kelas anda jika diperlukan</a:t>
            </a:r>
            <a:endParaRPr sz="1000">
              <a:latin typeface="Calibri"/>
              <a:ea typeface="Calibri"/>
              <a:cs typeface="Calibri"/>
              <a:sym typeface="Calibri"/>
            </a:endParaRPr>
          </a:p>
          <a:p>
            <a:pPr indent="0" lvl="0" marL="457200" rtl="0" algn="just">
              <a:lnSpc>
                <a:spcPct val="115000"/>
              </a:lnSpc>
              <a:spcBef>
                <a:spcPts val="0"/>
              </a:spcBef>
              <a:spcAft>
                <a:spcPts val="0"/>
              </a:spcAft>
              <a:buClr>
                <a:schemeClr val="dk1"/>
              </a:buClr>
              <a:buSzPts val="1100"/>
              <a:buFont typeface="Arial"/>
              <a:buNone/>
            </a:pPr>
            <a:r>
              <a:rPr lang="en-US" sz="1000" u="sng">
                <a:solidFill>
                  <a:schemeClr val="hlink"/>
                </a:solidFill>
                <a:latin typeface="Calibri"/>
                <a:ea typeface="Calibri"/>
                <a:cs typeface="Calibri"/>
                <a:sym typeface="Calibri"/>
                <a:hlinkClick r:id="rId2"/>
              </a:rPr>
              <a:t>https://docs.google.com/document/d/19T44ww3D5vHN00PiZjEy4PaD_axWqXhp/edit?usp=sharing&amp;ouid=111326442570059737717&amp;rtpof=true&amp;sd=true</a:t>
            </a:r>
            <a:r>
              <a:rPr lang="en-US" sz="1000" u="sng">
                <a:solidFill>
                  <a:schemeClr val="hlink"/>
                </a:solidFill>
                <a:latin typeface="Calibri"/>
                <a:ea typeface="Calibri"/>
                <a:cs typeface="Calibri"/>
                <a:sym typeface="Calibri"/>
              </a:rPr>
              <a:t> </a:t>
            </a:r>
            <a:r>
              <a:rPr lang="en-US" sz="1000">
                <a:solidFill>
                  <a:schemeClr val="dk1"/>
                </a:solidFill>
                <a:latin typeface="Calibri"/>
                <a:ea typeface="Calibri"/>
                <a:cs typeface="Calibri"/>
                <a:sym typeface="Calibri"/>
              </a:rPr>
              <a:t> Jika anda menggunakan tautan ini, pastikan sudah dalam mode “share” dan minta peserta untuk mengunduhnya terlebih dahulu (jangan langsung edit pada file induk).</a:t>
            </a:r>
            <a:endParaRPr sz="100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waktunya 30 menit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20 menit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Bagian ini merupakan debrief dan penjembatan menuju materi. Anda dapat meminta peserta untuk berbagi pengalaman yang didapat ketika melakukan ice breaking dengan mengacu pada pertanyaan di atas. Cukup minta 2-3 peserta saja untuk berbagai secara cepat (beri waktu 1 menit untuk setiap peserta)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Ini merupakan pertanyaan “grounding”. Peserta diajak untuk merenungkan pertanyaan di atas dan dipersilakan untuk menjawab dengan cepat (waktu hanya 5 menit)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total waktu 30 menit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73763"/>
              </a:buClr>
              <a:buSzPts val="6000"/>
              <a:buFont typeface="Candara"/>
              <a:buNone/>
              <a:defRPr sz="6000">
                <a:solidFill>
                  <a:srgbClr val="07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 name="Google Shape;22;p2"/>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pic>
        <p:nvPicPr>
          <p:cNvPr id="23" name="Google Shape;23;p2"/>
          <p:cNvPicPr preferRelativeResize="0"/>
          <p:nvPr/>
        </p:nvPicPr>
        <p:blipFill rotWithShape="1">
          <a:blip r:embed="rId2">
            <a:alphaModFix/>
          </a:blip>
          <a:srcRect b="0" l="0" r="0" t="0"/>
          <a:stretch/>
        </p:blipFill>
        <p:spPr>
          <a:xfrm>
            <a:off x="7725638" y="4295125"/>
            <a:ext cx="4513126" cy="25628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9" name="Shape 69"/>
        <p:cNvGrpSpPr/>
        <p:nvPr/>
      </p:nvGrpSpPr>
      <p:grpSpPr>
        <a:xfrm>
          <a:off x="0" y="0"/>
          <a:ext cx="0" cy="0"/>
          <a:chOff x="0" y="0"/>
          <a:chExt cx="0" cy="0"/>
        </a:xfrm>
      </p:grpSpPr>
      <p:sp>
        <p:nvSpPr>
          <p:cNvPr id="70" name="Google Shape;70;p11"/>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1"/>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1"/>
          <p:cNvSpPr txBox="1"/>
          <p:nvPr>
            <p:ph type="title"/>
          </p:nvPr>
        </p:nvSpPr>
        <p:spPr>
          <a:xfrm>
            <a:off x="7001700" y="842463"/>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p11"/>
          <p:cNvPicPr preferRelativeResize="0"/>
          <p:nvPr/>
        </p:nvPicPr>
        <p:blipFill rotWithShape="1">
          <a:blip r:embed="rId2">
            <a:alphaModFix/>
          </a:blip>
          <a:srcRect b="0" l="0" r="0" t="0"/>
          <a:stretch/>
        </p:blipFill>
        <p:spPr>
          <a:xfrm>
            <a:off x="424075" y="1882213"/>
            <a:ext cx="5450024" cy="3936125"/>
          </a:xfrm>
          <a:prstGeom prst="rect">
            <a:avLst/>
          </a:prstGeom>
          <a:noFill/>
          <a:ln cap="flat" cmpd="sng" w="12700">
            <a:solidFill>
              <a:srgbClr val="F0FBFF"/>
            </a:solidFill>
            <a:prstDash val="solid"/>
            <a:miter lim="8000"/>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76" name="Shape 76"/>
        <p:cNvGrpSpPr/>
        <p:nvPr/>
      </p:nvGrpSpPr>
      <p:grpSpPr>
        <a:xfrm>
          <a:off x="0" y="0"/>
          <a:ext cx="0" cy="0"/>
          <a:chOff x="0" y="0"/>
          <a:chExt cx="0" cy="0"/>
        </a:xfrm>
      </p:grpSpPr>
      <p:sp>
        <p:nvSpPr>
          <p:cNvPr id="77" name="Google Shape;77;p12"/>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8" name="Google Shape;78;p12"/>
          <p:cNvPicPr preferRelativeResize="0"/>
          <p:nvPr/>
        </p:nvPicPr>
        <p:blipFill rotWithShape="1">
          <a:blip r:embed="rId2">
            <a:alphaModFix/>
          </a:blip>
          <a:srcRect b="0" l="0" r="0" t="0"/>
          <a:stretch/>
        </p:blipFill>
        <p:spPr>
          <a:xfrm>
            <a:off x="1573325" y="1252534"/>
            <a:ext cx="4352925" cy="4352925"/>
          </a:xfrm>
          <a:prstGeom prst="rect">
            <a:avLst/>
          </a:prstGeom>
          <a:noFill/>
          <a:ln>
            <a:noFill/>
          </a:ln>
        </p:spPr>
      </p:pic>
      <p:sp>
        <p:nvSpPr>
          <p:cNvPr id="79" name="Google Shape;79;p12"/>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81" name="Shape 81"/>
        <p:cNvGrpSpPr/>
        <p:nvPr/>
      </p:nvGrpSpPr>
      <p:grpSpPr>
        <a:xfrm>
          <a:off x="0" y="0"/>
          <a:ext cx="0" cy="0"/>
          <a:chOff x="0" y="0"/>
          <a:chExt cx="0" cy="0"/>
        </a:xfrm>
      </p:grpSpPr>
      <p:sp>
        <p:nvSpPr>
          <p:cNvPr id="82" name="Google Shape;82;p13"/>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3"/>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85" name="Google Shape;85;p13"/>
          <p:cNvPicPr preferRelativeResize="0"/>
          <p:nvPr/>
        </p:nvPicPr>
        <p:blipFill rotWithShape="1">
          <a:blip r:embed="rId2">
            <a:alphaModFix/>
          </a:blip>
          <a:srcRect b="0" l="0" r="0" t="0"/>
          <a:stretch/>
        </p:blipFill>
        <p:spPr>
          <a:xfrm>
            <a:off x="1142325" y="1370450"/>
            <a:ext cx="4940524" cy="4117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0FBFF"/>
        </a:solidFill>
      </p:bgPr>
    </p:bg>
    <p:spTree>
      <p:nvGrpSpPr>
        <p:cNvPr id="86" name="Shape 86"/>
        <p:cNvGrpSpPr/>
        <p:nvPr/>
      </p:nvGrpSpPr>
      <p:grpSpPr>
        <a:xfrm>
          <a:off x="0" y="0"/>
          <a:ext cx="0" cy="0"/>
          <a:chOff x="0" y="0"/>
          <a:chExt cx="0" cy="0"/>
        </a:xfrm>
      </p:grpSpPr>
      <p:sp>
        <p:nvSpPr>
          <p:cNvPr id="87" name="Google Shape;87;p14"/>
          <p:cNvSpPr/>
          <p:nvPr/>
        </p:nvSpPr>
        <p:spPr>
          <a:xfrm>
            <a:off x="0" y="0"/>
            <a:ext cx="12192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88" name="Google Shape;88;p14"/>
          <p:cNvPicPr preferRelativeResize="0"/>
          <p:nvPr/>
        </p:nvPicPr>
        <p:blipFill rotWithShape="1">
          <a:blip r:embed="rId2">
            <a:alphaModFix/>
          </a:blip>
          <a:srcRect b="0" l="0" r="0" t="0"/>
          <a:stretch/>
        </p:blipFill>
        <p:spPr>
          <a:xfrm>
            <a:off x="76200" y="34025"/>
            <a:ext cx="12083602" cy="6789949"/>
          </a:xfrm>
          <a:prstGeom prst="rect">
            <a:avLst/>
          </a:prstGeom>
          <a:noFill/>
          <a:ln>
            <a:noFill/>
          </a:ln>
        </p:spPr>
      </p:pic>
      <p:sp>
        <p:nvSpPr>
          <p:cNvPr id="89" name="Google Shape;89;p14"/>
          <p:cNvSpPr txBox="1"/>
          <p:nvPr>
            <p:ph type="title"/>
          </p:nvPr>
        </p:nvSpPr>
        <p:spPr>
          <a:xfrm>
            <a:off x="5848000" y="3717575"/>
            <a:ext cx="5566200" cy="293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txBox="1"/>
          <p:nvPr>
            <p:ph type="title"/>
          </p:nvPr>
        </p:nvSpPr>
        <p:spPr>
          <a:xfrm>
            <a:off x="831850" y="12595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831813" y="4112238"/>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 name="Google Shape;30;p3"/>
          <p:cNvPicPr preferRelativeResize="0"/>
          <p:nvPr/>
        </p:nvPicPr>
        <p:blipFill rotWithShape="1">
          <a:blip r:embed="rId2">
            <a:alphaModFix/>
          </a:blip>
          <a:srcRect b="0" l="0" r="0" t="0"/>
          <a:stretch/>
        </p:blipFill>
        <p:spPr>
          <a:xfrm>
            <a:off x="6430450" y="1259550"/>
            <a:ext cx="5427101" cy="5181374"/>
          </a:xfrm>
          <a:prstGeom prst="rect">
            <a:avLst/>
          </a:prstGeom>
          <a:noFill/>
          <a:ln cap="flat" cmpd="sng" w="12700">
            <a:solidFill>
              <a:schemeClr val="lt1"/>
            </a:solidFill>
            <a:prstDash val="solid"/>
            <a:miter lim="8000"/>
            <a:headEnd len="sm" w="sm" type="none"/>
            <a:tailEnd len="sm" w="sm"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5"/>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p:nvPr>
            <p:ph idx="2" type="pic"/>
          </p:nvPr>
        </p:nvSpPr>
        <p:spPr>
          <a:xfrm>
            <a:off x="5183188" y="987425"/>
            <a:ext cx="6172200" cy="4873625"/>
          </a:xfrm>
          <a:prstGeom prst="rect">
            <a:avLst/>
          </a:prstGeom>
          <a:noFill/>
          <a:ln>
            <a:noFill/>
          </a:ln>
        </p:spPr>
      </p:sp>
      <p:sp>
        <p:nvSpPr>
          <p:cNvPr id="40" name="Google Shape;40;p5"/>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1" name="Google Shape;4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6" name="Google Shape;46;p6"/>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7"/>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4" name="Shape 54"/>
        <p:cNvGrpSpPr/>
        <p:nvPr/>
      </p:nvGrpSpPr>
      <p:grpSpPr>
        <a:xfrm>
          <a:off x="0" y="0"/>
          <a:ext cx="0" cy="0"/>
          <a:chOff x="0" y="0"/>
          <a:chExt cx="0" cy="0"/>
        </a:xfrm>
      </p:grpSpPr>
      <p:sp>
        <p:nvSpPr>
          <p:cNvPr id="55" name="Google Shape;55;p8"/>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 type="body"/>
          </p:nvPr>
        </p:nvSpPr>
        <p:spPr>
          <a:xfrm>
            <a:off x="838200" y="2338600"/>
            <a:ext cx="69357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2">
            <a:alphaModFix/>
          </a:blip>
          <a:srcRect b="0" l="0" r="0" t="0"/>
          <a:stretch/>
        </p:blipFill>
        <p:spPr>
          <a:xfrm>
            <a:off x="7861062" y="1403888"/>
            <a:ext cx="4242275" cy="40502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7" name="Google Shape;67;p1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68" name="Google Shape;68;p10"/>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1"/>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1"/>
          <p:cNvPicPr preferRelativeResize="0"/>
          <p:nvPr/>
        </p:nvPicPr>
        <p:blipFill rotWithShape="1">
          <a:blip r:embed="rId2">
            <a:alphaModFix/>
          </a:blip>
          <a:srcRect b="0" l="0" r="0" t="0"/>
          <a:stretch/>
        </p:blipFill>
        <p:spPr>
          <a:xfrm>
            <a:off x="9057839" y="0"/>
            <a:ext cx="3133461" cy="917600"/>
          </a:xfrm>
          <a:prstGeom prst="rect">
            <a:avLst/>
          </a:prstGeom>
          <a:noFill/>
          <a:ln>
            <a:noFill/>
          </a:ln>
        </p:spPr>
      </p:pic>
      <p:sp>
        <p:nvSpPr>
          <p:cNvPr id="14" name="Google Shape;14;p1"/>
          <p:cNvSpPr/>
          <p:nvPr/>
        </p:nvSpPr>
        <p:spPr>
          <a:xfrm>
            <a:off x="958200" y="190588"/>
            <a:ext cx="3080400" cy="552000"/>
          </a:xfrm>
          <a:prstGeom prst="rect">
            <a:avLst/>
          </a:prstGeom>
          <a:solidFill>
            <a:srgbClr val="F0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Kementerian Pendidikan, Kebudayaan, Riset, dan Teknologi</a:t>
            </a:r>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drive.google.com/drive/folders/1gPAx_A5AexKroFAwHbu5Gg4Xx1D9jGRL?usp=shar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s://drive.google.com/drive/folders/1gPAx_A5AexKroFAwHbu5Gg4Xx1D9jGRL?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ph type="ctrTitle"/>
          </p:nvPr>
        </p:nvSpPr>
        <p:spPr>
          <a:xfrm>
            <a:off x="1524000" y="1214438"/>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Candara"/>
              <a:buNone/>
            </a:pPr>
            <a:r>
              <a:rPr b="1" lang="en-US">
                <a:solidFill>
                  <a:schemeClr val="accent1"/>
                </a:solidFill>
                <a:latin typeface="Candara"/>
                <a:ea typeface="Candara"/>
                <a:cs typeface="Candara"/>
                <a:sym typeface="Candara"/>
              </a:rPr>
              <a:t>Capaian Pembelajaran</a:t>
            </a:r>
            <a:endParaRPr b="1">
              <a:solidFill>
                <a:schemeClr val="accent1"/>
              </a:solidFill>
              <a:latin typeface="Candara"/>
              <a:ea typeface="Candara"/>
              <a:cs typeface="Candara"/>
              <a:sym typeface="Candara"/>
            </a:endParaRPr>
          </a:p>
        </p:txBody>
      </p:sp>
      <p:sp>
        <p:nvSpPr>
          <p:cNvPr id="95" name="Google Shape;95;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Unit Modul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839808" y="1053945"/>
            <a:ext cx="6634800" cy="4815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b="1" lang="en-US" sz="2000">
                <a:latin typeface="Candara"/>
                <a:ea typeface="Candara"/>
                <a:cs typeface="Candara"/>
                <a:sym typeface="Candara"/>
              </a:rPr>
              <a:t>Pembelajaran ibarat sebuah perjalanan, bukan sebuah perlombaan balap. Hal yang terpenting dalam sebuah perjalanan adalah tujuannya. Tanpa tujuan, kita pastilah hanya buang-buang waktu dan biaya saja. Jika sebuah tujuan jelas dan penting bagi hidup kita, pastilah kita akan mencari dan menggunakan berbagai cara untuk mencapainya, seberapapun lamanya atau seberapapun menantangnya.</a:t>
            </a:r>
            <a:endParaRPr b="1" sz="2000">
              <a:latin typeface="Candara"/>
              <a:ea typeface="Candara"/>
              <a:cs typeface="Candara"/>
              <a:sym typeface="Candara"/>
            </a:endParaRPr>
          </a:p>
          <a:p>
            <a:pPr indent="0" lvl="0" marL="0" rtl="0" algn="just">
              <a:lnSpc>
                <a:spcPct val="115000"/>
              </a:lnSpc>
              <a:spcBef>
                <a:spcPts val="1200"/>
              </a:spcBef>
              <a:spcAft>
                <a:spcPts val="1200"/>
              </a:spcAft>
              <a:buClr>
                <a:schemeClr val="dk1"/>
              </a:buClr>
              <a:buSzPts val="1100"/>
              <a:buFont typeface="Arial"/>
              <a:buNone/>
            </a:pPr>
            <a:r>
              <a:rPr b="1" i="1" lang="en-US" sz="2000">
                <a:solidFill>
                  <a:srgbClr val="2F5597"/>
                </a:solidFill>
                <a:latin typeface="Candara"/>
                <a:ea typeface="Candara"/>
                <a:cs typeface="Candara"/>
                <a:sym typeface="Candara"/>
              </a:rPr>
              <a:t>Capaian Pembelajaran (CP) merupakan tujuan akhir di setiap fase pembelajaran siswa. Capaian pembelajaran (CP) adalah kompetensi minimum yang harus dicapai peserta didik untuk setiap mata pelajaran. CP dirancang dengan mengacu pada Standar Kompetensi Lulusan (SKL) dan Standar Isi.</a:t>
            </a:r>
            <a:endParaRPr b="1" i="1" sz="2000">
              <a:solidFill>
                <a:srgbClr val="2F5597"/>
              </a:solidFill>
            </a:endParaRPr>
          </a:p>
        </p:txBody>
      </p:sp>
      <p:pic>
        <p:nvPicPr>
          <p:cNvPr id="149" name="Google Shape;149;p24"/>
          <p:cNvPicPr preferRelativeResize="0"/>
          <p:nvPr/>
        </p:nvPicPr>
        <p:blipFill rotWithShape="1">
          <a:blip r:embed="rId3">
            <a:alphaModFix/>
          </a:blip>
          <a:srcRect b="0" l="0" r="0" t="0"/>
          <a:stretch/>
        </p:blipFill>
        <p:spPr>
          <a:xfrm>
            <a:off x="7804001" y="1283925"/>
            <a:ext cx="4142201" cy="2761450"/>
          </a:xfrm>
          <a:prstGeom prst="rect">
            <a:avLst/>
          </a:prstGeom>
          <a:noFill/>
          <a:ln>
            <a:noFill/>
          </a:ln>
        </p:spPr>
      </p:pic>
      <p:sp>
        <p:nvSpPr>
          <p:cNvPr id="150" name="Google Shape;150;p24"/>
          <p:cNvSpPr txBox="1"/>
          <p:nvPr/>
        </p:nvSpPr>
        <p:spPr>
          <a:xfrm>
            <a:off x="7804000" y="4225400"/>
            <a:ext cx="3805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Sumber gambar: Nick Fewings/ www.unsplash.com</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idx="1" type="body"/>
          </p:nvPr>
        </p:nvSpPr>
        <p:spPr>
          <a:xfrm>
            <a:off x="727600" y="2648323"/>
            <a:ext cx="10515600" cy="3590400"/>
          </a:xfrm>
          <a:prstGeom prst="rect">
            <a:avLst/>
          </a:prstGeom>
          <a:noFill/>
          <a:ln>
            <a:noFill/>
          </a:ln>
        </p:spPr>
        <p:txBody>
          <a:bodyPr anchorCtr="0" anchor="b" bIns="45700" lIns="91425" spcFirstLastPara="1" rIns="91425" wrap="square" tIns="45700">
            <a:noAutofit/>
          </a:bodyPr>
          <a:lstStyle/>
          <a:p>
            <a:pPr indent="0" lvl="0" marL="0" rtl="0" algn="just">
              <a:lnSpc>
                <a:spcPct val="80000"/>
              </a:lnSpc>
              <a:spcBef>
                <a:spcPts val="1000"/>
              </a:spcBef>
              <a:spcAft>
                <a:spcPts val="0"/>
              </a:spcAft>
              <a:buSzPts val="605"/>
              <a:buNone/>
            </a:pPr>
            <a:r>
              <a:rPr lang="en-US" sz="3000">
                <a:latin typeface="Candara"/>
                <a:ea typeface="Candara"/>
                <a:cs typeface="Candara"/>
                <a:sym typeface="Candara"/>
              </a:rPr>
              <a:t>Tujuan Pendidikan Indonesia adalah </a:t>
            </a:r>
            <a:r>
              <a:rPr lang="en-US" sz="3000">
                <a:highlight>
                  <a:srgbClr val="FFFFFF"/>
                </a:highlight>
                <a:latin typeface="Candara"/>
                <a:ea typeface="Candara"/>
                <a:cs typeface="Candara"/>
                <a:sym typeface="Candara"/>
              </a:rPr>
              <a:t>mengembangkan potensi peserta didik agar menjadi manusia yang beriman dan bertakwa kepada Tuhan Yang Maha Esa, berakhlak mulia, sehat, berilmu, cakap, kreatif, mandiri, dan menjadi warga negara yang demokratis serta bertanggung jawab</a:t>
            </a:r>
            <a:endParaRPr sz="300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t/>
            </a:r>
            <a:endParaRPr b="1" sz="27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rPr lang="en-US" sz="2720">
                <a:highlight>
                  <a:srgbClr val="FFFFFF"/>
                </a:highlight>
                <a:latin typeface="Candara"/>
                <a:ea typeface="Candara"/>
                <a:cs typeface="Candara"/>
                <a:sym typeface="Candara"/>
              </a:rPr>
              <a:t>Untuk mencapai  tujuan tersebut, Pemerintah menetapkan Kerangka Dasar Kurikulum yang terdiri dari Struktur Kurikulum, </a:t>
            </a:r>
            <a:r>
              <a:rPr b="1" lang="en-US" sz="2720">
                <a:solidFill>
                  <a:schemeClr val="accent1"/>
                </a:solidFill>
                <a:highlight>
                  <a:srgbClr val="FFFFFF"/>
                </a:highlight>
                <a:latin typeface="Candara"/>
                <a:ea typeface="Candara"/>
                <a:cs typeface="Candara"/>
                <a:sym typeface="Candara"/>
              </a:rPr>
              <a:t>Capaian Pembelajaran</a:t>
            </a:r>
            <a:r>
              <a:rPr lang="en-US" sz="2720">
                <a:highlight>
                  <a:srgbClr val="FFFFFF"/>
                </a:highlight>
                <a:latin typeface="Candara"/>
                <a:ea typeface="Candara"/>
                <a:cs typeface="Candara"/>
                <a:sym typeface="Candara"/>
              </a:rPr>
              <a:t>, dan Prinsip Pembelajaran dan Asesmen.</a:t>
            </a:r>
            <a:endParaRPr sz="27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rPr b="1" lang="en-US" sz="2720">
                <a:highlight>
                  <a:srgbClr val="FFFFFF"/>
                </a:highlight>
                <a:latin typeface="Candara"/>
                <a:ea typeface="Candara"/>
                <a:cs typeface="Candara"/>
                <a:sym typeface="Candara"/>
              </a:rPr>
              <a:t> </a:t>
            </a:r>
            <a:endParaRPr b="1" sz="2720">
              <a:highlight>
                <a:srgbClr val="FFFFFF"/>
              </a:highlight>
              <a:latin typeface="Candara"/>
              <a:ea typeface="Candara"/>
              <a:cs typeface="Candara"/>
              <a:sym typeface="Candara"/>
            </a:endParaRPr>
          </a:p>
          <a:p>
            <a:pPr indent="0" lvl="0" marL="0" rtl="0" algn="just">
              <a:lnSpc>
                <a:spcPct val="80000"/>
              </a:lnSpc>
              <a:spcBef>
                <a:spcPts val="1000"/>
              </a:spcBef>
              <a:spcAft>
                <a:spcPts val="0"/>
              </a:spcAft>
              <a:buSzPts val="605"/>
              <a:buNone/>
            </a:pPr>
            <a:r>
              <a:t/>
            </a:r>
            <a:endParaRPr b="1" sz="2420">
              <a:highlight>
                <a:srgbClr val="FFFFFF"/>
              </a:highlight>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 </a:t>
            </a:r>
            <a:r>
              <a:rPr b="1" lang="en-US">
                <a:solidFill>
                  <a:schemeClr val="accent1"/>
                </a:solidFill>
                <a:latin typeface="Candara"/>
                <a:ea typeface="Candara"/>
                <a:cs typeface="Candara"/>
                <a:sym typeface="Candara"/>
              </a:rPr>
              <a:t>Pengertian CP</a:t>
            </a:r>
            <a:endParaRPr b="1">
              <a:solidFill>
                <a:schemeClr val="accent1"/>
              </a:solidFill>
              <a:latin typeface="Candara"/>
              <a:ea typeface="Candara"/>
              <a:cs typeface="Candara"/>
              <a:sym typeface="Candara"/>
            </a:endParaRPr>
          </a:p>
        </p:txBody>
      </p:sp>
      <p:sp>
        <p:nvSpPr>
          <p:cNvPr id="161" name="Google Shape;161;p26"/>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Autofit/>
          </a:bodyPr>
          <a:lstStyle/>
          <a:p>
            <a:pPr indent="0" lvl="0" marL="0" rtl="0" algn="just">
              <a:lnSpc>
                <a:spcPct val="70000"/>
              </a:lnSpc>
              <a:spcBef>
                <a:spcPts val="1000"/>
              </a:spcBef>
              <a:spcAft>
                <a:spcPts val="0"/>
              </a:spcAft>
              <a:buClr>
                <a:schemeClr val="dk1"/>
              </a:buClr>
              <a:buSzPts val="1100"/>
              <a:buFont typeface="Arial"/>
              <a:buNone/>
            </a:pPr>
            <a:r>
              <a:rPr b="1" lang="en-US" sz="3000">
                <a:solidFill>
                  <a:srgbClr val="3C4043"/>
                </a:solidFill>
                <a:highlight>
                  <a:srgbClr val="FFFFFF"/>
                </a:highlight>
                <a:latin typeface="Candara"/>
                <a:ea typeface="Candara"/>
                <a:cs typeface="Candara"/>
                <a:sym typeface="Candara"/>
              </a:rPr>
              <a:t>“Capaian Pembelajaran (CP) merupakan kompetensi pembelajaran yang harus dicapai peserta didik pada setiap fase, dimulai dari Fase Fondasi pada PAUD. Untuk Pendidikan dasar dan menengah, CP disusun untuk setiap mata pelajaran.</a:t>
            </a:r>
            <a:endParaRPr b="1" sz="3000">
              <a:solidFill>
                <a:srgbClr val="3C4043"/>
              </a:solidFill>
              <a:highlight>
                <a:srgbClr val="FFFFFF"/>
              </a:highlight>
              <a:latin typeface="Candara"/>
              <a:ea typeface="Candara"/>
              <a:cs typeface="Candara"/>
              <a:sym typeface="Candara"/>
            </a:endParaRPr>
          </a:p>
          <a:p>
            <a:pPr indent="0" lvl="0" marL="0" rtl="0" algn="just">
              <a:lnSpc>
                <a:spcPct val="70000"/>
              </a:lnSpc>
              <a:spcBef>
                <a:spcPts val="1000"/>
              </a:spcBef>
              <a:spcAft>
                <a:spcPts val="0"/>
              </a:spcAft>
              <a:buSzPts val="935"/>
              <a:buNone/>
            </a:pPr>
            <a:r>
              <a:rPr b="1" lang="en-US" sz="3000">
                <a:solidFill>
                  <a:srgbClr val="3C4043"/>
                </a:solidFill>
                <a:highlight>
                  <a:srgbClr val="FFFFFF"/>
                </a:highlight>
                <a:latin typeface="Candara"/>
                <a:ea typeface="Candara"/>
                <a:cs typeface="Candara"/>
                <a:sym typeface="Candara"/>
              </a:rPr>
              <a:t>Bagi peserta didik berkebutuhan khusus dengan hambatan intelektual dapat menggunakan CP pendidikan khusus. Peserta didik berkebutuhan khusus tanpa hambatan intelektual menggunakan CP reguler dengan menerapkan prinsip modifikasi kurikulum.”</a:t>
            </a:r>
            <a:endParaRPr b="1" i="1" sz="3000">
              <a:latin typeface="Candara"/>
              <a:ea typeface="Candara"/>
              <a:cs typeface="Candara"/>
              <a:sym typeface="Candara"/>
            </a:endParaRPr>
          </a:p>
          <a:p>
            <a:pPr indent="0" lvl="0" marL="0" rtl="0" algn="just">
              <a:lnSpc>
                <a:spcPct val="70000"/>
              </a:lnSpc>
              <a:spcBef>
                <a:spcPts val="1000"/>
              </a:spcBef>
              <a:spcAft>
                <a:spcPts val="0"/>
              </a:spcAft>
              <a:buSzPts val="935"/>
              <a:buNone/>
            </a:pPr>
            <a:r>
              <a:t/>
            </a:r>
            <a:endParaRPr b="1" i="1" sz="2580">
              <a:latin typeface="Candara"/>
              <a:ea typeface="Candara"/>
              <a:cs typeface="Candara"/>
              <a:sym typeface="Candara"/>
            </a:endParaRPr>
          </a:p>
          <a:p>
            <a:pPr indent="0" lvl="0" marL="0" rtl="0" algn="just">
              <a:lnSpc>
                <a:spcPct val="70000"/>
              </a:lnSpc>
              <a:spcBef>
                <a:spcPts val="1000"/>
              </a:spcBef>
              <a:spcAft>
                <a:spcPts val="0"/>
              </a:spcAft>
              <a:buSzPts val="935"/>
              <a:buNone/>
            </a:pPr>
            <a:r>
              <a:rPr lang="en-US" sz="1879">
                <a:latin typeface="Candara"/>
                <a:ea typeface="Candara"/>
                <a:cs typeface="Candara"/>
                <a:sym typeface="Candara"/>
              </a:rPr>
              <a:t>(lihat: Keputusan Menteri Republik Indonesia Nomor 958 tahun 2020 Tentang Capaian Pembelajaran Pada Pendidikan Anak Usia Dini, Pendidikan Dasar, dan Pendidikan Menengah)</a:t>
            </a:r>
            <a:endParaRPr sz="1879">
              <a:latin typeface="Candara"/>
              <a:ea typeface="Candara"/>
              <a:cs typeface="Candara"/>
              <a:sym typeface="Candara"/>
            </a:endParaRPr>
          </a:p>
          <a:p>
            <a:pPr indent="0" lvl="0" marL="0" rtl="0" algn="just">
              <a:lnSpc>
                <a:spcPct val="70000"/>
              </a:lnSpc>
              <a:spcBef>
                <a:spcPts val="1000"/>
              </a:spcBef>
              <a:spcAft>
                <a:spcPts val="0"/>
              </a:spcAft>
              <a:buClr>
                <a:schemeClr val="dk1"/>
              </a:buClr>
              <a:buSzPts val="935"/>
              <a:buFont typeface="Arial"/>
              <a:buNone/>
            </a:pPr>
            <a:r>
              <a:t/>
            </a:r>
            <a:endParaRPr b="1" i="1" sz="2580"/>
          </a:p>
          <a:p>
            <a:pPr indent="0" lvl="0" marL="0" rtl="0" algn="just">
              <a:lnSpc>
                <a:spcPct val="70000"/>
              </a:lnSpc>
              <a:spcBef>
                <a:spcPts val="1000"/>
              </a:spcBef>
              <a:spcAft>
                <a:spcPts val="0"/>
              </a:spcAft>
              <a:buSzPts val="935"/>
              <a:buNone/>
            </a:pPr>
            <a:r>
              <a:t/>
            </a:r>
            <a:endParaRPr b="1" i="1" sz="238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3">
            <a:alphaModFix/>
          </a:blip>
          <a:srcRect b="0" l="0" r="0" t="0"/>
          <a:stretch/>
        </p:blipFill>
        <p:spPr>
          <a:xfrm>
            <a:off x="821425" y="988225"/>
            <a:ext cx="11012149" cy="537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838201" y="1290984"/>
            <a:ext cx="10515600" cy="1117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b="1" lang="en-US" sz="3000">
                <a:latin typeface="Candara"/>
                <a:ea typeface="Candara"/>
                <a:cs typeface="Candara"/>
                <a:sym typeface="Candara"/>
              </a:rPr>
              <a:t>CP dan strategi mencapai CP menggunakan </a:t>
            </a:r>
            <a:endParaRPr b="1" sz="3000">
              <a:latin typeface="Candara"/>
              <a:ea typeface="Candara"/>
              <a:cs typeface="Candara"/>
              <a:sym typeface="Candara"/>
            </a:endParaRPr>
          </a:p>
          <a:p>
            <a:pPr indent="0" lvl="0" marL="0" rtl="0" algn="ctr">
              <a:lnSpc>
                <a:spcPct val="90000"/>
              </a:lnSpc>
              <a:spcBef>
                <a:spcPts val="0"/>
              </a:spcBef>
              <a:spcAft>
                <a:spcPts val="0"/>
              </a:spcAft>
              <a:buSzPts val="990"/>
              <a:buNone/>
            </a:pPr>
            <a:r>
              <a:rPr b="1" lang="en-US" sz="3000">
                <a:latin typeface="Candara"/>
                <a:ea typeface="Candara"/>
                <a:cs typeface="Candara"/>
                <a:sym typeface="Candara"/>
              </a:rPr>
              <a:t>Kerangka Kerja </a:t>
            </a:r>
            <a:r>
              <a:rPr b="1" i="1" lang="en-US" sz="3000">
                <a:latin typeface="Candara"/>
                <a:ea typeface="Candara"/>
                <a:cs typeface="Candara"/>
                <a:sym typeface="Candara"/>
              </a:rPr>
              <a:t>Understanding by Design</a:t>
            </a:r>
            <a:endParaRPr b="1" i="1" sz="3000">
              <a:latin typeface="Candara"/>
              <a:ea typeface="Candara"/>
              <a:cs typeface="Candara"/>
              <a:sym typeface="Candara"/>
            </a:endParaRPr>
          </a:p>
        </p:txBody>
      </p:sp>
      <p:sp>
        <p:nvSpPr>
          <p:cNvPr id="172" name="Google Shape;172;p28"/>
          <p:cNvSpPr txBox="1"/>
          <p:nvPr>
            <p:ph idx="1" type="body"/>
          </p:nvPr>
        </p:nvSpPr>
        <p:spPr>
          <a:xfrm>
            <a:off x="838200" y="2913776"/>
            <a:ext cx="10515600" cy="30813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15000"/>
              </a:lnSpc>
              <a:spcBef>
                <a:spcPts val="0"/>
              </a:spcBef>
              <a:spcAft>
                <a:spcPts val="0"/>
              </a:spcAft>
              <a:buSzPct val="75000"/>
              <a:buNone/>
            </a:pPr>
            <a:r>
              <a:rPr i="1" lang="en-US" sz="2400">
                <a:latin typeface="Candara"/>
                <a:ea typeface="Candara"/>
                <a:cs typeface="Candara"/>
                <a:sym typeface="Candara"/>
              </a:rPr>
              <a:t>Understanding by Design</a:t>
            </a:r>
            <a:r>
              <a:rPr lang="en-US" sz="2400">
                <a:latin typeface="Candara"/>
                <a:ea typeface="Candara"/>
                <a:cs typeface="Candara"/>
                <a:sym typeface="Candara"/>
              </a:rPr>
              <a:t> merupakan sebuah kerangka kerja dengan fokus pada proses perencanaan dan struktur yang memandu pengembangan kurikulum, asesmen, dan instruksi pembelajaran.  Proses perencanaan ini fokus pada dua hal:  </a:t>
            </a:r>
            <a:endParaRPr sz="2400">
              <a:latin typeface="Candara"/>
              <a:ea typeface="Candara"/>
              <a:cs typeface="Candara"/>
              <a:sym typeface="Candara"/>
            </a:endParaRPr>
          </a:p>
          <a:p>
            <a:pPr indent="0" lvl="0" marL="0" rtl="0" algn="just">
              <a:lnSpc>
                <a:spcPct val="115000"/>
              </a:lnSpc>
              <a:spcBef>
                <a:spcPts val="0"/>
              </a:spcBef>
              <a:spcAft>
                <a:spcPts val="0"/>
              </a:spcAft>
              <a:buSzPct val="75000"/>
              <a:buNone/>
            </a:pPr>
            <a:r>
              <a:t/>
            </a:r>
            <a:endParaRPr sz="2400">
              <a:latin typeface="Candara"/>
              <a:ea typeface="Candara"/>
              <a:cs typeface="Candara"/>
              <a:sym typeface="Candara"/>
            </a:endParaRPr>
          </a:p>
          <a:p>
            <a:pPr indent="-369570" lvl="0" marL="457200" rtl="0" algn="just">
              <a:lnSpc>
                <a:spcPct val="115000"/>
              </a:lnSpc>
              <a:spcBef>
                <a:spcPts val="0"/>
              </a:spcBef>
              <a:spcAft>
                <a:spcPts val="0"/>
              </a:spcAft>
              <a:buSzPct val="100000"/>
              <a:buFont typeface="Candara"/>
              <a:buAutoNum type="arabicPeriod"/>
            </a:pPr>
            <a:r>
              <a:rPr b="1" lang="en-US" sz="2400">
                <a:latin typeface="Candara"/>
                <a:ea typeface="Candara"/>
                <a:cs typeface="Candara"/>
                <a:sym typeface="Candara"/>
              </a:rPr>
              <a:t>Pengajaran dan asesmen untuk membangun pemahaman dan kemampuan </a:t>
            </a:r>
            <a:r>
              <a:rPr b="1" i="1" lang="en-US" sz="2400">
                <a:latin typeface="Candara"/>
                <a:ea typeface="Candara"/>
                <a:cs typeface="Candara"/>
                <a:sym typeface="Candara"/>
              </a:rPr>
              <a:t>learning transfer </a:t>
            </a:r>
            <a:r>
              <a:rPr b="1" lang="en-US" sz="2400">
                <a:latin typeface="Candara"/>
                <a:ea typeface="Candara"/>
                <a:cs typeface="Candara"/>
                <a:sym typeface="Candara"/>
              </a:rPr>
              <a:t>(kemampuan mengimplementasikan  hasil belajar dalam sebuah performa otentik)</a:t>
            </a:r>
            <a:endParaRPr b="1" sz="2400">
              <a:latin typeface="Candara"/>
              <a:ea typeface="Candara"/>
              <a:cs typeface="Candara"/>
              <a:sym typeface="Candara"/>
            </a:endParaRPr>
          </a:p>
          <a:p>
            <a:pPr indent="-369570" lvl="0" marL="457200" rtl="0" algn="just">
              <a:lnSpc>
                <a:spcPct val="115000"/>
              </a:lnSpc>
              <a:spcBef>
                <a:spcPts val="0"/>
              </a:spcBef>
              <a:spcAft>
                <a:spcPts val="0"/>
              </a:spcAft>
              <a:buSzPct val="100000"/>
              <a:buFont typeface="Candara"/>
              <a:buAutoNum type="arabicPeriod"/>
            </a:pPr>
            <a:r>
              <a:rPr b="1" lang="en-US" sz="2400">
                <a:latin typeface="Candara"/>
                <a:ea typeface="Candara"/>
                <a:cs typeface="Candara"/>
                <a:sym typeface="Candara"/>
              </a:rPr>
              <a:t>Merancang kurikulum “Terbalik” (</a:t>
            </a:r>
            <a:r>
              <a:rPr b="1" i="1" lang="en-US" sz="2400">
                <a:latin typeface="Candara"/>
                <a:ea typeface="Candara"/>
                <a:cs typeface="Candara"/>
                <a:sym typeface="Candara"/>
              </a:rPr>
              <a:t>backward</a:t>
            </a:r>
            <a:r>
              <a:rPr b="1" lang="en-US" sz="2400">
                <a:latin typeface="Candara"/>
                <a:ea typeface="Candara"/>
                <a:cs typeface="Candara"/>
                <a:sym typeface="Candara"/>
              </a:rPr>
              <a:t>), dengan mulai dari tujuan akhirnya terlebih dulu </a:t>
            </a:r>
            <a:endParaRPr b="1" sz="2400">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838201" y="1091884"/>
            <a:ext cx="10515600" cy="111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3000">
                <a:latin typeface="Candara"/>
                <a:ea typeface="Candara"/>
                <a:cs typeface="Candara"/>
                <a:sym typeface="Candara"/>
              </a:rPr>
              <a:t>CP disusun menggunakan </a:t>
            </a:r>
            <a:endParaRPr b="1" sz="3000">
              <a:latin typeface="Candara"/>
              <a:ea typeface="Candara"/>
              <a:cs typeface="Candara"/>
              <a:sym typeface="Candara"/>
            </a:endParaRPr>
          </a:p>
          <a:p>
            <a:pPr indent="0" lvl="0" marL="0" rtl="0" algn="ctr">
              <a:lnSpc>
                <a:spcPct val="90000"/>
              </a:lnSpc>
              <a:spcBef>
                <a:spcPts val="0"/>
              </a:spcBef>
              <a:spcAft>
                <a:spcPts val="0"/>
              </a:spcAft>
              <a:buSzPts val="1800"/>
              <a:buNone/>
            </a:pPr>
            <a:r>
              <a:rPr b="1" lang="en-US" sz="3000">
                <a:latin typeface="Candara"/>
                <a:ea typeface="Candara"/>
                <a:cs typeface="Candara"/>
                <a:sym typeface="Candara"/>
              </a:rPr>
              <a:t>metode </a:t>
            </a:r>
            <a:r>
              <a:rPr b="1" i="1" lang="en-US" sz="3000">
                <a:latin typeface="Candara"/>
                <a:ea typeface="Candara"/>
                <a:cs typeface="Candara"/>
                <a:sym typeface="Candara"/>
              </a:rPr>
              <a:t>Backward Design</a:t>
            </a:r>
            <a:endParaRPr b="1" i="1" sz="3000">
              <a:latin typeface="Candara"/>
              <a:ea typeface="Candara"/>
              <a:cs typeface="Candara"/>
              <a:sym typeface="Candara"/>
            </a:endParaRPr>
          </a:p>
        </p:txBody>
      </p:sp>
      <p:sp>
        <p:nvSpPr>
          <p:cNvPr id="178" name="Google Shape;178;p29"/>
          <p:cNvSpPr txBox="1"/>
          <p:nvPr>
            <p:ph idx="1" type="body"/>
          </p:nvPr>
        </p:nvSpPr>
        <p:spPr>
          <a:xfrm>
            <a:off x="838200" y="2601600"/>
            <a:ext cx="10515600" cy="40329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SzPts val="1800"/>
              <a:buNone/>
            </a:pPr>
            <a:r>
              <a:rPr lang="en-US" sz="2200">
                <a:latin typeface="Candara"/>
                <a:ea typeface="Candara"/>
                <a:cs typeface="Candara"/>
                <a:sym typeface="Candara"/>
              </a:rPr>
              <a:t>Metode perancangan kurikulum pendidikan ini dimulai dengan </a:t>
            </a:r>
            <a:r>
              <a:rPr b="1" lang="en-US" sz="2200">
                <a:latin typeface="Candara"/>
                <a:ea typeface="Candara"/>
                <a:cs typeface="Candara"/>
                <a:sym typeface="Candara"/>
              </a:rPr>
              <a:t>menentukan tujuan akhir yang diinginkan terlebih dahulu</a:t>
            </a:r>
            <a:r>
              <a:rPr lang="en-US" sz="2200">
                <a:latin typeface="Candara"/>
                <a:ea typeface="Candara"/>
                <a:cs typeface="Candara"/>
                <a:sym typeface="Candara"/>
              </a:rPr>
              <a:t> sebelum menentukan kegiatan pembelajaran dan asesmen yang digunakan. </a:t>
            </a:r>
            <a:endParaRPr sz="2200">
              <a:latin typeface="Candara"/>
              <a:ea typeface="Candara"/>
              <a:cs typeface="Candara"/>
              <a:sym typeface="Candara"/>
            </a:endParaRPr>
          </a:p>
          <a:p>
            <a:pPr indent="0" lvl="0" marL="0" rtl="0" algn="just">
              <a:lnSpc>
                <a:spcPct val="100000"/>
              </a:lnSpc>
              <a:spcBef>
                <a:spcPts val="0"/>
              </a:spcBef>
              <a:spcAft>
                <a:spcPts val="0"/>
              </a:spcAft>
              <a:buSzPts val="1800"/>
              <a:buNone/>
            </a:pPr>
            <a:r>
              <a:rPr lang="en-US" sz="2200">
                <a:latin typeface="Candara"/>
                <a:ea typeface="Candara"/>
                <a:cs typeface="Candara"/>
                <a:sym typeface="Candara"/>
              </a:rPr>
              <a:t>Backward Design melibatkan 3 tahap perencanaan:</a:t>
            </a:r>
            <a:endParaRPr sz="2200">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sz="2400">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sz="2400">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sz="2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sz="2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sz="2400">
              <a:latin typeface="Candara"/>
              <a:ea typeface="Candara"/>
              <a:cs typeface="Candara"/>
              <a:sym typeface="Candara"/>
            </a:endParaRPr>
          </a:p>
        </p:txBody>
      </p:sp>
      <p:sp>
        <p:nvSpPr>
          <p:cNvPr id="179" name="Google Shape;179;p29"/>
          <p:cNvSpPr/>
          <p:nvPr/>
        </p:nvSpPr>
        <p:spPr>
          <a:xfrm>
            <a:off x="995525" y="4297675"/>
            <a:ext cx="2898000" cy="181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ndara"/>
                <a:ea typeface="Candara"/>
                <a:cs typeface="Candara"/>
                <a:sym typeface="Candara"/>
              </a:rPr>
              <a:t>Identifikasi hasil yang diinginkan</a:t>
            </a:r>
            <a:endParaRPr b="1" i="0" sz="1400" u="none" cap="none" strike="noStrike">
              <a:solidFill>
                <a:schemeClr val="accent1"/>
              </a:solidFill>
              <a:latin typeface="Arial"/>
              <a:ea typeface="Arial"/>
              <a:cs typeface="Arial"/>
              <a:sym typeface="Arial"/>
            </a:endParaRPr>
          </a:p>
        </p:txBody>
      </p:sp>
      <p:sp>
        <p:nvSpPr>
          <p:cNvPr id="180" name="Google Shape;180;p29"/>
          <p:cNvSpPr/>
          <p:nvPr/>
        </p:nvSpPr>
        <p:spPr>
          <a:xfrm>
            <a:off x="4579325" y="4341925"/>
            <a:ext cx="2787600" cy="1725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ndara"/>
                <a:ea typeface="Candara"/>
                <a:cs typeface="Candara"/>
                <a:sym typeface="Candara"/>
              </a:rPr>
              <a:t>Menentukan bukti-bukti yang dapat diterima</a:t>
            </a:r>
            <a:endParaRPr b="1" i="0" sz="1400" u="none" cap="none" strike="noStrike">
              <a:solidFill>
                <a:schemeClr val="accent1"/>
              </a:solidFill>
              <a:latin typeface="Arial"/>
              <a:ea typeface="Arial"/>
              <a:cs typeface="Arial"/>
              <a:sym typeface="Arial"/>
            </a:endParaRPr>
          </a:p>
        </p:txBody>
      </p:sp>
      <p:sp>
        <p:nvSpPr>
          <p:cNvPr id="181" name="Google Shape;181;p29"/>
          <p:cNvSpPr/>
          <p:nvPr/>
        </p:nvSpPr>
        <p:spPr>
          <a:xfrm>
            <a:off x="8052725" y="4341925"/>
            <a:ext cx="2787600" cy="1725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ndara"/>
                <a:ea typeface="Candara"/>
                <a:cs typeface="Candara"/>
                <a:sym typeface="Candara"/>
              </a:rPr>
              <a:t>Merencanakan pengalaman belajar dan instruksi</a:t>
            </a:r>
            <a:endParaRPr b="1" i="0" sz="1400" u="none" cap="none" strike="noStrike">
              <a:solidFill>
                <a:schemeClr val="accent1"/>
              </a:solidFill>
              <a:latin typeface="Arial"/>
              <a:ea typeface="Arial"/>
              <a:cs typeface="Arial"/>
              <a:sym typeface="Arial"/>
            </a:endParaRPr>
          </a:p>
        </p:txBody>
      </p:sp>
      <p:sp>
        <p:nvSpPr>
          <p:cNvPr id="182" name="Google Shape;182;p29"/>
          <p:cNvSpPr/>
          <p:nvPr/>
        </p:nvSpPr>
        <p:spPr>
          <a:xfrm>
            <a:off x="3893525" y="4911225"/>
            <a:ext cx="685800" cy="287700"/>
          </a:xfrm>
          <a:prstGeom prst="rightArrow">
            <a:avLst>
              <a:gd fmla="val 50000" name="adj1"/>
              <a:gd fmla="val 50000" name="adj2"/>
            </a:avLst>
          </a:prstGeom>
          <a:solidFill>
            <a:srgbClr val="1D81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9"/>
          <p:cNvSpPr/>
          <p:nvPr/>
        </p:nvSpPr>
        <p:spPr>
          <a:xfrm>
            <a:off x="7366925" y="4911225"/>
            <a:ext cx="685800" cy="287700"/>
          </a:xfrm>
          <a:prstGeom prst="rightArrow">
            <a:avLst>
              <a:gd fmla="val 50000" name="adj1"/>
              <a:gd fmla="val 50000" name="adj2"/>
            </a:avLst>
          </a:prstGeom>
          <a:solidFill>
            <a:srgbClr val="1D81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Font typeface="Arial"/>
              <a:buNone/>
            </a:pPr>
            <a:r>
              <a:rPr b="1" lang="en-US" sz="3300">
                <a:solidFill>
                  <a:schemeClr val="accent1"/>
                </a:solidFill>
                <a:latin typeface="Candara"/>
                <a:ea typeface="Candara"/>
                <a:cs typeface="Candara"/>
                <a:sym typeface="Candara"/>
              </a:rPr>
              <a:t>Identifikasi hasil yang diinginkan - CP, TP dan ATP</a:t>
            </a:r>
            <a:endParaRPr sz="5300"/>
          </a:p>
        </p:txBody>
      </p:sp>
      <p:sp>
        <p:nvSpPr>
          <p:cNvPr id="189" name="Google Shape;189;p30"/>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lnSpcReduction="20000"/>
          </a:bodyPr>
          <a:lstStyle/>
          <a:p>
            <a:pPr indent="0" lvl="0" marL="457200" rtl="0" algn="ctr">
              <a:lnSpc>
                <a:spcPct val="150000"/>
              </a:lnSpc>
              <a:spcBef>
                <a:spcPts val="1000"/>
              </a:spcBef>
              <a:spcAft>
                <a:spcPts val="0"/>
              </a:spcAft>
              <a:buSzPts val="1800"/>
              <a:buNone/>
            </a:pPr>
            <a:r>
              <a:rPr b="1" lang="en-US" sz="3800">
                <a:solidFill>
                  <a:srgbClr val="2F5597"/>
                </a:solidFill>
                <a:latin typeface="Candara"/>
                <a:ea typeface="Candara"/>
                <a:cs typeface="Candara"/>
                <a:sym typeface="Candara"/>
              </a:rPr>
              <a:t>Apa </a:t>
            </a:r>
            <a:r>
              <a:rPr b="1" lang="en-US" sz="3700">
                <a:solidFill>
                  <a:srgbClr val="2F5597"/>
                </a:solidFill>
                <a:latin typeface="Candara"/>
                <a:ea typeface="Candara"/>
                <a:cs typeface="Candara"/>
                <a:sym typeface="Candara"/>
              </a:rPr>
              <a:t>pembelajaran</a:t>
            </a:r>
            <a:r>
              <a:rPr b="1" lang="en-US" sz="3800">
                <a:solidFill>
                  <a:srgbClr val="2F5597"/>
                </a:solidFill>
                <a:latin typeface="Candara"/>
                <a:ea typeface="Candara"/>
                <a:cs typeface="Candara"/>
                <a:sym typeface="Candara"/>
              </a:rPr>
              <a:t> yang dapat terus</a:t>
            </a:r>
            <a:r>
              <a:rPr b="1" lang="en-US" sz="4800">
                <a:solidFill>
                  <a:srgbClr val="2F5597"/>
                </a:solidFill>
                <a:latin typeface="Candara"/>
                <a:ea typeface="Candara"/>
                <a:cs typeface="Candara"/>
                <a:sym typeface="Candara"/>
              </a:rPr>
              <a:t> </a:t>
            </a:r>
            <a:endParaRPr b="1" sz="4800">
              <a:solidFill>
                <a:srgbClr val="2F5597"/>
              </a:solidFill>
              <a:latin typeface="Candara"/>
              <a:ea typeface="Candara"/>
              <a:cs typeface="Candara"/>
              <a:sym typeface="Candara"/>
            </a:endParaRPr>
          </a:p>
          <a:p>
            <a:pPr indent="0" lvl="0" marL="457200" rtl="0" algn="ctr">
              <a:lnSpc>
                <a:spcPct val="150000"/>
              </a:lnSpc>
              <a:spcBef>
                <a:spcPts val="1000"/>
              </a:spcBef>
              <a:spcAft>
                <a:spcPts val="0"/>
              </a:spcAft>
              <a:buSzPts val="1800"/>
              <a:buNone/>
            </a:pPr>
            <a:r>
              <a:rPr b="1" lang="en-US" sz="4800">
                <a:solidFill>
                  <a:srgbClr val="2F5597"/>
                </a:solidFill>
                <a:latin typeface="Candara"/>
                <a:ea typeface="Candara"/>
                <a:cs typeface="Candara"/>
                <a:sym typeface="Candara"/>
              </a:rPr>
              <a:t>melekat, bernilai, dan bisa diterapkan</a:t>
            </a:r>
            <a:r>
              <a:rPr b="1" lang="en-US" sz="3800">
                <a:solidFill>
                  <a:srgbClr val="2F5597"/>
                </a:solidFill>
                <a:latin typeface="Candara"/>
                <a:ea typeface="Candara"/>
                <a:cs typeface="Candara"/>
                <a:sym typeface="Candara"/>
              </a:rPr>
              <a:t> dalam kehidupan siswa, jauh setelah ia lulus mata pelajaran tersebut?</a:t>
            </a:r>
            <a:endParaRPr b="1" sz="5500">
              <a:solidFill>
                <a:srgbClr val="2F559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idx="1" type="body"/>
          </p:nvPr>
        </p:nvSpPr>
        <p:spPr>
          <a:xfrm>
            <a:off x="656775" y="1163150"/>
            <a:ext cx="7058100" cy="4718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935"/>
              <a:buNone/>
            </a:pPr>
            <a:r>
              <a:rPr b="1" i="1" lang="en-US" sz="2100">
                <a:solidFill>
                  <a:srgbClr val="2F5597"/>
                </a:solidFill>
                <a:latin typeface="Candara"/>
                <a:ea typeface="Candara"/>
                <a:cs typeface="Candara"/>
                <a:sym typeface="Candara"/>
              </a:rPr>
              <a:t>Jika dianalogikan dengan sebuah perjalanan berkendara, </a:t>
            </a:r>
            <a:endParaRPr b="1" i="1" sz="2100">
              <a:solidFill>
                <a:srgbClr val="2F5597"/>
              </a:solidFill>
              <a:latin typeface="Candara"/>
              <a:ea typeface="Candara"/>
              <a:cs typeface="Candara"/>
              <a:sym typeface="Candara"/>
            </a:endParaRPr>
          </a:p>
          <a:p>
            <a:pPr indent="0" lvl="0" marL="0" rtl="0" algn="just">
              <a:lnSpc>
                <a:spcPct val="100000"/>
              </a:lnSpc>
              <a:spcBef>
                <a:spcPts val="0"/>
              </a:spcBef>
              <a:spcAft>
                <a:spcPts val="0"/>
              </a:spcAft>
              <a:buSzPts val="935"/>
              <a:buNone/>
            </a:pPr>
            <a:r>
              <a:rPr b="1" i="1" lang="en-US" sz="2100">
                <a:solidFill>
                  <a:srgbClr val="2F5597"/>
                </a:solidFill>
                <a:latin typeface="Candara"/>
                <a:ea typeface="Candara"/>
                <a:cs typeface="Candara"/>
                <a:sym typeface="Candara"/>
              </a:rPr>
              <a:t>CP</a:t>
            </a:r>
            <a:r>
              <a:rPr b="1" i="1" lang="en-US" sz="1400">
                <a:solidFill>
                  <a:srgbClr val="2F5597"/>
                </a:solidFill>
                <a:latin typeface="Candara"/>
                <a:ea typeface="Candara"/>
                <a:cs typeface="Candara"/>
                <a:sym typeface="Candara"/>
              </a:rPr>
              <a:t> </a:t>
            </a:r>
            <a:r>
              <a:rPr b="1" i="1" lang="en-US" sz="2100">
                <a:solidFill>
                  <a:srgbClr val="2F5597"/>
                </a:solidFill>
                <a:latin typeface="Candara"/>
                <a:ea typeface="Candara"/>
                <a:cs typeface="Candara"/>
                <a:sym typeface="Candara"/>
              </a:rPr>
              <a:t>memberikan tujuan umum dan ketersediaan waktu untuk mencapainya (fase). </a:t>
            </a:r>
            <a:endParaRPr b="1" i="1" sz="2100">
              <a:solidFill>
                <a:srgbClr val="2F5597"/>
              </a:solidFill>
              <a:latin typeface="Candara"/>
              <a:ea typeface="Candara"/>
              <a:cs typeface="Candara"/>
              <a:sym typeface="Candara"/>
            </a:endParaRPr>
          </a:p>
          <a:p>
            <a:pPr indent="0" lvl="0" marL="0" rtl="0" algn="just">
              <a:lnSpc>
                <a:spcPct val="100000"/>
              </a:lnSpc>
              <a:spcBef>
                <a:spcPts val="0"/>
              </a:spcBef>
              <a:spcAft>
                <a:spcPts val="0"/>
              </a:spcAft>
              <a:buSzPts val="935"/>
              <a:buNone/>
            </a:pPr>
            <a:r>
              <a:t/>
            </a:r>
            <a:endParaRPr b="1" sz="2100">
              <a:latin typeface="Candara"/>
              <a:ea typeface="Candara"/>
              <a:cs typeface="Candara"/>
              <a:sym typeface="Candara"/>
            </a:endParaRPr>
          </a:p>
          <a:p>
            <a:pPr indent="0" lvl="0" marL="0" rtl="0" algn="just">
              <a:lnSpc>
                <a:spcPct val="100000"/>
              </a:lnSpc>
              <a:spcBef>
                <a:spcPts val="0"/>
              </a:spcBef>
              <a:spcAft>
                <a:spcPts val="0"/>
              </a:spcAft>
              <a:buSzPts val="935"/>
              <a:buNone/>
            </a:pPr>
            <a:r>
              <a:rPr b="1" lang="en-US" sz="2100">
                <a:latin typeface="Candara"/>
                <a:ea typeface="Candara"/>
                <a:cs typeface="Candara"/>
                <a:sym typeface="Candara"/>
              </a:rPr>
              <a:t>Untuk mencapai tujuan tersebut, setiap pengemudi memiliki kebebasan untuk memilih jalur, cara, dan alat untuk menempuh perjalanan tersebut, yang disesuaikan dengan titik keberangkatan, kondisi, kemampuan, dan kecepatan masing-masing. </a:t>
            </a:r>
            <a:endParaRPr b="1" sz="2100">
              <a:latin typeface="Candara"/>
              <a:ea typeface="Candara"/>
              <a:cs typeface="Candara"/>
              <a:sym typeface="Candara"/>
            </a:endParaRPr>
          </a:p>
          <a:p>
            <a:pPr indent="0" lvl="0" marL="0" rtl="0" algn="just">
              <a:lnSpc>
                <a:spcPct val="100000"/>
              </a:lnSpc>
              <a:spcBef>
                <a:spcPts val="0"/>
              </a:spcBef>
              <a:spcAft>
                <a:spcPts val="0"/>
              </a:spcAft>
              <a:buSzPts val="935"/>
              <a:buNone/>
            </a:pPr>
            <a:r>
              <a:t/>
            </a:r>
            <a:endParaRPr b="1" sz="2100">
              <a:latin typeface="Candara"/>
              <a:ea typeface="Candara"/>
              <a:cs typeface="Candara"/>
              <a:sym typeface="Candara"/>
            </a:endParaRPr>
          </a:p>
          <a:p>
            <a:pPr indent="0" lvl="0" marL="0" rtl="0" algn="just">
              <a:lnSpc>
                <a:spcPct val="100000"/>
              </a:lnSpc>
              <a:spcBef>
                <a:spcPts val="0"/>
              </a:spcBef>
              <a:spcAft>
                <a:spcPts val="0"/>
              </a:spcAft>
              <a:buSzPts val="935"/>
              <a:buNone/>
            </a:pPr>
            <a:r>
              <a:rPr b="1" lang="en-US" sz="2100">
                <a:latin typeface="Candara"/>
                <a:ea typeface="Candara"/>
                <a:cs typeface="Candara"/>
                <a:sym typeface="Candara"/>
              </a:rPr>
              <a:t>Dalam mencapai CP, kita perlu membangun kompetensi untuk melakukan perjalanan tersebut agar tiba di tujuan pada waktu yang ditentukan. Setiap satuan pendidikan dipersilakan mengatur strategi efektif untuk mencapai CP, sesuai dengan kemampuan dan potensinya.</a:t>
            </a:r>
            <a:endParaRPr b="1" sz="2100">
              <a:latin typeface="Candara"/>
              <a:ea typeface="Candara"/>
              <a:cs typeface="Candara"/>
              <a:sym typeface="Candara"/>
            </a:endParaRPr>
          </a:p>
          <a:p>
            <a:pPr indent="0" lvl="0" marL="0" rtl="0" algn="just">
              <a:lnSpc>
                <a:spcPct val="100000"/>
              </a:lnSpc>
              <a:spcBef>
                <a:spcPts val="0"/>
              </a:spcBef>
              <a:spcAft>
                <a:spcPts val="0"/>
              </a:spcAft>
              <a:buSzPts val="1100"/>
              <a:buNone/>
            </a:pPr>
            <a:r>
              <a:t/>
            </a:r>
            <a:endParaRPr b="1" sz="2000">
              <a:latin typeface="Candara"/>
              <a:ea typeface="Candara"/>
              <a:cs typeface="Candara"/>
              <a:sym typeface="Candara"/>
            </a:endParaRPr>
          </a:p>
          <a:p>
            <a:pPr indent="0" lvl="0" marL="0" rtl="0" algn="just">
              <a:lnSpc>
                <a:spcPct val="95000"/>
              </a:lnSpc>
              <a:spcBef>
                <a:spcPts val="0"/>
              </a:spcBef>
              <a:spcAft>
                <a:spcPts val="0"/>
              </a:spcAft>
              <a:buSzPts val="935"/>
              <a:buNone/>
            </a:pPr>
            <a:r>
              <a:t/>
            </a:r>
            <a:endParaRPr b="1" sz="1800">
              <a:latin typeface="Candara"/>
              <a:ea typeface="Candara"/>
              <a:cs typeface="Candara"/>
              <a:sym typeface="Candara"/>
            </a:endParaRPr>
          </a:p>
          <a:p>
            <a:pPr indent="0" lvl="0" marL="0" rtl="0" algn="just">
              <a:lnSpc>
                <a:spcPct val="95000"/>
              </a:lnSpc>
              <a:spcBef>
                <a:spcPts val="0"/>
              </a:spcBef>
              <a:spcAft>
                <a:spcPts val="0"/>
              </a:spcAft>
              <a:buSzPts val="935"/>
              <a:buNone/>
            </a:pPr>
            <a:r>
              <a:t/>
            </a:r>
            <a:endParaRPr b="1" sz="1800">
              <a:latin typeface="Candara"/>
              <a:ea typeface="Candara"/>
              <a:cs typeface="Candara"/>
              <a:sym typeface="Candara"/>
            </a:endParaRPr>
          </a:p>
        </p:txBody>
      </p:sp>
      <p:pic>
        <p:nvPicPr>
          <p:cNvPr id="195" name="Google Shape;195;p31"/>
          <p:cNvPicPr preferRelativeResize="0"/>
          <p:nvPr/>
        </p:nvPicPr>
        <p:blipFill rotWithShape="1">
          <a:blip r:embed="rId3">
            <a:alphaModFix/>
          </a:blip>
          <a:srcRect b="0" l="0" r="0" t="0"/>
          <a:stretch/>
        </p:blipFill>
        <p:spPr>
          <a:xfrm>
            <a:off x="7903550" y="1620000"/>
            <a:ext cx="3983550" cy="3274125"/>
          </a:xfrm>
          <a:prstGeom prst="rect">
            <a:avLst/>
          </a:prstGeom>
          <a:noFill/>
          <a:ln>
            <a:noFill/>
          </a:ln>
        </p:spPr>
      </p:pic>
      <p:sp>
        <p:nvSpPr>
          <p:cNvPr id="196" name="Google Shape;196;p31"/>
          <p:cNvSpPr txBox="1"/>
          <p:nvPr/>
        </p:nvSpPr>
        <p:spPr>
          <a:xfrm>
            <a:off x="7903550" y="4894125"/>
            <a:ext cx="4279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Sumber gambar: https://www.theaa.com/driving-school/driving-lessons/advice/show-me-tell-me</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2"/>
          <p:cNvPicPr preferRelativeResize="0"/>
          <p:nvPr>
            <p:ph idx="2" type="pic"/>
          </p:nvPr>
        </p:nvPicPr>
        <p:blipFill rotWithShape="1">
          <a:blip r:embed="rId3">
            <a:alphaModFix/>
          </a:blip>
          <a:srcRect b="0" l="14383" r="14376" t="0"/>
          <a:stretch/>
        </p:blipFill>
        <p:spPr>
          <a:xfrm>
            <a:off x="7150100" y="1494006"/>
            <a:ext cx="4475400" cy="3533718"/>
          </a:xfrm>
          <a:prstGeom prst="rect">
            <a:avLst/>
          </a:prstGeom>
          <a:noFill/>
          <a:ln>
            <a:noFill/>
          </a:ln>
        </p:spPr>
      </p:pic>
      <p:sp>
        <p:nvSpPr>
          <p:cNvPr id="202" name="Google Shape;202;p32"/>
          <p:cNvSpPr txBox="1"/>
          <p:nvPr>
            <p:ph idx="1" type="body"/>
          </p:nvPr>
        </p:nvSpPr>
        <p:spPr>
          <a:xfrm>
            <a:off x="663381" y="1450496"/>
            <a:ext cx="5819700" cy="47493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90000"/>
              </a:lnSpc>
              <a:spcBef>
                <a:spcPts val="1000"/>
              </a:spcBef>
              <a:spcAft>
                <a:spcPts val="0"/>
              </a:spcAft>
              <a:buSzPct val="77575"/>
              <a:buNone/>
            </a:pPr>
            <a:r>
              <a:rPr b="1" i="1" lang="en-US" sz="3750">
                <a:solidFill>
                  <a:srgbClr val="2F5597"/>
                </a:solidFill>
                <a:latin typeface="Candara"/>
                <a:ea typeface="Candara"/>
                <a:cs typeface="Candara"/>
                <a:sym typeface="Candara"/>
              </a:rPr>
              <a:t>Garis finish CP ada di akhir kelas 12. Untuk mencapai garis finish tersebut, pemerintah membuatnya ke dalam 6 etape yang disebut fase. Setiap fase lamanya 1-3 tahun.</a:t>
            </a:r>
            <a:endParaRPr b="1" i="1" sz="3750">
              <a:solidFill>
                <a:srgbClr val="2F5597"/>
              </a:solidFill>
              <a:latin typeface="Candara"/>
              <a:ea typeface="Candara"/>
              <a:cs typeface="Candara"/>
              <a:sym typeface="Candara"/>
            </a:endParaRPr>
          </a:p>
          <a:p>
            <a:pPr indent="0" lvl="0" marL="0" rtl="0" algn="just">
              <a:lnSpc>
                <a:spcPct val="90000"/>
              </a:lnSpc>
              <a:spcBef>
                <a:spcPts val="1000"/>
              </a:spcBef>
              <a:spcAft>
                <a:spcPts val="0"/>
              </a:spcAft>
              <a:buSzPct val="77575"/>
              <a:buNone/>
            </a:pPr>
            <a:r>
              <a:rPr b="1" lang="en-US" sz="3750">
                <a:latin typeface="Candara"/>
                <a:ea typeface="Candara"/>
                <a:cs typeface="Candara"/>
                <a:sym typeface="Candara"/>
              </a:rPr>
              <a:t>Penggunaan istilah “fase” dilakukan untuk membedakannya dengan kelas karena peserta didik di satu kelas yang sama bisa jadi belajar dalam fase pembelajaran yang berbeda.</a:t>
            </a:r>
            <a:endParaRPr b="1" sz="3750">
              <a:latin typeface="Candara"/>
              <a:ea typeface="Candara"/>
              <a:cs typeface="Candara"/>
              <a:sym typeface="Candara"/>
            </a:endParaRPr>
          </a:p>
          <a:p>
            <a:pPr indent="0" lvl="0" marL="0" rtl="0" algn="just">
              <a:lnSpc>
                <a:spcPct val="90000"/>
              </a:lnSpc>
              <a:spcBef>
                <a:spcPts val="1000"/>
              </a:spcBef>
              <a:spcAft>
                <a:spcPts val="0"/>
              </a:spcAft>
              <a:buSzPct val="77575"/>
              <a:buNone/>
            </a:pPr>
            <a:r>
              <a:rPr b="1" lang="en-US" sz="3750">
                <a:latin typeface="Candara"/>
                <a:ea typeface="Candara"/>
                <a:cs typeface="Candara"/>
                <a:sym typeface="Candara"/>
              </a:rPr>
              <a:t>Fase memberikan keleluasaan dan keadilan bagi guru dan siswa untuk menyesuaikan rancangan pembelajaran dengan tahapan perkembangan, kemampuan, minat, konteks, dan kecepatan belajar siswa (</a:t>
            </a:r>
            <a:r>
              <a:rPr b="1" i="1" lang="en-US" sz="3750">
                <a:latin typeface="Candara"/>
                <a:ea typeface="Candara"/>
                <a:cs typeface="Candara"/>
                <a:sym typeface="Candara"/>
              </a:rPr>
              <a:t>Teaching at The Right Level</a:t>
            </a:r>
            <a:r>
              <a:rPr b="1" lang="en-US" sz="3750">
                <a:latin typeface="Candara"/>
                <a:ea typeface="Candara"/>
                <a:cs typeface="Candara"/>
                <a:sym typeface="Candara"/>
              </a:rPr>
              <a:t>).  </a:t>
            </a:r>
            <a:endParaRPr b="1" sz="3750">
              <a:latin typeface="Candara"/>
              <a:ea typeface="Candara"/>
              <a:cs typeface="Candara"/>
              <a:sym typeface="Candara"/>
            </a:endParaRPr>
          </a:p>
          <a:p>
            <a:pPr indent="0" lvl="0" marL="0" rtl="0" algn="just">
              <a:lnSpc>
                <a:spcPct val="90000"/>
              </a:lnSpc>
              <a:spcBef>
                <a:spcPts val="1000"/>
              </a:spcBef>
              <a:spcAft>
                <a:spcPts val="0"/>
              </a:spcAft>
              <a:buSzPct val="77575"/>
              <a:buNone/>
            </a:pPr>
            <a:r>
              <a:rPr b="1" lang="en-US" sz="3750">
                <a:latin typeface="Candara"/>
                <a:ea typeface="Candara"/>
                <a:cs typeface="Candara"/>
                <a:sym typeface="Candara"/>
              </a:rPr>
              <a:t>Dengan penggunaan Fase, diharapkan siswa akan dapat memiliki waktu lebih panjang untuk memahami dan mendalami konsep-konsep dan keterampilan untuk mencapai sebuah kompetensi yang dibangun CP. </a:t>
            </a:r>
            <a:endParaRPr b="1" sz="3750">
              <a:latin typeface="Candara"/>
              <a:ea typeface="Candara"/>
              <a:cs typeface="Candara"/>
              <a:sym typeface="Candara"/>
            </a:endParaRPr>
          </a:p>
          <a:p>
            <a:pPr indent="0" lvl="0" marL="0" rtl="0" algn="just">
              <a:lnSpc>
                <a:spcPct val="90000"/>
              </a:lnSpc>
              <a:spcBef>
                <a:spcPts val="1000"/>
              </a:spcBef>
              <a:spcAft>
                <a:spcPts val="0"/>
              </a:spcAft>
              <a:buSzPct val="88888"/>
              <a:buNone/>
            </a:pPr>
            <a:r>
              <a:t/>
            </a:r>
            <a:endParaRPr sz="1800">
              <a:latin typeface="Candara"/>
              <a:ea typeface="Candara"/>
              <a:cs typeface="Candara"/>
              <a:sym typeface="Candara"/>
            </a:endParaRPr>
          </a:p>
        </p:txBody>
      </p:sp>
      <p:sp>
        <p:nvSpPr>
          <p:cNvPr id="203" name="Google Shape;203;p32"/>
          <p:cNvSpPr txBox="1"/>
          <p:nvPr/>
        </p:nvSpPr>
        <p:spPr>
          <a:xfrm>
            <a:off x="7122550" y="5336450"/>
            <a:ext cx="4475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sumber gambar: https://momobil.id/news/penjelasan-arti-indikator-huruf-di-speedometer-mobil/</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838201" y="1127884"/>
            <a:ext cx="105156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100">
                <a:solidFill>
                  <a:srgbClr val="0B5394"/>
                </a:solidFill>
                <a:latin typeface="Candara"/>
                <a:ea typeface="Candara"/>
                <a:cs typeface="Candara"/>
                <a:sym typeface="Candara"/>
              </a:rPr>
              <a:t>CP dirumuskan dalam bentuk Fase, bukan per tahun</a:t>
            </a:r>
            <a:endParaRPr b="1" sz="3100">
              <a:solidFill>
                <a:srgbClr val="0B5394"/>
              </a:solidFill>
              <a:latin typeface="Candara"/>
              <a:ea typeface="Candara"/>
              <a:cs typeface="Candara"/>
              <a:sym typeface="Candara"/>
            </a:endParaRPr>
          </a:p>
          <a:p>
            <a:pPr indent="0" lvl="0" marL="0" rtl="0" algn="l">
              <a:lnSpc>
                <a:spcPct val="90000"/>
              </a:lnSpc>
              <a:spcBef>
                <a:spcPts val="0"/>
              </a:spcBef>
              <a:spcAft>
                <a:spcPts val="0"/>
              </a:spcAft>
              <a:buClr>
                <a:schemeClr val="dk1"/>
              </a:buClr>
              <a:buSzPts val="1800"/>
              <a:buFont typeface="Arial"/>
              <a:buNone/>
            </a:pPr>
            <a:r>
              <a:rPr b="1" lang="en-US" sz="3100">
                <a:solidFill>
                  <a:srgbClr val="0B5394"/>
                </a:solidFill>
                <a:latin typeface="Candara"/>
                <a:ea typeface="Candara"/>
                <a:cs typeface="Candara"/>
                <a:sym typeface="Candara"/>
              </a:rPr>
              <a:t>CP selalu berpusat pada siswa, bukan pada ketuntasan materi</a:t>
            </a:r>
            <a:endParaRPr b="1" sz="3100">
              <a:solidFill>
                <a:srgbClr val="0B5394"/>
              </a:solidFill>
              <a:latin typeface="Candara"/>
              <a:ea typeface="Candara"/>
              <a:cs typeface="Candara"/>
              <a:sym typeface="Candara"/>
            </a:endParaRPr>
          </a:p>
          <a:p>
            <a:pPr indent="0" lvl="0" marL="0" rtl="0" algn="l">
              <a:lnSpc>
                <a:spcPct val="90000"/>
              </a:lnSpc>
              <a:spcBef>
                <a:spcPts val="0"/>
              </a:spcBef>
              <a:spcAft>
                <a:spcPts val="0"/>
              </a:spcAft>
              <a:buSzPts val="1800"/>
              <a:buNone/>
            </a:pPr>
            <a:r>
              <a:t/>
            </a:r>
            <a:endParaRPr b="1"/>
          </a:p>
        </p:txBody>
      </p:sp>
      <p:sp>
        <p:nvSpPr>
          <p:cNvPr id="209" name="Google Shape;209;p33"/>
          <p:cNvSpPr txBox="1"/>
          <p:nvPr>
            <p:ph idx="1" type="body"/>
          </p:nvPr>
        </p:nvSpPr>
        <p:spPr>
          <a:xfrm>
            <a:off x="838100" y="2355925"/>
            <a:ext cx="5181600" cy="3821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latin typeface="Candara"/>
                <a:ea typeface="Candara"/>
                <a:cs typeface="Candara"/>
                <a:sym typeface="Candara"/>
              </a:rPr>
              <a:t>Jenjang PAUD</a:t>
            </a:r>
            <a:endParaRPr b="1">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Fondasi (TK B)</a:t>
            </a:r>
            <a:endParaRPr>
              <a:latin typeface="Candara"/>
              <a:ea typeface="Candara"/>
              <a:cs typeface="Candara"/>
              <a:sym typeface="Candara"/>
            </a:endParaRPr>
          </a:p>
          <a:p>
            <a:pPr indent="0" lvl="0" marL="0" rtl="0" algn="l">
              <a:lnSpc>
                <a:spcPct val="90000"/>
              </a:lnSpc>
              <a:spcBef>
                <a:spcPts val="1000"/>
              </a:spcBef>
              <a:spcAft>
                <a:spcPts val="0"/>
              </a:spcAft>
              <a:buSzPts val="1800"/>
              <a:buNone/>
            </a:pPr>
            <a:r>
              <a:t/>
            </a:r>
            <a:endParaRPr>
              <a:latin typeface="Candara"/>
              <a:ea typeface="Candara"/>
              <a:cs typeface="Candara"/>
              <a:sym typeface="Candara"/>
            </a:endParaRPr>
          </a:p>
          <a:p>
            <a:pPr indent="0" lvl="0" marL="0" rtl="0" algn="l">
              <a:lnSpc>
                <a:spcPct val="90000"/>
              </a:lnSpc>
              <a:spcBef>
                <a:spcPts val="1000"/>
              </a:spcBef>
              <a:spcAft>
                <a:spcPts val="0"/>
              </a:spcAft>
              <a:buSzPts val="1800"/>
              <a:buNone/>
            </a:pPr>
            <a:r>
              <a:rPr b="1" lang="en-US">
                <a:latin typeface="Candara"/>
                <a:ea typeface="Candara"/>
                <a:cs typeface="Candara"/>
                <a:sym typeface="Candara"/>
              </a:rPr>
              <a:t>Jenjang SD</a:t>
            </a:r>
            <a:endParaRPr b="1">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A (Kelas 1-2 SD)</a:t>
            </a:r>
            <a:endParaRPr>
              <a:latin typeface="Candara"/>
              <a:ea typeface="Candara"/>
              <a:cs typeface="Candara"/>
              <a:sym typeface="Candara"/>
            </a:endParaRPr>
          </a:p>
          <a:p>
            <a:pPr indent="-342900" lvl="0" marL="457200" rtl="0" algn="l">
              <a:lnSpc>
                <a:spcPct val="90000"/>
              </a:lnSpc>
              <a:spcBef>
                <a:spcPts val="0"/>
              </a:spcBef>
              <a:spcAft>
                <a:spcPts val="0"/>
              </a:spcAft>
              <a:buSzPts val="1800"/>
              <a:buFont typeface="Candara"/>
              <a:buChar char="•"/>
            </a:pPr>
            <a:r>
              <a:rPr lang="en-US">
                <a:latin typeface="Candara"/>
                <a:ea typeface="Candara"/>
                <a:cs typeface="Candara"/>
                <a:sym typeface="Candara"/>
              </a:rPr>
              <a:t>Fase B (Kelas 3-4 SD)</a:t>
            </a:r>
            <a:endParaRPr>
              <a:latin typeface="Candara"/>
              <a:ea typeface="Candara"/>
              <a:cs typeface="Candara"/>
              <a:sym typeface="Candara"/>
            </a:endParaRPr>
          </a:p>
          <a:p>
            <a:pPr indent="-342900" lvl="0" marL="457200" rtl="0" algn="l">
              <a:lnSpc>
                <a:spcPct val="90000"/>
              </a:lnSpc>
              <a:spcBef>
                <a:spcPts val="0"/>
              </a:spcBef>
              <a:spcAft>
                <a:spcPts val="0"/>
              </a:spcAft>
              <a:buSzPts val="1800"/>
              <a:buFont typeface="Candara"/>
              <a:buChar char="•"/>
            </a:pPr>
            <a:r>
              <a:rPr lang="en-US">
                <a:latin typeface="Candara"/>
                <a:ea typeface="Candara"/>
                <a:cs typeface="Candara"/>
                <a:sym typeface="Candara"/>
              </a:rPr>
              <a:t>Fase C (Kelas 5-6 SD)</a:t>
            </a:r>
            <a:endParaRPr>
              <a:latin typeface="Candara"/>
              <a:ea typeface="Candara"/>
              <a:cs typeface="Candara"/>
              <a:sym typeface="Candara"/>
            </a:endParaRPr>
          </a:p>
        </p:txBody>
      </p:sp>
      <p:sp>
        <p:nvSpPr>
          <p:cNvPr id="210" name="Google Shape;210;p33"/>
          <p:cNvSpPr txBox="1"/>
          <p:nvPr>
            <p:ph idx="2" type="body"/>
          </p:nvPr>
        </p:nvSpPr>
        <p:spPr>
          <a:xfrm>
            <a:off x="6172200" y="2355925"/>
            <a:ext cx="5181600" cy="3821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a:latin typeface="Candara"/>
                <a:ea typeface="Candara"/>
                <a:cs typeface="Candara"/>
                <a:sym typeface="Candara"/>
              </a:rPr>
              <a:t>Jenjang SMP</a:t>
            </a:r>
            <a:endParaRPr b="1">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D (Kelas 7-9 SMP)</a:t>
            </a:r>
            <a:endParaRPr>
              <a:latin typeface="Candara"/>
              <a:ea typeface="Candara"/>
              <a:cs typeface="Candara"/>
              <a:sym typeface="Candara"/>
            </a:endParaRPr>
          </a:p>
          <a:p>
            <a:pPr indent="0" lvl="0" marL="0" rtl="0" algn="l">
              <a:lnSpc>
                <a:spcPct val="90000"/>
              </a:lnSpc>
              <a:spcBef>
                <a:spcPts val="1000"/>
              </a:spcBef>
              <a:spcAft>
                <a:spcPts val="0"/>
              </a:spcAft>
              <a:buSzPts val="1800"/>
              <a:buNone/>
            </a:pPr>
            <a:r>
              <a:t/>
            </a:r>
            <a:endParaRPr>
              <a:latin typeface="Candara"/>
              <a:ea typeface="Candara"/>
              <a:cs typeface="Candara"/>
              <a:sym typeface="Candara"/>
            </a:endParaRPr>
          </a:p>
          <a:p>
            <a:pPr indent="0" lvl="0" marL="0" rtl="0" algn="l">
              <a:lnSpc>
                <a:spcPct val="90000"/>
              </a:lnSpc>
              <a:spcBef>
                <a:spcPts val="1000"/>
              </a:spcBef>
              <a:spcAft>
                <a:spcPts val="0"/>
              </a:spcAft>
              <a:buSzPts val="1800"/>
              <a:buNone/>
            </a:pPr>
            <a:r>
              <a:rPr b="1" lang="en-US">
                <a:latin typeface="Candara"/>
                <a:ea typeface="Candara"/>
                <a:cs typeface="Candara"/>
                <a:sym typeface="Candara"/>
              </a:rPr>
              <a:t>Jenjang SMA/SMK</a:t>
            </a:r>
            <a:endParaRPr b="1">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E (Kelas 10 SMA)</a:t>
            </a:r>
            <a:endParaRPr>
              <a:latin typeface="Candara"/>
              <a:ea typeface="Candara"/>
              <a:cs typeface="Candara"/>
              <a:sym typeface="Candara"/>
            </a:endParaRPr>
          </a:p>
          <a:p>
            <a:pPr indent="-342900" lvl="0" marL="457200" rtl="0" algn="l">
              <a:lnSpc>
                <a:spcPct val="90000"/>
              </a:lnSpc>
              <a:spcBef>
                <a:spcPts val="0"/>
              </a:spcBef>
              <a:spcAft>
                <a:spcPts val="0"/>
              </a:spcAft>
              <a:buSzPts val="1800"/>
              <a:buFont typeface="Candara"/>
              <a:buChar char="•"/>
            </a:pPr>
            <a:r>
              <a:rPr lang="en-US">
                <a:latin typeface="Candara"/>
                <a:ea typeface="Candara"/>
                <a:cs typeface="Candara"/>
                <a:sym typeface="Candara"/>
              </a:rPr>
              <a:t>Fase F (Kelas 11-12 SMA)</a:t>
            </a:r>
            <a:endParaRPr>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831850" y="1259542"/>
            <a:ext cx="4284600" cy="95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Agenda</a:t>
            </a:r>
            <a:endParaRPr b="1">
              <a:solidFill>
                <a:schemeClr val="accent1"/>
              </a:solidFill>
              <a:latin typeface="Candara"/>
              <a:ea typeface="Candara"/>
              <a:cs typeface="Candara"/>
              <a:sym typeface="Candara"/>
            </a:endParaRPr>
          </a:p>
        </p:txBody>
      </p:sp>
      <p:sp>
        <p:nvSpPr>
          <p:cNvPr id="101" name="Google Shape;101;p16"/>
          <p:cNvSpPr txBox="1"/>
          <p:nvPr>
            <p:ph idx="1" type="body"/>
          </p:nvPr>
        </p:nvSpPr>
        <p:spPr>
          <a:xfrm>
            <a:off x="831850" y="2477736"/>
            <a:ext cx="4284600" cy="28473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Font typeface="Candara"/>
              <a:buChar char="●"/>
            </a:pPr>
            <a:r>
              <a:rPr b="1" lang="en-US">
                <a:latin typeface="Candara"/>
                <a:ea typeface="Candara"/>
                <a:cs typeface="Candara"/>
                <a:sym typeface="Candara"/>
              </a:rPr>
              <a:t>Perkenalan</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Kesepakatan Kelas</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Ice Breaking</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Mulai Dari Diri</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Eksplorasi Konsep</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Ruang Kolaborasi</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Demonstrasi Kontekstual</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Elaborasi Pemahaman</a:t>
            </a:r>
            <a:endParaRPr b="1">
              <a:latin typeface="Candara"/>
              <a:ea typeface="Candara"/>
              <a:cs typeface="Candara"/>
              <a:sym typeface="Candara"/>
            </a:endParaRPr>
          </a:p>
          <a:p>
            <a:pPr indent="-381000" lvl="0" marL="457200" rtl="0" algn="l">
              <a:lnSpc>
                <a:spcPct val="90000"/>
              </a:lnSpc>
              <a:spcBef>
                <a:spcPts val="0"/>
              </a:spcBef>
              <a:spcAft>
                <a:spcPts val="0"/>
              </a:spcAft>
              <a:buSzPts val="2400"/>
              <a:buFont typeface="Candara"/>
              <a:buChar char="●"/>
            </a:pPr>
            <a:r>
              <a:rPr b="1" lang="en-US">
                <a:latin typeface="Candara"/>
                <a:ea typeface="Candara"/>
                <a:cs typeface="Candara"/>
                <a:sym typeface="Candara"/>
              </a:rPr>
              <a:t>Rencana Aksi Nyata</a:t>
            </a:r>
            <a:endParaRPr b="1">
              <a:latin typeface="Candara"/>
              <a:ea typeface="Candara"/>
              <a:cs typeface="Candara"/>
              <a:sym typeface="Canda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idx="1" type="body"/>
          </p:nvPr>
        </p:nvSpPr>
        <p:spPr>
          <a:xfrm>
            <a:off x="952225" y="1501375"/>
            <a:ext cx="10515600" cy="41619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b="1" sz="2600">
              <a:latin typeface="Candara"/>
              <a:ea typeface="Candara"/>
              <a:cs typeface="Candara"/>
              <a:sym typeface="Candara"/>
            </a:endParaRPr>
          </a:p>
          <a:p>
            <a:pPr indent="0" lvl="0" marL="0" rtl="0" algn="just">
              <a:lnSpc>
                <a:spcPct val="90000"/>
              </a:lnSpc>
              <a:spcBef>
                <a:spcPts val="1000"/>
              </a:spcBef>
              <a:spcAft>
                <a:spcPts val="0"/>
              </a:spcAft>
              <a:buSzPts val="1800"/>
              <a:buNone/>
            </a:pPr>
            <a:r>
              <a:rPr b="1" lang="en-US" sz="2600">
                <a:latin typeface="Candara"/>
                <a:ea typeface="Candara"/>
                <a:cs typeface="Candara"/>
                <a:sym typeface="Candara"/>
              </a:rPr>
              <a:t>Bagi peserta didik berkebutuhan khusus, apabila mengalami hambatan intelegensi dapat menggunakan CP pendidikan khusus, namun jika tidak mengalami hambatan intelegensi dapat menggunakan CP reguler dengan menerapkan prinsip modifikasi kurikulum. </a:t>
            </a:r>
            <a:endParaRPr b="1" sz="2600">
              <a:latin typeface="Candara"/>
              <a:ea typeface="Candara"/>
              <a:cs typeface="Candara"/>
              <a:sym typeface="Candara"/>
            </a:endParaRPr>
          </a:p>
          <a:p>
            <a:pPr indent="0" lvl="0" marL="0" rtl="0" algn="just">
              <a:lnSpc>
                <a:spcPct val="90000"/>
              </a:lnSpc>
              <a:spcBef>
                <a:spcPts val="1000"/>
              </a:spcBef>
              <a:spcAft>
                <a:spcPts val="0"/>
              </a:spcAft>
              <a:buSzPts val="1800"/>
              <a:buNone/>
            </a:pPr>
            <a:r>
              <a:rPr b="1" i="1" lang="en-US" sz="2600">
                <a:solidFill>
                  <a:srgbClr val="2F5597"/>
                </a:solidFill>
                <a:latin typeface="Candara"/>
                <a:ea typeface="Candara"/>
                <a:cs typeface="Candara"/>
                <a:sym typeface="Candara"/>
              </a:rPr>
              <a:t>Untuk CP Diksus, penentuan fase CP untuk siswa berdasarkan pada hasil Asesmen Diagnostik. Sangat mungkin sekali, di sebuah kelas terdapat perbedaan CP yang digunakan</a:t>
            </a:r>
            <a:r>
              <a:rPr i="1" lang="en-US" sz="2600">
                <a:solidFill>
                  <a:srgbClr val="2F5597"/>
                </a:solidFill>
                <a:latin typeface="Candara"/>
                <a:ea typeface="Candara"/>
                <a:cs typeface="Candara"/>
                <a:sym typeface="Candara"/>
              </a:rPr>
              <a:t>.</a:t>
            </a:r>
            <a:r>
              <a:rPr lang="en-US" sz="2400">
                <a:latin typeface="Candara"/>
                <a:ea typeface="Candara"/>
                <a:cs typeface="Candara"/>
                <a:sym typeface="Candara"/>
              </a:rPr>
              <a:t> </a:t>
            </a:r>
            <a:endParaRPr b="1" sz="2400">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3000">
                <a:latin typeface="Candara"/>
                <a:ea typeface="Candara"/>
                <a:cs typeface="Candara"/>
                <a:sym typeface="Candara"/>
              </a:rPr>
              <a:t>Untuk SLB Capaian Pembelajaran didasarkan pada usia mental </a:t>
            </a:r>
            <a:endParaRPr b="1" sz="3000">
              <a:latin typeface="Candara"/>
              <a:ea typeface="Candara"/>
              <a:cs typeface="Candara"/>
              <a:sym typeface="Candara"/>
            </a:endParaRPr>
          </a:p>
          <a:p>
            <a:pPr indent="0" lvl="0" marL="0" rtl="0" algn="l">
              <a:lnSpc>
                <a:spcPct val="90000"/>
              </a:lnSpc>
              <a:spcBef>
                <a:spcPts val="1000"/>
              </a:spcBef>
              <a:spcAft>
                <a:spcPts val="0"/>
              </a:spcAft>
              <a:buClr>
                <a:schemeClr val="dk1"/>
              </a:buClr>
              <a:buSzPts val="1100"/>
              <a:buFont typeface="Arial"/>
              <a:buNone/>
            </a:pPr>
            <a:r>
              <a:rPr b="1" lang="en-US" sz="3000">
                <a:latin typeface="Candara"/>
                <a:ea typeface="Candara"/>
                <a:cs typeface="Candara"/>
                <a:sym typeface="Candara"/>
              </a:rPr>
              <a:t>yang ditetapkan berdasarkan hasil asesmen</a:t>
            </a:r>
            <a:endParaRPr b="1" sz="3000">
              <a:latin typeface="Candara"/>
              <a:ea typeface="Candara"/>
              <a:cs typeface="Candara"/>
              <a:sym typeface="Candara"/>
            </a:endParaRPr>
          </a:p>
        </p:txBody>
      </p:sp>
      <p:sp>
        <p:nvSpPr>
          <p:cNvPr id="221" name="Google Shape;221;p35"/>
          <p:cNvSpPr txBox="1"/>
          <p:nvPr>
            <p:ph idx="1" type="body"/>
          </p:nvPr>
        </p:nvSpPr>
        <p:spPr>
          <a:xfrm>
            <a:off x="838200" y="2355925"/>
            <a:ext cx="5181600" cy="38211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A : Pada umumnya usia mental (≤7 tahun)</a:t>
            </a:r>
            <a:endParaRPr>
              <a:latin typeface="Candara"/>
              <a:ea typeface="Candara"/>
              <a:cs typeface="Candara"/>
              <a:sym typeface="Candara"/>
            </a:endParaRPr>
          </a:p>
          <a:p>
            <a:pPr indent="0" lvl="0" marL="457200" rtl="0" algn="l">
              <a:lnSpc>
                <a:spcPct val="90000"/>
              </a:lnSpc>
              <a:spcBef>
                <a:spcPts val="1000"/>
              </a:spcBef>
              <a:spcAft>
                <a:spcPts val="0"/>
              </a:spcAft>
              <a:buSzPts val="1800"/>
              <a:buNone/>
            </a:pPr>
            <a:r>
              <a:t/>
            </a:r>
            <a:endParaRPr>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B : Pada umumnya usia mental (±8 tahun) </a:t>
            </a:r>
            <a:endParaRPr>
              <a:latin typeface="Candara"/>
              <a:ea typeface="Candara"/>
              <a:cs typeface="Candara"/>
              <a:sym typeface="Candara"/>
            </a:endParaRPr>
          </a:p>
          <a:p>
            <a:pPr indent="0" lvl="0" marL="457200" rtl="0" algn="l">
              <a:lnSpc>
                <a:spcPct val="90000"/>
              </a:lnSpc>
              <a:spcBef>
                <a:spcPts val="1000"/>
              </a:spcBef>
              <a:spcAft>
                <a:spcPts val="0"/>
              </a:spcAft>
              <a:buSzPts val="1800"/>
              <a:buNone/>
            </a:pPr>
            <a:r>
              <a:t/>
            </a:r>
            <a:endParaRPr>
              <a:latin typeface="Candara"/>
              <a:ea typeface="Candara"/>
              <a:cs typeface="Candara"/>
              <a:sym typeface="Candara"/>
            </a:endParaRPr>
          </a:p>
          <a:p>
            <a:pPr indent="-342900" lvl="0" marL="457200" rtl="0" algn="l">
              <a:lnSpc>
                <a:spcPct val="90000"/>
              </a:lnSpc>
              <a:spcBef>
                <a:spcPts val="1000"/>
              </a:spcBef>
              <a:spcAft>
                <a:spcPts val="0"/>
              </a:spcAft>
              <a:buSzPts val="1800"/>
              <a:buChar char="•"/>
            </a:pPr>
            <a:r>
              <a:rPr lang="en-US">
                <a:latin typeface="Candara"/>
                <a:ea typeface="Candara"/>
                <a:cs typeface="Candara"/>
                <a:sym typeface="Candara"/>
              </a:rPr>
              <a:t>Fase C : Pada umumnya usia mental (±8 tahun)</a:t>
            </a:r>
            <a:r>
              <a:rPr lang="en-US"/>
              <a:t> </a:t>
            </a:r>
            <a:endParaRPr/>
          </a:p>
        </p:txBody>
      </p:sp>
      <p:sp>
        <p:nvSpPr>
          <p:cNvPr id="222" name="Google Shape;222;p35"/>
          <p:cNvSpPr txBox="1"/>
          <p:nvPr>
            <p:ph idx="2" type="body"/>
          </p:nvPr>
        </p:nvSpPr>
        <p:spPr>
          <a:xfrm>
            <a:off x="6172200" y="2355925"/>
            <a:ext cx="5181600" cy="38211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D : Pada umumnya usia mental (±9 tahun)</a:t>
            </a:r>
            <a:endParaRPr>
              <a:latin typeface="Candara"/>
              <a:ea typeface="Candara"/>
              <a:cs typeface="Candara"/>
              <a:sym typeface="Candara"/>
            </a:endParaRPr>
          </a:p>
          <a:p>
            <a:pPr indent="0" lvl="0" marL="457200" rtl="0" algn="l">
              <a:lnSpc>
                <a:spcPct val="90000"/>
              </a:lnSpc>
              <a:spcBef>
                <a:spcPts val="1000"/>
              </a:spcBef>
              <a:spcAft>
                <a:spcPts val="0"/>
              </a:spcAft>
              <a:buSzPts val="1800"/>
              <a:buNone/>
            </a:pPr>
            <a:r>
              <a:rPr lang="en-US">
                <a:latin typeface="Candara"/>
                <a:ea typeface="Candara"/>
                <a:cs typeface="Candara"/>
                <a:sym typeface="Candara"/>
              </a:rPr>
              <a:t> </a:t>
            </a:r>
            <a:endParaRPr>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E : Pada umumnya usia mental (±10 tahun) </a:t>
            </a:r>
            <a:endParaRPr>
              <a:latin typeface="Candara"/>
              <a:ea typeface="Candara"/>
              <a:cs typeface="Candara"/>
              <a:sym typeface="Candara"/>
            </a:endParaRPr>
          </a:p>
          <a:p>
            <a:pPr indent="0" lvl="0" marL="457200" rtl="0" algn="l">
              <a:lnSpc>
                <a:spcPct val="90000"/>
              </a:lnSpc>
              <a:spcBef>
                <a:spcPts val="1000"/>
              </a:spcBef>
              <a:spcAft>
                <a:spcPts val="0"/>
              </a:spcAft>
              <a:buSzPts val="1800"/>
              <a:buNone/>
            </a:pPr>
            <a:r>
              <a:t/>
            </a:r>
            <a:endParaRPr>
              <a:latin typeface="Candara"/>
              <a:ea typeface="Candara"/>
              <a:cs typeface="Candara"/>
              <a:sym typeface="Candara"/>
            </a:endParaRPr>
          </a:p>
          <a:p>
            <a:pPr indent="-342900" lvl="0" marL="457200" rtl="0" algn="l">
              <a:lnSpc>
                <a:spcPct val="90000"/>
              </a:lnSpc>
              <a:spcBef>
                <a:spcPts val="1000"/>
              </a:spcBef>
              <a:spcAft>
                <a:spcPts val="0"/>
              </a:spcAft>
              <a:buSzPts val="1800"/>
              <a:buFont typeface="Candara"/>
              <a:buChar char="•"/>
            </a:pPr>
            <a:r>
              <a:rPr lang="en-US">
                <a:latin typeface="Candara"/>
                <a:ea typeface="Candara"/>
                <a:cs typeface="Candara"/>
                <a:sym typeface="Candara"/>
              </a:rPr>
              <a:t>Fase F : Pada umumnya usia mental (±10 tahun)</a:t>
            </a:r>
            <a:endParaRPr>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838100" y="1013225"/>
            <a:ext cx="6468300" cy="79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chemeClr val="accent1"/>
                </a:solidFill>
                <a:latin typeface="Candara"/>
                <a:ea typeface="Candara"/>
                <a:cs typeface="Candara"/>
                <a:sym typeface="Candara"/>
              </a:rPr>
              <a:t>Elemen Dalam CP</a:t>
            </a:r>
            <a:endParaRPr b="1">
              <a:solidFill>
                <a:schemeClr val="accent1"/>
              </a:solidFill>
              <a:latin typeface="Candara"/>
              <a:ea typeface="Candara"/>
              <a:cs typeface="Candara"/>
              <a:sym typeface="Candara"/>
            </a:endParaRPr>
          </a:p>
        </p:txBody>
      </p:sp>
      <p:sp>
        <p:nvSpPr>
          <p:cNvPr id="228" name="Google Shape;228;p36"/>
          <p:cNvSpPr txBox="1"/>
          <p:nvPr>
            <p:ph idx="1" type="body"/>
          </p:nvPr>
        </p:nvSpPr>
        <p:spPr>
          <a:xfrm>
            <a:off x="838100" y="1812725"/>
            <a:ext cx="6935700" cy="4594200"/>
          </a:xfrm>
          <a:prstGeom prst="rect">
            <a:avLst/>
          </a:prstGeom>
          <a:noFill/>
          <a:ln>
            <a:noFill/>
          </a:ln>
        </p:spPr>
        <p:txBody>
          <a:bodyPr anchorCtr="0" anchor="t" bIns="45700" lIns="91425" spcFirstLastPara="1" rIns="91425" wrap="square" tIns="45700">
            <a:normAutofit fontScale="55000" lnSpcReduction="10000"/>
          </a:bodyPr>
          <a:lstStyle/>
          <a:p>
            <a:pPr indent="0" lvl="0" marL="0" rtl="0" algn="just">
              <a:lnSpc>
                <a:spcPct val="90000"/>
              </a:lnSpc>
              <a:spcBef>
                <a:spcPts val="1000"/>
              </a:spcBef>
              <a:spcAft>
                <a:spcPts val="0"/>
              </a:spcAft>
              <a:buSzPct val="84210"/>
              <a:buNone/>
            </a:pPr>
            <a:r>
              <a:rPr b="1" i="1" lang="en-US" sz="4500">
                <a:highlight>
                  <a:srgbClr val="FFFFFF"/>
                </a:highlight>
                <a:latin typeface="Candara"/>
                <a:ea typeface="Candara"/>
                <a:cs typeface="Candara"/>
                <a:sym typeface="Candara"/>
              </a:rPr>
              <a:t>Setiap </a:t>
            </a:r>
            <a:r>
              <a:rPr b="1" i="1" lang="en-US" sz="4500">
                <a:latin typeface="Candara"/>
                <a:ea typeface="Candara"/>
                <a:cs typeface="Candara"/>
                <a:sym typeface="Candara"/>
              </a:rPr>
              <a:t>CP suatu mata pelajaran memiliki beberapa elemen atau kelompok kompetensi esensial yang berlaku sama untuk semua fase pada mata pelajaran tersebut. </a:t>
            </a:r>
            <a:endParaRPr b="1" i="1" sz="4500">
              <a:latin typeface="Candara"/>
              <a:ea typeface="Candara"/>
              <a:cs typeface="Candara"/>
              <a:sym typeface="Candara"/>
            </a:endParaRPr>
          </a:p>
          <a:p>
            <a:pPr indent="0" lvl="0" marL="0" rtl="0" algn="just">
              <a:lnSpc>
                <a:spcPct val="90000"/>
              </a:lnSpc>
              <a:spcBef>
                <a:spcPts val="1000"/>
              </a:spcBef>
              <a:spcAft>
                <a:spcPts val="0"/>
              </a:spcAft>
              <a:buSzPct val="84210"/>
              <a:buNone/>
            </a:pPr>
            <a:r>
              <a:rPr b="1" i="1" lang="en-US" sz="4500">
                <a:latin typeface="Candara"/>
                <a:ea typeface="Candara"/>
                <a:cs typeface="Candara"/>
                <a:sym typeface="Candara"/>
              </a:rPr>
              <a:t>Masing-masing elemen tersebut memiliki capaian per fasenya sendiri yang saling menunjang untuk mencapai pemahaman yang dituju.</a:t>
            </a:r>
            <a:endParaRPr b="1" i="1" sz="4500">
              <a:latin typeface="Candara"/>
              <a:ea typeface="Candara"/>
              <a:cs typeface="Candara"/>
              <a:sym typeface="Candara"/>
            </a:endParaRPr>
          </a:p>
          <a:p>
            <a:pPr indent="0" lvl="0" marL="0" rtl="0" algn="just">
              <a:lnSpc>
                <a:spcPct val="90000"/>
              </a:lnSpc>
              <a:spcBef>
                <a:spcPts val="1000"/>
              </a:spcBef>
              <a:spcAft>
                <a:spcPts val="0"/>
              </a:spcAft>
              <a:buSzPct val="84210"/>
              <a:buNone/>
            </a:pPr>
            <a:r>
              <a:rPr b="1" i="1" lang="en-US" sz="4500">
                <a:latin typeface="Candara"/>
                <a:ea typeface="Candara"/>
                <a:cs typeface="Candara"/>
                <a:sym typeface="Candara"/>
              </a:rPr>
              <a:t>Elemen sebuah mata pelajaran mungkin saja sama atau berbeda dengan mata pelajaran lainnya.  </a:t>
            </a:r>
            <a:endParaRPr sz="1670">
              <a:solidFill>
                <a:srgbClr val="464749"/>
              </a:solidFill>
              <a:highlight>
                <a:srgbClr val="FFFFFF"/>
              </a:highlight>
              <a:latin typeface="Candara"/>
              <a:ea typeface="Candara"/>
              <a:cs typeface="Candara"/>
              <a:sym typeface="Candara"/>
            </a:endParaRPr>
          </a:p>
          <a:p>
            <a:pPr indent="0" lvl="0" marL="0" rtl="0" algn="just">
              <a:lnSpc>
                <a:spcPct val="90000"/>
              </a:lnSpc>
              <a:spcBef>
                <a:spcPts val="1000"/>
              </a:spcBef>
              <a:spcAft>
                <a:spcPts val="0"/>
              </a:spcAft>
              <a:buSzPct val="108270"/>
              <a:buNone/>
            </a:pPr>
            <a:r>
              <a:rPr lang="en-US" sz="3500">
                <a:solidFill>
                  <a:srgbClr val="464749"/>
                </a:solidFill>
                <a:highlight>
                  <a:srgbClr val="FFFFFF"/>
                </a:highlight>
                <a:latin typeface="Candara"/>
                <a:ea typeface="Candara"/>
                <a:cs typeface="Candara"/>
                <a:sym typeface="Candara"/>
              </a:rPr>
              <a:t>Contoh: </a:t>
            </a:r>
            <a:endParaRPr sz="3500">
              <a:solidFill>
                <a:srgbClr val="464749"/>
              </a:solidFill>
              <a:highlight>
                <a:srgbClr val="FFFFFF"/>
              </a:highlight>
              <a:latin typeface="Candara"/>
              <a:ea typeface="Candara"/>
              <a:cs typeface="Candara"/>
              <a:sym typeface="Candara"/>
            </a:endParaRPr>
          </a:p>
          <a:p>
            <a:pPr indent="-350915" lvl="0" marL="457200" rtl="0" algn="just">
              <a:lnSpc>
                <a:spcPct val="90000"/>
              </a:lnSpc>
              <a:spcBef>
                <a:spcPts val="1000"/>
              </a:spcBef>
              <a:spcAft>
                <a:spcPts val="0"/>
              </a:spcAft>
              <a:buClr>
                <a:srgbClr val="464749"/>
              </a:buClr>
              <a:buSzPct val="100000"/>
              <a:buFont typeface="Candara"/>
              <a:buChar char="•"/>
            </a:pPr>
            <a:r>
              <a:rPr lang="en-US" sz="3500">
                <a:solidFill>
                  <a:srgbClr val="464749"/>
                </a:solidFill>
                <a:highlight>
                  <a:srgbClr val="FFFFFF"/>
                </a:highlight>
                <a:latin typeface="Candara"/>
                <a:ea typeface="Candara"/>
                <a:cs typeface="Candara"/>
                <a:sym typeface="Candara"/>
              </a:rPr>
              <a:t>Dalam CP PAUD terdapat elemen Nilai Agama dan Budi Pekerti, Jati Diri, dan Dasar-dasar Literasi dan STEAM</a:t>
            </a:r>
            <a:endParaRPr sz="3500">
              <a:solidFill>
                <a:srgbClr val="464749"/>
              </a:solidFill>
              <a:highlight>
                <a:srgbClr val="FFFFFF"/>
              </a:highlight>
              <a:latin typeface="Candara"/>
              <a:ea typeface="Candara"/>
              <a:cs typeface="Candara"/>
              <a:sym typeface="Candara"/>
            </a:endParaRPr>
          </a:p>
          <a:p>
            <a:pPr indent="-350914" lvl="0" marL="457200" rtl="0" algn="just">
              <a:lnSpc>
                <a:spcPct val="90000"/>
              </a:lnSpc>
              <a:spcBef>
                <a:spcPts val="0"/>
              </a:spcBef>
              <a:spcAft>
                <a:spcPts val="0"/>
              </a:spcAft>
              <a:buClr>
                <a:srgbClr val="464749"/>
              </a:buClr>
              <a:buSzPct val="100000"/>
              <a:buFont typeface="Candara"/>
              <a:buChar char="•"/>
            </a:pPr>
            <a:r>
              <a:rPr lang="en-US" sz="3500">
                <a:solidFill>
                  <a:srgbClr val="464749"/>
                </a:solidFill>
                <a:highlight>
                  <a:srgbClr val="FFFFFF"/>
                </a:highlight>
                <a:latin typeface="Candara"/>
                <a:ea typeface="Candara"/>
                <a:cs typeface="Candara"/>
                <a:sym typeface="Candara"/>
              </a:rPr>
              <a:t>Dalam CP Matematika terdapat elemen Bilangan, Aljabar, Pengukuran, Geometri, dan Analisis Data dan Peluang.</a:t>
            </a:r>
            <a:endParaRPr sz="3500">
              <a:solidFill>
                <a:srgbClr val="464749"/>
              </a:solidFill>
              <a:highlight>
                <a:srgbClr val="FFFFFF"/>
              </a:highlight>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1050675" y="937027"/>
            <a:ext cx="10303200" cy="87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Elemen dalam CP</a:t>
            </a:r>
            <a:endParaRPr/>
          </a:p>
        </p:txBody>
      </p:sp>
      <p:sp>
        <p:nvSpPr>
          <p:cNvPr id="234" name="Google Shape;234;p37"/>
          <p:cNvSpPr txBox="1"/>
          <p:nvPr>
            <p:ph idx="1" type="body"/>
          </p:nvPr>
        </p:nvSpPr>
        <p:spPr>
          <a:xfrm>
            <a:off x="857250" y="1940225"/>
            <a:ext cx="10477500" cy="38211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b="1" lang="en-US" sz="1900">
                <a:latin typeface="Candara"/>
                <a:ea typeface="Candara"/>
                <a:cs typeface="Candara"/>
                <a:sym typeface="Candara"/>
              </a:rPr>
              <a:t>Jika pembelajaran ibarat sebuah perjalanan, diperlukan beberapa kompetensi esensial agar tepat waktu dan selamat mencapai tujuan. Contohnya, jika ingin melakukan perjalanan dengan cara mengemudikan mobil, ada beberapa elemen yang perlu dipelajari seperti mengenali bagian dan cara kerja mobil, mengemudi, keselamatan mengemudi, navigasi dan pengendalian emosi. Masing-masing elemen memiliki capaiannya sendiri yang saling menunjang agar seseorang dapat memenuhi CP mengemudikan mobil. </a:t>
            </a:r>
            <a:endParaRPr b="1" sz="1900">
              <a:latin typeface="Candara"/>
              <a:ea typeface="Candara"/>
              <a:cs typeface="Candara"/>
              <a:sym typeface="Candara"/>
            </a:endParaRPr>
          </a:p>
          <a:p>
            <a:pPr indent="0" lvl="0" marL="0" rtl="0" algn="just">
              <a:lnSpc>
                <a:spcPct val="115000"/>
              </a:lnSpc>
              <a:spcBef>
                <a:spcPts val="1200"/>
              </a:spcBef>
              <a:spcAft>
                <a:spcPts val="0"/>
              </a:spcAft>
              <a:buSzPts val="1800"/>
              <a:buNone/>
            </a:pPr>
            <a:r>
              <a:rPr b="1" lang="en-US" sz="1900">
                <a:latin typeface="Candara"/>
                <a:ea typeface="Candara"/>
                <a:cs typeface="Candara"/>
                <a:sym typeface="Candara"/>
              </a:rPr>
              <a:t>Tentu saja jika perjalanan ditempuh dengan menggunakan kendaraan umum, berjalan kaki, berlari, bersepeda, atau berlayar, elemen Capaian Pembelajarannya sangat mungkin berbeda dengan mengemudikan mobil. Mungkin elemennya lebih sedikit/banyak, mungkin mirip atau sama.</a:t>
            </a:r>
            <a:endParaRPr b="1" sz="1900">
              <a:latin typeface="Candara"/>
              <a:ea typeface="Candara"/>
              <a:cs typeface="Candara"/>
              <a:sym typeface="Candara"/>
            </a:endParaRPr>
          </a:p>
          <a:p>
            <a:pPr indent="0" lvl="0" marL="0" rtl="0" algn="just">
              <a:lnSpc>
                <a:spcPct val="115000"/>
              </a:lnSpc>
              <a:spcBef>
                <a:spcPts val="1200"/>
              </a:spcBef>
              <a:spcAft>
                <a:spcPts val="0"/>
              </a:spcAft>
              <a:buSzPts val="1800"/>
              <a:buNone/>
            </a:pPr>
            <a:r>
              <a:rPr b="1" i="1" lang="en-US" sz="2100">
                <a:solidFill>
                  <a:srgbClr val="2F5597"/>
                </a:solidFill>
                <a:latin typeface="Candara"/>
                <a:ea typeface="Candara"/>
                <a:cs typeface="Candara"/>
                <a:sym typeface="Candara"/>
              </a:rPr>
              <a:t>Elemen setiap mata pelajaran dapat memiliki persamaan atau perbedaan karakteristik  satu dengan lainnya.</a:t>
            </a:r>
            <a:endParaRPr b="1" i="1" sz="2100">
              <a:solidFill>
                <a:srgbClr val="2F5597"/>
              </a:solidFill>
              <a:latin typeface="Candara"/>
              <a:ea typeface="Candara"/>
              <a:cs typeface="Candara"/>
              <a:sym typeface="Candara"/>
            </a:endParaRPr>
          </a:p>
          <a:p>
            <a:pPr indent="0" lvl="0" marL="0" rtl="0" algn="just">
              <a:lnSpc>
                <a:spcPct val="115000"/>
              </a:lnSpc>
              <a:spcBef>
                <a:spcPts val="1200"/>
              </a:spcBef>
              <a:spcAft>
                <a:spcPts val="0"/>
              </a:spcAft>
              <a:buSzPts val="1800"/>
              <a:buNone/>
            </a:pPr>
            <a:r>
              <a:t/>
            </a:r>
            <a:endParaRPr b="1" sz="2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3600"/>
              <a:t>Contoh Capaian Pembelajaran: Seni Rupa</a:t>
            </a:r>
            <a:endParaRPr b="1" sz="3600"/>
          </a:p>
        </p:txBody>
      </p:sp>
      <p:sp>
        <p:nvSpPr>
          <p:cNvPr id="240" name="Google Shape;240;p38"/>
          <p:cNvSpPr txBox="1"/>
          <p:nvPr>
            <p:ph idx="1" type="body"/>
          </p:nvPr>
        </p:nvSpPr>
        <p:spPr>
          <a:xfrm>
            <a:off x="838200" y="2375975"/>
            <a:ext cx="10515600" cy="38280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150000"/>
              </a:lnSpc>
              <a:spcBef>
                <a:spcPts val="1200"/>
              </a:spcBef>
              <a:spcAft>
                <a:spcPts val="0"/>
              </a:spcAft>
              <a:buClr>
                <a:schemeClr val="dk1"/>
              </a:buClr>
              <a:buSzPct val="25882"/>
              <a:buFont typeface="Arial"/>
              <a:buNone/>
            </a:pPr>
            <a:r>
              <a:rPr b="1" lang="en-US" sz="4250">
                <a:latin typeface="Candara"/>
                <a:ea typeface="Candara"/>
                <a:cs typeface="Candara"/>
                <a:sym typeface="Candara"/>
              </a:rPr>
              <a:t>Di akhir fase C, peserta didik mampu menuangkan pengalamannya melalui visual sebagai ekspresi kreatif secara rinci</a:t>
            </a:r>
            <a:r>
              <a:rPr lang="en-US" sz="4250">
                <a:latin typeface="Candara"/>
                <a:ea typeface="Candara"/>
                <a:cs typeface="Candara"/>
                <a:sym typeface="Candara"/>
              </a:rPr>
              <a:t>, ditandai penguasaan ruang dengan penggunaan garis horizon dalam karyanya. Diharapkan pada akhir fase ini, proses kreatif dan kegiatan apresiasi peserta didik telah </a:t>
            </a:r>
            <a:r>
              <a:rPr b="1" lang="en-US" sz="4250">
                <a:latin typeface="Candara"/>
                <a:ea typeface="Candara"/>
                <a:cs typeface="Candara"/>
                <a:sym typeface="Candara"/>
              </a:rPr>
              <a:t>mencerminkan penguasaan terhadap bahan, alat, teknik, teknologi dan prosedur yang mewakili perasaan dan empati peserta didik.</a:t>
            </a:r>
            <a:endParaRPr b="1" sz="4250">
              <a:latin typeface="Candara"/>
              <a:ea typeface="Candara"/>
              <a:cs typeface="Candara"/>
              <a:sym typeface="Candara"/>
            </a:endParaRPr>
          </a:p>
          <a:p>
            <a:pPr indent="0" lvl="0" marL="0" rtl="0" algn="just">
              <a:lnSpc>
                <a:spcPct val="150000"/>
              </a:lnSpc>
              <a:spcBef>
                <a:spcPts val="1200"/>
              </a:spcBef>
              <a:spcAft>
                <a:spcPts val="0"/>
              </a:spcAft>
              <a:buClr>
                <a:schemeClr val="dk1"/>
              </a:buClr>
              <a:buSzPct val="39285"/>
              <a:buFont typeface="Arial"/>
              <a:buNone/>
            </a:pPr>
            <a:r>
              <a:t/>
            </a:r>
            <a:endParaRPr>
              <a:latin typeface="Candara"/>
              <a:ea typeface="Candara"/>
              <a:cs typeface="Candara"/>
              <a:sym typeface="Candara"/>
            </a:endParaRPr>
          </a:p>
          <a:p>
            <a:pPr indent="0" lvl="0" marL="0" rtl="0" algn="l">
              <a:lnSpc>
                <a:spcPct val="90000"/>
              </a:lnSpc>
              <a:spcBef>
                <a:spcPts val="1200"/>
              </a:spcBef>
              <a:spcAft>
                <a:spcPts val="0"/>
              </a:spcAft>
              <a:buSzPct val="116883"/>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415600" y="934321"/>
            <a:ext cx="10758900" cy="4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990"/>
              <a:buNone/>
            </a:pPr>
            <a:r>
              <a:rPr b="1" lang="en-US" sz="2400"/>
              <a:t>Contoh: Elemen CP mapel Seni Rupa</a:t>
            </a:r>
            <a:endParaRPr b="1" sz="2400"/>
          </a:p>
        </p:txBody>
      </p:sp>
      <p:graphicFrame>
        <p:nvGraphicFramePr>
          <p:cNvPr id="246" name="Google Shape;246;p39"/>
          <p:cNvGraphicFramePr/>
          <p:nvPr/>
        </p:nvGraphicFramePr>
        <p:xfrm>
          <a:off x="321700" y="1533275"/>
          <a:ext cx="3000000" cy="3000000"/>
        </p:xfrm>
        <a:graphic>
          <a:graphicData uri="http://schemas.openxmlformats.org/drawingml/2006/table">
            <a:tbl>
              <a:tblPr>
                <a:noFill/>
                <a:tableStyleId>{072A724D-B0DB-46C2-A27C-193AB277DFE8}</a:tableStyleId>
              </a:tblPr>
              <a:tblGrid>
                <a:gridCol w="1766825"/>
                <a:gridCol w="3111075"/>
                <a:gridCol w="3369350"/>
                <a:gridCol w="3482125"/>
              </a:tblGrid>
              <a:tr h="430050">
                <a:tc>
                  <a:txBody>
                    <a:bodyPr/>
                    <a:lstStyle/>
                    <a:p>
                      <a:pPr indent="0" lvl="0" marL="0" marR="0" rtl="0" algn="ctr">
                        <a:lnSpc>
                          <a:spcPct val="100000"/>
                        </a:lnSpc>
                        <a:spcBef>
                          <a:spcPts val="0"/>
                        </a:spcBef>
                        <a:spcAft>
                          <a:spcPts val="0"/>
                        </a:spcAft>
                        <a:buClr>
                          <a:srgbClr val="000000"/>
                        </a:buClr>
                        <a:buSzPts val="1400"/>
                        <a:buFont typeface="Arial"/>
                        <a:buNone/>
                      </a:pPr>
                      <a:r>
                        <a:rPr b="1" lang="en-US" sz="1700" u="none" cap="none" strike="noStrike">
                          <a:latin typeface="Candara"/>
                          <a:ea typeface="Candara"/>
                          <a:cs typeface="Candara"/>
                          <a:sym typeface="Candara"/>
                        </a:rPr>
                        <a:t>Elemen</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700" u="none" cap="none" strike="noStrike">
                          <a:latin typeface="Candara"/>
                          <a:ea typeface="Candara"/>
                          <a:cs typeface="Candara"/>
                          <a:sym typeface="Candara"/>
                        </a:rPr>
                        <a:t>Fase A</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700" u="none" cap="none" strike="noStrike">
                          <a:latin typeface="Candara"/>
                          <a:ea typeface="Candara"/>
                          <a:cs typeface="Candara"/>
                          <a:sym typeface="Candara"/>
                        </a:rPr>
                        <a:t>Fase B</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700" u="none" cap="none" strike="noStrike">
                          <a:latin typeface="Candara"/>
                          <a:ea typeface="Candara"/>
                          <a:cs typeface="Candara"/>
                          <a:sym typeface="Candara"/>
                        </a:rPr>
                        <a:t>Fase C</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r>
              <a:tr h="15838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ndara"/>
                          <a:ea typeface="Candara"/>
                          <a:cs typeface="Candara"/>
                          <a:sym typeface="Candara"/>
                        </a:rPr>
                        <a:t>Berpikir dan Bekerja Artistik</a:t>
                      </a:r>
                      <a:endParaRPr b="1" sz="18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Siswa mampu mengenali dan membiasakan diri dengan berbagai prosedur dasar sederhana untuk berkarya dengan aneka pilihan media yang tersedia di sekitar. Siswa mengetahui dan memahami keutamaan faktor keselamatan dalam bekerja</a:t>
                      </a:r>
                      <a:endParaRPr sz="1200" u="none" cap="none" strike="noStrike"/>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Siswa mulai terbiasa secara mandiri  menggunakan berbagai prosedur dasar sederhana untuk berkarya dengan aneka pilihan media yang tersedia di sekitar. Siswa mengetahui, memahami dan mulai konsisten mengutamakan  faktor keselamatan dalam bekerja</a:t>
                      </a:r>
                      <a:endParaRPr sz="1200" u="none" cap="none" strike="noStrike"/>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solidFill>
                            <a:schemeClr val="dk1"/>
                          </a:solidFill>
                          <a:latin typeface="Calibri"/>
                          <a:ea typeface="Calibri"/>
                          <a:cs typeface="Calibri"/>
                          <a:sym typeface="Calibri"/>
                        </a:rPr>
                        <a:t>Siswa secara mandiri  menggunakan berbagai prosedur dasar sederhana untuk berkarya dengan aneka pilihan media yang tersedia di sekitar. Siswa mengetahui, memahami dan konsisten mengutamakan  faktor keselamatan dalam bekerja.</a:t>
                      </a:r>
                      <a:endParaRPr sz="1200" u="none" cap="none" strike="noStrike"/>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r>
              <a:tr h="15838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ndara"/>
                          <a:ea typeface="Candara"/>
                          <a:cs typeface="Candara"/>
                          <a:sym typeface="Candara"/>
                        </a:rPr>
                        <a:t>Mengalami</a:t>
                      </a:r>
                      <a:endParaRPr b="1" sz="18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mengamati, mengenal, merekam dan menuangkan pengalaman kesehariannya secara visual dengan menggunakan bentuk-bentuk dasar geometris. Siswa mengeksplorasi alat dan bahan dasar dalam berkarya. Siswa juga mengenali prosedur dasar dalam berkarya</a:t>
                      </a:r>
                      <a:endParaRPr sz="1200" u="none" cap="none" strike="noStrike">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mengamati, mengenal, merekam dan menuangkan pengalaman kesehariannya secara visual dengan menggunakan garis pijak dan proporsi walaupun masih berdasarkan penglihatan sendiri. Siswa dapat menggunakan alat, bahan dan prosedur dasar dalam berkarya.    </a:t>
                      </a:r>
                      <a:endParaRPr sz="1200" u="none" cap="none" strike="noStrike">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mengamati, mengenal, merekam dan menuangkan pengalaman kesehariannya secara visual dengan menggunakan konsep ruang, garis horison, </a:t>
                      </a:r>
                      <a:r>
                        <a:rPr lang="en-US" sz="1200" u="none" cap="none" strike="noStrike">
                          <a:highlight>
                            <a:srgbClr val="FFF2CC"/>
                          </a:highlight>
                          <a:latin typeface="Calibri"/>
                          <a:ea typeface="Calibri"/>
                          <a:cs typeface="Calibri"/>
                          <a:sym typeface="Calibri"/>
                        </a:rPr>
                        <a:t>pemahaman warna, keseimbangan (</a:t>
                      </a:r>
                      <a:r>
                        <a:rPr i="1" lang="en-US" sz="1200" u="none" cap="none" strike="noStrike">
                          <a:highlight>
                            <a:srgbClr val="FFF2CC"/>
                          </a:highlight>
                          <a:latin typeface="Calibri"/>
                          <a:ea typeface="Calibri"/>
                          <a:cs typeface="Calibri"/>
                          <a:sym typeface="Calibri"/>
                        </a:rPr>
                        <a:t>balance</a:t>
                      </a:r>
                      <a:r>
                        <a:rPr lang="en-US" sz="1200" u="none" cap="none" strike="noStrike">
                          <a:highlight>
                            <a:srgbClr val="FFF2CC"/>
                          </a:highlight>
                          <a:latin typeface="Calibri"/>
                          <a:ea typeface="Calibri"/>
                          <a:cs typeface="Calibri"/>
                          <a:sym typeface="Calibri"/>
                        </a:rPr>
                        <a:t>) dan irama/ritme (</a:t>
                      </a:r>
                      <a:r>
                        <a:rPr i="1" lang="en-US" sz="1200" u="none" cap="none" strike="noStrike">
                          <a:highlight>
                            <a:srgbClr val="FFF2CC"/>
                          </a:highlight>
                          <a:latin typeface="Calibri"/>
                          <a:ea typeface="Calibri"/>
                          <a:cs typeface="Calibri"/>
                          <a:sym typeface="Calibri"/>
                        </a:rPr>
                        <a:t>rhythm</a:t>
                      </a:r>
                      <a:r>
                        <a:rPr lang="en-US" sz="1200" u="none" cap="none" strike="noStrike">
                          <a:highlight>
                            <a:srgbClr val="FFF2CC"/>
                          </a:highlight>
                          <a:latin typeface="Calibri"/>
                          <a:ea typeface="Calibri"/>
                          <a:cs typeface="Calibri"/>
                          <a:sym typeface="Calibri"/>
                        </a:rPr>
                        <a:t>). Siswa dapat menggunakan dan menggabungkan alat, bahan dan prosedur dasar dalam berkarya</a:t>
                      </a:r>
                      <a:endParaRPr sz="1200" u="none" cap="none" strike="noStrike">
                        <a:highlight>
                          <a:srgbClr val="FFF2CC"/>
                        </a:highlight>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r>
              <a:tr h="15838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ndara"/>
                          <a:ea typeface="Candara"/>
                          <a:cs typeface="Candara"/>
                          <a:sym typeface="Candara"/>
                        </a:rPr>
                        <a:t>Menciptakan </a:t>
                      </a:r>
                      <a:endParaRPr b="1" sz="18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menciptakan karya dengan mengeksplorasi dan menggunakan elemen seni rupa berupa garis, bentuk dan warna</a:t>
                      </a:r>
                      <a:endParaRPr sz="1200" u="none" cap="none" strike="noStrike">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menciptakan karya dengan mengeksplorasi dan menggunakan elemen seni rupa berupa garis, bentuk, tekstur, ruang dan warna.</a:t>
                      </a:r>
                      <a:endParaRPr sz="1200" u="none" cap="none" strike="noStrike">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Siswa mampu menciptakan karya dengan mengeksplorasi, menggunakan dan menggabungkan elemen seni rupa yang telah dipelajari. Siswa mulai men</a:t>
                      </a:r>
                      <a:r>
                        <a:rPr lang="en-US" sz="1200" u="none" cap="none" strike="noStrike">
                          <a:highlight>
                            <a:srgbClr val="FFF2CC"/>
                          </a:highlight>
                          <a:latin typeface="Calibri"/>
                          <a:ea typeface="Calibri"/>
                          <a:cs typeface="Calibri"/>
                          <a:sym typeface="Calibri"/>
                        </a:rPr>
                        <a:t>ggunakan garis horizon. Selain itu, siswa mulai menunjukkan pemahaman warna, keseimbangan dan irama/ritme dalam karya</a:t>
                      </a:r>
                      <a:endParaRPr sz="1200" u="none" cap="none" strike="noStrike">
                        <a:highlight>
                          <a:srgbClr val="FFF2CC"/>
                        </a:highlight>
                        <a:latin typeface="Calibri"/>
                        <a:ea typeface="Calibri"/>
                        <a:cs typeface="Calibri"/>
                        <a:sym typeface="Calibri"/>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aphicFrame>
        <p:nvGraphicFramePr>
          <p:cNvPr id="251" name="Google Shape;251;p40"/>
          <p:cNvGraphicFramePr/>
          <p:nvPr/>
        </p:nvGraphicFramePr>
        <p:xfrm>
          <a:off x="350700" y="1377046"/>
          <a:ext cx="3000000" cy="3000000"/>
        </p:xfrm>
        <a:graphic>
          <a:graphicData uri="http://schemas.openxmlformats.org/drawingml/2006/table">
            <a:tbl>
              <a:tblPr>
                <a:noFill/>
                <a:tableStyleId>{072A724D-B0DB-46C2-A27C-193AB277DFE8}</a:tableStyleId>
              </a:tblPr>
              <a:tblGrid>
                <a:gridCol w="2823125"/>
                <a:gridCol w="2823125"/>
                <a:gridCol w="2823125"/>
                <a:gridCol w="2823125"/>
              </a:tblGrid>
              <a:tr h="4242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ndara"/>
                          <a:ea typeface="Candara"/>
                          <a:cs typeface="Candara"/>
                          <a:sym typeface="Candara"/>
                        </a:rPr>
                        <a:t>Elemen</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ndara"/>
                          <a:ea typeface="Candara"/>
                          <a:cs typeface="Candara"/>
                          <a:sym typeface="Candara"/>
                        </a:rPr>
                        <a:t>Fase A</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ndara"/>
                          <a:ea typeface="Candara"/>
                          <a:cs typeface="Candara"/>
                          <a:sym typeface="Candara"/>
                        </a:rPr>
                        <a:t>Fase B</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latin typeface="Candara"/>
                          <a:ea typeface="Candara"/>
                          <a:cs typeface="Candara"/>
                          <a:sym typeface="Candara"/>
                        </a:rPr>
                        <a:t>Fase C</a:t>
                      </a:r>
                      <a:endParaRPr b="1" sz="17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chemeClr val="accent4"/>
                    </a:solidFill>
                  </a:tcPr>
                </a:tc>
              </a:tr>
              <a:tr h="2258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ndara"/>
                          <a:ea typeface="Candara"/>
                          <a:cs typeface="Candara"/>
                          <a:sym typeface="Candara"/>
                        </a:rPr>
                        <a:t>Merefleksikan</a:t>
                      </a:r>
                      <a:endParaRPr b="1" sz="18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mengenali dan menceritakan fokus dari karya yang diciptakan atau dilihatnya (dari teman sekelas karya seni dari orang lain) serta pengalaman dan perasaannya mengenai karya tersebut.</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ndara"/>
                          <a:ea typeface="Candara"/>
                          <a:cs typeface="Candara"/>
                          <a:sym typeface="Candara"/>
                        </a:rPr>
                        <a:t> </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mengenali dan menceritakan fokus dari karya yang diciptakan atau dilihatnya (dari teman sekelas karya seni dari orang lain atau era atau budaya tertentu) serta pengalaman dan perasaannya mengenai karya tersebut</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ndara"/>
                          <a:ea typeface="Candara"/>
                          <a:cs typeface="Candara"/>
                          <a:sym typeface="Candara"/>
                        </a:rPr>
                        <a:t> </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ndara"/>
                          <a:ea typeface="Candara"/>
                          <a:cs typeface="Candara"/>
                          <a:sym typeface="Candara"/>
                        </a:rPr>
                        <a:t> </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mengenali dan menceritakan fokus dari karya yang diciptakan atau dilihatnya (dari teman sekelas karya seni dari orang lain atau era atau budaya tertentu) serta pengalaman dan perasaannya mengenai karya tersebut</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r>
              <a:tr h="1652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ndara"/>
                          <a:ea typeface="Candara"/>
                          <a:cs typeface="Candara"/>
                          <a:sym typeface="Candara"/>
                        </a:rPr>
                        <a:t>Berdampak</a:t>
                      </a:r>
                      <a:endParaRPr b="1" sz="1800" u="none" cap="none" strike="noStrike">
                        <a:latin typeface="Candara"/>
                        <a:ea typeface="Candara"/>
                        <a:cs typeface="Candara"/>
                        <a:sym typeface="Candara"/>
                      </a:endParaRPr>
                    </a:p>
                  </a:txBody>
                  <a:tcPr marT="91425" marB="91425" marR="91425" marL="9142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menciptakan karya sendiri yang sesuai dengan perasaan atau minatnya</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menciptakan karya sendiri yang sesuai dengan perasaan,minat atau konteks lingkungannya</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ndara"/>
                          <a:ea typeface="Candara"/>
                          <a:cs typeface="Candara"/>
                          <a:sym typeface="Candara"/>
                        </a:rPr>
                        <a:t> </a:t>
                      </a:r>
                      <a:endParaRPr sz="1200" u="none" cap="none" strike="noStrike">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1200"/>
                        <a:buFont typeface="Arial"/>
                        <a:buNone/>
                      </a:pPr>
                      <a:r>
                        <a:rPr lang="en-US" sz="1200" u="none" cap="none" strike="noStrike">
                          <a:latin typeface="Candara"/>
                          <a:ea typeface="Candara"/>
                          <a:cs typeface="Candara"/>
                          <a:sym typeface="Candara"/>
                        </a:rPr>
                        <a:t> </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c>
                  <a:txBody>
                    <a:bodyPr/>
                    <a:lstStyle/>
                    <a:p>
                      <a:pPr indent="0" lvl="0" marL="0" marR="0" rtl="0" algn="just">
                        <a:lnSpc>
                          <a:spcPct val="115000"/>
                        </a:lnSpc>
                        <a:spcBef>
                          <a:spcPts val="0"/>
                        </a:spcBef>
                        <a:spcAft>
                          <a:spcPts val="0"/>
                        </a:spcAft>
                        <a:buClr>
                          <a:srgbClr val="000000"/>
                        </a:buClr>
                        <a:buSzPts val="1200"/>
                        <a:buFont typeface="Arial"/>
                        <a:buNone/>
                      </a:pPr>
                      <a:r>
                        <a:rPr lang="en-US" sz="1200" u="none" cap="none" strike="noStrike">
                          <a:latin typeface="Candara"/>
                          <a:ea typeface="Candara"/>
                          <a:cs typeface="Candara"/>
                          <a:sym typeface="Candara"/>
                        </a:rPr>
                        <a:t>Siswa  mampu menciptakan karya sendiri yang sesuai dengan perasaan,minat atau konteks lingkungannya</a:t>
                      </a:r>
                      <a:endParaRPr sz="1200" u="none" cap="none" strike="noStrike">
                        <a:latin typeface="Candara"/>
                        <a:ea typeface="Candara"/>
                        <a:cs typeface="Candara"/>
                        <a:sym typeface="Candara"/>
                      </a:endParaRPr>
                    </a:p>
                  </a:txBody>
                  <a:tcPr marT="91425" marB="91425" marR="68575" marL="68575">
                    <a:lnL cap="flat" cmpd="sng" w="28575">
                      <a:solidFill>
                        <a:srgbClr val="2F5597"/>
                      </a:solidFill>
                      <a:prstDash val="solid"/>
                      <a:round/>
                      <a:headEnd len="sm" w="sm" type="none"/>
                      <a:tailEnd len="sm" w="sm" type="none"/>
                    </a:lnL>
                    <a:lnR cap="flat" cmpd="sng" w="28575">
                      <a:solidFill>
                        <a:srgbClr val="2F5597"/>
                      </a:solidFill>
                      <a:prstDash val="solid"/>
                      <a:round/>
                      <a:headEnd len="sm" w="sm" type="none"/>
                      <a:tailEnd len="sm" w="sm" type="none"/>
                    </a:lnR>
                    <a:lnT cap="flat" cmpd="sng" w="28575">
                      <a:solidFill>
                        <a:srgbClr val="2F5597"/>
                      </a:solidFill>
                      <a:prstDash val="solid"/>
                      <a:round/>
                      <a:headEnd len="sm" w="sm" type="none"/>
                      <a:tailEnd len="sm" w="sm" type="none"/>
                    </a:lnT>
                    <a:lnB cap="flat" cmpd="sng" w="28575">
                      <a:solidFill>
                        <a:srgbClr val="2F5597"/>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1"/>
          <p:cNvSpPr txBox="1"/>
          <p:nvPr>
            <p:ph type="title"/>
          </p:nvPr>
        </p:nvSpPr>
        <p:spPr>
          <a:xfrm>
            <a:off x="838100" y="937027"/>
            <a:ext cx="10515600" cy="92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solidFill>
                  <a:schemeClr val="accent1"/>
                </a:solidFill>
                <a:latin typeface="Candara"/>
                <a:ea typeface="Candara"/>
                <a:cs typeface="Candara"/>
                <a:sym typeface="Candara"/>
              </a:rPr>
              <a:t>Bentuk Pemahaman  Dalam CP</a:t>
            </a:r>
            <a:endParaRPr b="1">
              <a:solidFill>
                <a:schemeClr val="accent1"/>
              </a:solidFill>
              <a:latin typeface="Candara"/>
              <a:ea typeface="Candara"/>
              <a:cs typeface="Candara"/>
              <a:sym typeface="Candara"/>
            </a:endParaRPr>
          </a:p>
        </p:txBody>
      </p:sp>
      <p:sp>
        <p:nvSpPr>
          <p:cNvPr id="257" name="Google Shape;257;p41"/>
          <p:cNvSpPr txBox="1"/>
          <p:nvPr>
            <p:ph idx="1" type="body"/>
          </p:nvPr>
        </p:nvSpPr>
        <p:spPr>
          <a:xfrm>
            <a:off x="838100" y="1858328"/>
            <a:ext cx="10515600" cy="3838500"/>
          </a:xfrm>
          <a:prstGeom prst="rect">
            <a:avLst/>
          </a:prstGeom>
          <a:noFill/>
          <a:ln>
            <a:noFill/>
          </a:ln>
        </p:spPr>
        <p:txBody>
          <a:bodyPr anchorCtr="0" anchor="t" bIns="45700" lIns="91425" spcFirstLastPara="1" rIns="91425" wrap="square" tIns="45700">
            <a:noAutofit/>
          </a:bodyPr>
          <a:lstStyle/>
          <a:p>
            <a:pPr indent="0" lvl="0" marL="0" rtl="0" algn="just">
              <a:lnSpc>
                <a:spcPct val="95000"/>
              </a:lnSpc>
              <a:spcBef>
                <a:spcPts val="0"/>
              </a:spcBef>
              <a:spcAft>
                <a:spcPts val="0"/>
              </a:spcAft>
              <a:buSzPts val="358"/>
              <a:buNone/>
            </a:pPr>
            <a:r>
              <a:rPr b="1" lang="en-US" sz="2200">
                <a:latin typeface="Candara"/>
                <a:ea typeface="Candara"/>
                <a:cs typeface="Candara"/>
                <a:sym typeface="Candara"/>
              </a:rPr>
              <a:t>Prinsip penyusunan CP menggunakan pendekatan </a:t>
            </a:r>
            <a:r>
              <a:rPr b="1" lang="en-US" sz="2200" u="sng">
                <a:latin typeface="Candara"/>
                <a:ea typeface="Candara"/>
                <a:cs typeface="Candara"/>
                <a:sym typeface="Candara"/>
              </a:rPr>
              <a:t>konstruktivisme</a:t>
            </a:r>
            <a:r>
              <a:rPr b="1" lang="en-US" sz="2200">
                <a:latin typeface="Candara"/>
                <a:ea typeface="Candara"/>
                <a:cs typeface="Candara"/>
                <a:sym typeface="Candara"/>
              </a:rPr>
              <a:t> yang membangun pengetahuan dan berdasarkan pengalaman nyata dan kontekstual. Menurut teori belajar konstruktivisme (</a:t>
            </a:r>
            <a:r>
              <a:rPr b="1" i="1" lang="en-US" sz="2200">
                <a:latin typeface="Candara"/>
                <a:ea typeface="Candara"/>
                <a:cs typeface="Candara"/>
                <a:sym typeface="Candara"/>
              </a:rPr>
              <a:t>constructivist learning theory</a:t>
            </a:r>
            <a:r>
              <a:rPr b="1" lang="en-US" sz="2200">
                <a:latin typeface="Candara"/>
                <a:ea typeface="Candara"/>
                <a:cs typeface="Candara"/>
                <a:sym typeface="Candara"/>
              </a:rPr>
              <a:t>), pengetahuan bukanlah kumpulan atau seperangkat fakta-fakta, konsep, atau kaidah untuk diingat.</a:t>
            </a:r>
            <a:endParaRPr b="1" sz="2200">
              <a:latin typeface="Candara"/>
              <a:ea typeface="Candara"/>
              <a:cs typeface="Candara"/>
              <a:sym typeface="Candara"/>
            </a:endParaRPr>
          </a:p>
          <a:p>
            <a:pPr indent="0" lvl="0" marL="0" rtl="0" algn="just">
              <a:lnSpc>
                <a:spcPct val="95000"/>
              </a:lnSpc>
              <a:spcBef>
                <a:spcPts val="0"/>
              </a:spcBef>
              <a:spcAft>
                <a:spcPts val="0"/>
              </a:spcAft>
              <a:buSzPts val="358"/>
              <a:buNone/>
            </a:pPr>
            <a:r>
              <a:t/>
            </a:r>
            <a:endParaRPr b="1" sz="2200">
              <a:latin typeface="Candara"/>
              <a:ea typeface="Candara"/>
              <a:cs typeface="Candara"/>
              <a:sym typeface="Candara"/>
            </a:endParaRPr>
          </a:p>
          <a:p>
            <a:pPr indent="0" lvl="0" marL="0" rtl="0" algn="just">
              <a:lnSpc>
                <a:spcPct val="95000"/>
              </a:lnSpc>
              <a:spcBef>
                <a:spcPts val="0"/>
              </a:spcBef>
              <a:spcAft>
                <a:spcPts val="0"/>
              </a:spcAft>
              <a:buSzPts val="358"/>
              <a:buNone/>
            </a:pPr>
            <a:r>
              <a:rPr b="1" lang="en-US" sz="2200">
                <a:latin typeface="Candara"/>
                <a:ea typeface="Candara"/>
                <a:cs typeface="Candara"/>
                <a:sym typeface="Candara"/>
              </a:rPr>
              <a:t>Konsep “Memahami” dalam Capaian Pembelajaran (CP) dalam konstruktivisme adalah proses membangun pengetahuan melalui pengalaman nyata. Pemahaman tidak bersifat statis, tetapi berevolusi dan berubah secara konstan sepanjang siswa mengonstruksikan pengalaman-pengalaman baru yang memodifikasi pemahaman sebelumnya</a:t>
            </a:r>
            <a:endParaRPr b="1" sz="2200">
              <a:solidFill>
                <a:schemeClr val="accent1"/>
              </a:solidFill>
              <a:latin typeface="Candara"/>
              <a:ea typeface="Candara"/>
              <a:cs typeface="Candara"/>
              <a:sym typeface="Candara"/>
            </a:endParaRPr>
          </a:p>
          <a:p>
            <a:pPr indent="0" lvl="0" marL="0" rtl="0" algn="just">
              <a:lnSpc>
                <a:spcPct val="100000"/>
              </a:lnSpc>
              <a:spcBef>
                <a:spcPts val="1200"/>
              </a:spcBef>
              <a:spcAft>
                <a:spcPts val="0"/>
              </a:spcAft>
              <a:buClr>
                <a:schemeClr val="dk1"/>
              </a:buClr>
              <a:buSzPts val="1100"/>
              <a:buFont typeface="Arial"/>
              <a:buNone/>
            </a:pPr>
            <a:r>
              <a:rPr b="1" i="1" lang="en-US" sz="2200">
                <a:solidFill>
                  <a:schemeClr val="accent1"/>
                </a:solidFill>
                <a:latin typeface="Candara"/>
                <a:ea typeface="Candara"/>
                <a:cs typeface="Candara"/>
                <a:sym typeface="Candara"/>
              </a:rPr>
              <a:t>Jika mengacu kepada teori konstruktivisme, </a:t>
            </a:r>
            <a:r>
              <a:rPr b="1" i="1" lang="en-US" sz="2200" u="sng">
                <a:solidFill>
                  <a:schemeClr val="accent1"/>
                </a:solidFill>
                <a:latin typeface="Candara"/>
                <a:ea typeface="Candara"/>
                <a:cs typeface="Candara"/>
                <a:sym typeface="Candara"/>
              </a:rPr>
              <a:t>kemampuan memahami ada di level paling tinggi,</a:t>
            </a:r>
            <a:r>
              <a:rPr b="1" i="1" lang="en-US" sz="2200">
                <a:solidFill>
                  <a:schemeClr val="accent1"/>
                </a:solidFill>
                <a:latin typeface="Candara"/>
                <a:ea typeface="Candara"/>
                <a:cs typeface="Candara"/>
                <a:sym typeface="Candara"/>
              </a:rPr>
              <a:t> berbeda jika mengacu pada Taksonomi Bloom yang menempatkan kemampuan memahami di level C2. </a:t>
            </a:r>
            <a:endParaRPr b="1" i="1" sz="2200">
              <a:solidFill>
                <a:schemeClr val="accent1"/>
              </a:solidFill>
              <a:latin typeface="Candara"/>
              <a:ea typeface="Candara"/>
              <a:cs typeface="Candara"/>
              <a:sym typeface="Candara"/>
            </a:endParaRPr>
          </a:p>
          <a:p>
            <a:pPr indent="0" lvl="0" marL="0" rtl="0" algn="just">
              <a:lnSpc>
                <a:spcPct val="95000"/>
              </a:lnSpc>
              <a:spcBef>
                <a:spcPts val="0"/>
              </a:spcBef>
              <a:spcAft>
                <a:spcPts val="0"/>
              </a:spcAft>
              <a:buSzPts val="358"/>
              <a:buNone/>
            </a:pPr>
            <a:r>
              <a:t/>
            </a:r>
            <a:endParaRPr b="1" sz="1800">
              <a:solidFill>
                <a:schemeClr val="accent1"/>
              </a:solidFill>
              <a:latin typeface="Candara"/>
              <a:ea typeface="Candara"/>
              <a:cs typeface="Candara"/>
              <a:sym typeface="Candara"/>
            </a:endParaRPr>
          </a:p>
          <a:p>
            <a:pPr indent="0" lvl="0" marL="0" rtl="0" algn="l">
              <a:lnSpc>
                <a:spcPct val="70000"/>
              </a:lnSpc>
              <a:spcBef>
                <a:spcPts val="1000"/>
              </a:spcBef>
              <a:spcAft>
                <a:spcPts val="0"/>
              </a:spcAft>
              <a:buSzPts val="358"/>
              <a:buNone/>
            </a:pPr>
            <a:r>
              <a:t/>
            </a:r>
            <a:endParaRPr sz="1800">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aphicFrame>
        <p:nvGraphicFramePr>
          <p:cNvPr id="262" name="Google Shape;262;p42"/>
          <p:cNvGraphicFramePr/>
          <p:nvPr/>
        </p:nvGraphicFramePr>
        <p:xfrm>
          <a:off x="1026754" y="1574932"/>
          <a:ext cx="3000000" cy="3000000"/>
        </p:xfrm>
        <a:graphic>
          <a:graphicData uri="http://schemas.openxmlformats.org/drawingml/2006/table">
            <a:tbl>
              <a:tblPr>
                <a:noFill/>
                <a:tableStyleId>{072A724D-B0DB-46C2-A27C-193AB277DFE8}</a:tableStyleId>
              </a:tblPr>
              <a:tblGrid>
                <a:gridCol w="1815775"/>
                <a:gridCol w="8567225"/>
              </a:tblGrid>
              <a:tr h="987525">
                <a:tc>
                  <a:txBody>
                    <a:bodyPr/>
                    <a:lstStyle/>
                    <a:p>
                      <a:pPr indent="0" lvl="0" marL="0" marR="0" rtl="0" algn="r">
                        <a:lnSpc>
                          <a:spcPct val="115000"/>
                        </a:lnSpc>
                        <a:spcBef>
                          <a:spcPts val="0"/>
                        </a:spcBef>
                        <a:spcAft>
                          <a:spcPts val="0"/>
                        </a:spcAft>
                        <a:buClr>
                          <a:srgbClr val="000000"/>
                        </a:buClr>
                        <a:buSzPts val="1900"/>
                        <a:buFont typeface="Arial"/>
                        <a:buNone/>
                      </a:pPr>
                      <a:r>
                        <a:rPr b="1" lang="en-US" sz="1800" u="none" cap="none" strike="noStrike">
                          <a:solidFill>
                            <a:srgbClr val="3D85C6"/>
                          </a:solidFill>
                          <a:latin typeface="Candara"/>
                          <a:ea typeface="Candara"/>
                          <a:cs typeface="Candara"/>
                          <a:sym typeface="Candara"/>
                        </a:rPr>
                        <a:t>Penjelasan</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800" u="none" cap="none" strike="noStrike">
                          <a:solidFill>
                            <a:srgbClr val="666666"/>
                          </a:solidFill>
                          <a:latin typeface="Candara"/>
                          <a:ea typeface="Candara"/>
                          <a:cs typeface="Candara"/>
                          <a:sym typeface="Candara"/>
                        </a:rPr>
                        <a:t>Explanation</a:t>
                      </a:r>
                      <a:endParaRPr b="1" i="1" sz="18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700"/>
                        <a:buFont typeface="Arial"/>
                        <a:buNone/>
                      </a:pPr>
                      <a:r>
                        <a:rPr b="1" lang="en-US" sz="1600" u="none" cap="none" strike="noStrike">
                          <a:solidFill>
                            <a:srgbClr val="434343"/>
                          </a:solidFill>
                          <a:latin typeface="Candara"/>
                          <a:ea typeface="Candara"/>
                          <a:cs typeface="Candara"/>
                          <a:sym typeface="Candara"/>
                        </a:rPr>
                        <a:t>Mendeskripsikan suatu ide dengan kata-kata sendiri, membangun hubungan antar topik, mendemonstrasikan hasil kerja, menjelaskan alasan/cara/prosedur , menjelaskan sebuah teori menggunakan data, berargumen dan mempertahankan pendapatnya.</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D85C6"/>
                      </a:solidFill>
                      <a:prstDash val="solid"/>
                      <a:round/>
                      <a:headEnd len="sm" w="sm" type="none"/>
                      <a:tailEnd len="sm" w="sm" type="none"/>
                    </a:lnB>
                  </a:tcPr>
                </a:tc>
              </a:tr>
              <a:tr h="931500">
                <a:tc>
                  <a:txBody>
                    <a:bodyPr/>
                    <a:lstStyle/>
                    <a:p>
                      <a:pPr indent="0" lvl="0" marL="0" marR="0" rtl="0" algn="r">
                        <a:lnSpc>
                          <a:spcPct val="115000"/>
                        </a:lnSpc>
                        <a:spcBef>
                          <a:spcPts val="0"/>
                        </a:spcBef>
                        <a:spcAft>
                          <a:spcPts val="0"/>
                        </a:spcAft>
                        <a:buClr>
                          <a:srgbClr val="000000"/>
                        </a:buClr>
                        <a:buSzPts val="1900"/>
                        <a:buFont typeface="Arial"/>
                        <a:buNone/>
                      </a:pPr>
                      <a:r>
                        <a:rPr b="1" lang="en-US" sz="1800" u="none" cap="none" strike="noStrike">
                          <a:solidFill>
                            <a:srgbClr val="3D85C6"/>
                          </a:solidFill>
                          <a:latin typeface="Candara"/>
                          <a:ea typeface="Candara"/>
                          <a:cs typeface="Candara"/>
                          <a:sym typeface="Candara"/>
                        </a:rPr>
                        <a:t>Interpretasi</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800" u="none" cap="none" strike="noStrike">
                          <a:solidFill>
                            <a:srgbClr val="666666"/>
                          </a:solidFill>
                          <a:latin typeface="Candara"/>
                          <a:ea typeface="Candara"/>
                          <a:cs typeface="Candara"/>
                          <a:sym typeface="Candara"/>
                        </a:rPr>
                        <a:t>Interpretation</a:t>
                      </a:r>
                      <a:endParaRPr b="1" i="1" sz="18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Menerjemahkan cerita, karya seni, atau situasi. Interpretasi juga berarti memaknai sebuah ide, perasaan atau sebuah hasil karya dari satu media ke media lain, dapat membuat analogi, anekdot, dan model. Melihat makna dari apa yang telah dipelajari dan relevansi dengan dirinya.</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72650">
                <a:tc>
                  <a:txBody>
                    <a:bodyPr/>
                    <a:lstStyle/>
                    <a:p>
                      <a:pPr indent="0" lvl="0" marL="0" marR="0" rtl="0" algn="r">
                        <a:lnSpc>
                          <a:spcPct val="115000"/>
                        </a:lnSpc>
                        <a:spcBef>
                          <a:spcPts val="0"/>
                        </a:spcBef>
                        <a:spcAft>
                          <a:spcPts val="0"/>
                        </a:spcAft>
                        <a:buClr>
                          <a:srgbClr val="000000"/>
                        </a:buClr>
                        <a:buSzPts val="1900"/>
                        <a:buFont typeface="Arial"/>
                        <a:buNone/>
                      </a:pPr>
                      <a:r>
                        <a:rPr b="1" lang="en-US" sz="1800" u="none" cap="none" strike="noStrike">
                          <a:solidFill>
                            <a:srgbClr val="3D85C6"/>
                          </a:solidFill>
                          <a:latin typeface="Candara"/>
                          <a:ea typeface="Candara"/>
                          <a:cs typeface="Candara"/>
                          <a:sym typeface="Candara"/>
                        </a:rPr>
                        <a:t>Aplikasi </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800" u="none" cap="none" strike="noStrike">
                          <a:solidFill>
                            <a:srgbClr val="666666"/>
                          </a:solidFill>
                          <a:latin typeface="Candara"/>
                          <a:ea typeface="Candara"/>
                          <a:cs typeface="Candara"/>
                          <a:sym typeface="Candara"/>
                        </a:rPr>
                        <a:t>Application</a:t>
                      </a:r>
                      <a:endParaRPr b="1" i="1" sz="18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Menggunakan pengetahuan, keterampilan dan  pemahaman mengenai suatu dalam  situasi yang nyata dalam kehidupan sehari-hari  atau sebuah simulasi ( menyerupai kenyataan)</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987525">
                <a:tc>
                  <a:txBody>
                    <a:bodyPr/>
                    <a:lstStyle/>
                    <a:p>
                      <a:pPr indent="0" lvl="0" marL="0" marR="0" rtl="0" algn="r">
                        <a:lnSpc>
                          <a:spcPct val="115000"/>
                        </a:lnSpc>
                        <a:spcBef>
                          <a:spcPts val="0"/>
                        </a:spcBef>
                        <a:spcAft>
                          <a:spcPts val="0"/>
                        </a:spcAft>
                        <a:buClr>
                          <a:schemeClr val="dk1"/>
                        </a:buClr>
                        <a:buSzPts val="1100"/>
                        <a:buFont typeface="Arial"/>
                        <a:buNone/>
                      </a:pPr>
                      <a:r>
                        <a:rPr b="1" lang="en-US" sz="1800" u="none" cap="none" strike="noStrike">
                          <a:solidFill>
                            <a:srgbClr val="3D85C6"/>
                          </a:solidFill>
                          <a:latin typeface="Candara"/>
                          <a:ea typeface="Candara"/>
                          <a:cs typeface="Candara"/>
                          <a:sym typeface="Candara"/>
                        </a:rPr>
                        <a:t>Perspektif</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800" u="none" cap="none" strike="noStrike">
                          <a:solidFill>
                            <a:srgbClr val="666666"/>
                          </a:solidFill>
                          <a:latin typeface="Candara"/>
                          <a:ea typeface="Candara"/>
                          <a:cs typeface="Candara"/>
                          <a:sym typeface="Candara"/>
                        </a:rPr>
                        <a:t>Perspective</a:t>
                      </a:r>
                      <a:endParaRPr b="1" sz="18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Melihat suatu hal dari sudut pandang yang berbeda, siswa dapat menjelaskan sisi lain dari sebuah situasi , melihat gambaran besar, melihat asumsi yang mendasari suatu hal dan memberikan kritik. </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72650">
                <a:tc>
                  <a:txBody>
                    <a:bodyPr/>
                    <a:lstStyle/>
                    <a:p>
                      <a:pPr indent="0" lvl="0" marL="0" marR="0" rtl="0" algn="r">
                        <a:lnSpc>
                          <a:spcPct val="115000"/>
                        </a:lnSpc>
                        <a:spcBef>
                          <a:spcPts val="0"/>
                        </a:spcBef>
                        <a:spcAft>
                          <a:spcPts val="0"/>
                        </a:spcAft>
                        <a:buClr>
                          <a:srgbClr val="000000"/>
                        </a:buClr>
                        <a:buSzPts val="1900"/>
                        <a:buFont typeface="Arial"/>
                        <a:buNone/>
                      </a:pPr>
                      <a:r>
                        <a:rPr b="1" lang="en-US" sz="1800" u="none" cap="none" strike="noStrike">
                          <a:solidFill>
                            <a:srgbClr val="3D85C6"/>
                          </a:solidFill>
                          <a:latin typeface="Candara"/>
                          <a:ea typeface="Candara"/>
                          <a:cs typeface="Candara"/>
                          <a:sym typeface="Candara"/>
                        </a:rPr>
                        <a:t>Empati</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800" u="none" cap="none" strike="noStrike">
                          <a:solidFill>
                            <a:srgbClr val="666666"/>
                          </a:solidFill>
                          <a:latin typeface="Candara"/>
                          <a:ea typeface="Candara"/>
                          <a:cs typeface="Candara"/>
                          <a:sym typeface="Candara"/>
                        </a:rPr>
                        <a:t>Empathy</a:t>
                      </a:r>
                      <a:endParaRPr b="1" i="1" sz="18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Menaruh diri di posisi orang lain. Merasakan emosi yang dialami oleh  pihak  lain dan/ atau memahami pikiran yang berbeda dengan dirinya. Menemukan nilai (value) dari sesuatu</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980725">
                <a:tc>
                  <a:txBody>
                    <a:bodyPr/>
                    <a:lstStyle/>
                    <a:p>
                      <a:pPr indent="0" lvl="0" marL="0" marR="0" rtl="0" algn="r">
                        <a:lnSpc>
                          <a:spcPct val="115000"/>
                        </a:lnSpc>
                        <a:spcBef>
                          <a:spcPts val="0"/>
                        </a:spcBef>
                        <a:spcAft>
                          <a:spcPts val="0"/>
                        </a:spcAft>
                        <a:buClr>
                          <a:srgbClr val="000000"/>
                        </a:buClr>
                        <a:buSzPts val="1900"/>
                        <a:buFont typeface="Arial"/>
                        <a:buNone/>
                      </a:pPr>
                      <a:r>
                        <a:rPr b="1" lang="en-US" sz="1800" u="none" cap="none" strike="noStrike">
                          <a:solidFill>
                            <a:srgbClr val="3D85C6"/>
                          </a:solidFill>
                          <a:latin typeface="Candara"/>
                          <a:ea typeface="Candara"/>
                          <a:cs typeface="Candara"/>
                          <a:sym typeface="Candara"/>
                        </a:rPr>
                        <a:t>Pengenalan diri</a:t>
                      </a:r>
                      <a:endParaRPr b="1" sz="18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800" u="none" cap="none" strike="noStrike">
                          <a:solidFill>
                            <a:srgbClr val="666666"/>
                          </a:solidFill>
                          <a:latin typeface="Candara"/>
                          <a:ea typeface="Candara"/>
                          <a:cs typeface="Candara"/>
                          <a:sym typeface="Candara"/>
                        </a:rPr>
                        <a:t>Self-Knowledge</a:t>
                      </a:r>
                      <a:endParaRPr b="1" i="1" sz="18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Memahami diri sendiri; yang menjadi kekuatan, area yang perlu dikembangkan serta proses berpikir dan emosi yang terjadi secara internal.</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63" name="Google Shape;263;p42"/>
          <p:cNvGraphicFramePr/>
          <p:nvPr/>
        </p:nvGraphicFramePr>
        <p:xfrm>
          <a:off x="354501" y="706376"/>
          <a:ext cx="3000000" cy="3000000"/>
        </p:xfrm>
        <a:graphic>
          <a:graphicData uri="http://schemas.openxmlformats.org/drawingml/2006/table">
            <a:tbl>
              <a:tblPr>
                <a:noFill/>
                <a:tableStyleId>{072A724D-B0DB-46C2-A27C-193AB277DFE8}</a:tableStyleId>
              </a:tblPr>
              <a:tblGrid>
                <a:gridCol w="11055250"/>
              </a:tblGrid>
              <a:tr h="395425">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solidFill>
                            <a:schemeClr val="accent1"/>
                          </a:solidFill>
                          <a:latin typeface="Candara"/>
                          <a:ea typeface="Candara"/>
                          <a:cs typeface="Candara"/>
                          <a:sym typeface="Candara"/>
                        </a:rPr>
                        <a:t>6 aspek pemahaman</a:t>
                      </a:r>
                      <a:r>
                        <a:rPr b="1" lang="en-US" sz="2300" u="none" cap="none" strike="noStrike">
                          <a:latin typeface="Candara"/>
                          <a:ea typeface="Candara"/>
                          <a:cs typeface="Candara"/>
                          <a:sym typeface="Candara"/>
                        </a:rPr>
                        <a:t> </a:t>
                      </a:r>
                      <a:r>
                        <a:rPr b="1" lang="en-US" sz="1300" u="none" cap="none" strike="noStrike">
                          <a:latin typeface="Candara"/>
                          <a:ea typeface="Candara"/>
                          <a:cs typeface="Candara"/>
                          <a:sym typeface="Candara"/>
                        </a:rPr>
                        <a:t>(</a:t>
                      </a:r>
                      <a:r>
                        <a:rPr b="1" lang="en-US" sz="1400" u="none" cap="none" strike="noStrike">
                          <a:latin typeface="Candara"/>
                          <a:ea typeface="Candara"/>
                          <a:cs typeface="Candara"/>
                          <a:sym typeface="Candara"/>
                        </a:rPr>
                        <a:t>Wiggins and Tighe, 2005</a:t>
                      </a:r>
                      <a:r>
                        <a:rPr b="1" lang="en-US" sz="1300" u="none" cap="none" strike="noStrike">
                          <a:latin typeface="Candara"/>
                          <a:ea typeface="Candara"/>
                          <a:cs typeface="Candara"/>
                          <a:sym typeface="Candara"/>
                        </a:rPr>
                        <a:t>)</a:t>
                      </a:r>
                      <a:endParaRPr sz="1300" u="none" cap="none" strike="noStrike">
                        <a:latin typeface="Candara"/>
                        <a:ea typeface="Candara"/>
                        <a:cs typeface="Candara"/>
                        <a:sym typeface="Candara"/>
                      </a:endParaRPr>
                    </a:p>
                  </a:txBody>
                  <a:tcPr marT="91425" marB="91425" marR="91425" marL="91425">
                    <a:lnL cap="flat" cmpd="sng" w="114300">
                      <a:solidFill>
                        <a:srgbClr val="6FA8DC"/>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27625">
                <a:tc>
                  <a:txBody>
                    <a:bodyPr/>
                    <a:lstStyle/>
                    <a:p>
                      <a:pPr indent="0" lvl="0" marL="0" marR="0" rtl="0" algn="l">
                        <a:lnSpc>
                          <a:spcPct val="100000"/>
                        </a:lnSpc>
                        <a:spcBef>
                          <a:spcPts val="0"/>
                        </a:spcBef>
                        <a:spcAft>
                          <a:spcPts val="0"/>
                        </a:spcAft>
                        <a:buClr>
                          <a:schemeClr val="dk1"/>
                        </a:buClr>
                        <a:buSzPts val="1100"/>
                        <a:buFont typeface="Arial"/>
                        <a:buNone/>
                      </a:pPr>
                      <a:r>
                        <a:rPr b="1" i="1" lang="en-US" sz="1700" u="none" cap="none" strike="noStrike">
                          <a:solidFill>
                            <a:schemeClr val="dk1"/>
                          </a:solidFill>
                          <a:latin typeface="Candara"/>
                          <a:ea typeface="Candara"/>
                          <a:cs typeface="Candara"/>
                          <a:sym typeface="Candara"/>
                        </a:rPr>
                        <a:t>6 facet of understanding; merupakan bentuk-bentuk pemahaman yang digunakan dalam CP. Tidak harus hirarkis</a:t>
                      </a:r>
                      <a:endParaRPr b="1" i="1" sz="1700" u="none" cap="none" strike="noStrike">
                        <a:solidFill>
                          <a:schemeClr val="dk1"/>
                        </a:solidFill>
                        <a:latin typeface="Candara"/>
                        <a:ea typeface="Candara"/>
                        <a:cs typeface="Candara"/>
                        <a:sym typeface="Candara"/>
                      </a:endParaRPr>
                    </a:p>
                  </a:txBody>
                  <a:tcPr marT="91425" marB="91425" marR="91425" marL="91425">
                    <a:lnL cap="flat" cmpd="sng" w="114300">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3"/>
          <p:cNvSpPr txBox="1"/>
          <p:nvPr/>
        </p:nvSpPr>
        <p:spPr>
          <a:xfrm>
            <a:off x="908550" y="1108725"/>
            <a:ext cx="10374900" cy="4802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400"/>
              <a:buFont typeface="Arial"/>
              <a:buNone/>
            </a:pPr>
            <a:r>
              <a:rPr b="1" i="1" lang="en-US" sz="2400" u="none" cap="none" strike="noStrike">
                <a:solidFill>
                  <a:srgbClr val="2F5597"/>
                </a:solidFill>
                <a:latin typeface="Candara"/>
                <a:ea typeface="Candara"/>
                <a:cs typeface="Candara"/>
                <a:sym typeface="Candara"/>
              </a:rPr>
              <a:t>6 Aspek/Facet Pemahaman merupakan cara untuk mengkonfirmasi pemahaman siswa atas apa yang telah mereka pelajari dan tidak hirarkis/bukan merupakan siklus. </a:t>
            </a:r>
            <a:endParaRPr b="1" i="1" sz="24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400"/>
              <a:buFont typeface="Arial"/>
              <a:buNone/>
            </a:pPr>
            <a:r>
              <a:rPr b="1" i="1" lang="en-US" sz="2400" u="none" cap="none" strike="noStrike">
                <a:solidFill>
                  <a:srgbClr val="2F5597"/>
                </a:solidFill>
                <a:latin typeface="Candara"/>
                <a:ea typeface="Candara"/>
                <a:cs typeface="Candara"/>
                <a:sym typeface="Candara"/>
              </a:rPr>
              <a:t>Jika siswa melakukan salah satu dari keenam Aspek/Facet Pemahaman ini (mampu menjelaskan, menginterpretasi, menerapkan/mengaplikasikan, berempati, memiliki sebuah sudut pandang, atau memiliki pengenalan diri), </a:t>
            </a:r>
            <a:r>
              <a:rPr b="1" i="1" lang="en-US" sz="2400" u="sng" cap="none" strike="noStrike">
                <a:solidFill>
                  <a:srgbClr val="2F5597"/>
                </a:solidFill>
                <a:latin typeface="Candara"/>
                <a:ea typeface="Candara"/>
                <a:cs typeface="Candara"/>
                <a:sym typeface="Candara"/>
              </a:rPr>
              <a:t>berarti mereka telah mendemonstrasikan sebuah tingkat pemahaman</a:t>
            </a:r>
            <a:r>
              <a:rPr b="1" i="1" lang="en-US" sz="2400" u="none" cap="none" strike="noStrike">
                <a:solidFill>
                  <a:srgbClr val="2F5597"/>
                </a:solidFill>
                <a:latin typeface="Candara"/>
                <a:ea typeface="Candara"/>
                <a:cs typeface="Candara"/>
                <a:sym typeface="Candara"/>
              </a:rPr>
              <a:t>.</a:t>
            </a:r>
            <a:endParaRPr b="1" i="1" sz="24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400"/>
              <a:buFont typeface="Arial"/>
              <a:buNone/>
            </a:pPr>
            <a:r>
              <a:t/>
            </a:r>
            <a:endParaRPr b="1" i="0" sz="24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chemeClr val="dk1"/>
              </a:buClr>
              <a:buSzPts val="1100"/>
              <a:buFont typeface="Arial"/>
              <a:buNone/>
            </a:pPr>
            <a:r>
              <a:rPr b="1" i="0" lang="en-US" sz="2400" u="none" cap="none" strike="noStrike">
                <a:solidFill>
                  <a:schemeClr val="dk1"/>
                </a:solidFill>
                <a:latin typeface="Candara"/>
                <a:ea typeface="Candara"/>
                <a:cs typeface="Candara"/>
                <a:sym typeface="Candara"/>
              </a:rPr>
              <a:t>6 Aspek/Facet Pemahaman ini merupakan modal untuk menentukan Tujuan Pembelajaran (TP), menyusun Alur Tujuan Pembelajaran (ATP),  menentukan asesmen, dan instruksi yang tepat.</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831850" y="1259542"/>
            <a:ext cx="4284600" cy="95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Perkenalan</a:t>
            </a:r>
            <a:endParaRPr b="1">
              <a:solidFill>
                <a:schemeClr val="accent1"/>
              </a:solidFill>
              <a:latin typeface="Candara"/>
              <a:ea typeface="Candara"/>
              <a:cs typeface="Candara"/>
              <a:sym typeface="Candara"/>
            </a:endParaRPr>
          </a:p>
        </p:txBody>
      </p:sp>
      <p:sp>
        <p:nvSpPr>
          <p:cNvPr id="107" name="Google Shape;107;p17"/>
          <p:cNvSpPr txBox="1"/>
          <p:nvPr>
            <p:ph idx="1" type="body"/>
          </p:nvPr>
        </p:nvSpPr>
        <p:spPr>
          <a:xfrm>
            <a:off x="831825" y="2875935"/>
            <a:ext cx="4284600" cy="2736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3300">
                <a:latin typeface="Candara"/>
                <a:ea typeface="Candara"/>
                <a:cs typeface="Candara"/>
                <a:sym typeface="Candara"/>
              </a:rPr>
              <a:t>Pada kolom chat, tuliskan nama anda, asal instansi dan daerah, dan satu kata sifat yang paling mewakili diri anda</a:t>
            </a:r>
            <a:endParaRPr sz="3300">
              <a:latin typeface="Candara"/>
              <a:ea typeface="Candara"/>
              <a:cs typeface="Candara"/>
              <a:sym typeface="Candar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type="title"/>
          </p:nvPr>
        </p:nvSpPr>
        <p:spPr>
          <a:xfrm>
            <a:off x="787926" y="903775"/>
            <a:ext cx="9788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indent="0" lvl="0" marL="0" rtl="0" algn="l">
              <a:lnSpc>
                <a:spcPct val="115000"/>
              </a:lnSpc>
              <a:spcBef>
                <a:spcPts val="0"/>
              </a:spcBef>
              <a:spcAft>
                <a:spcPts val="1600"/>
              </a:spcAft>
              <a:buSzPts val="3700"/>
              <a:buNone/>
            </a:pPr>
            <a:r>
              <a:rPr b="1" lang="en-US" sz="1900">
                <a:solidFill>
                  <a:schemeClr val="accent1"/>
                </a:solidFill>
                <a:latin typeface="Candara"/>
                <a:ea typeface="Candara"/>
                <a:cs typeface="Candara"/>
                <a:sym typeface="Candara"/>
              </a:rPr>
              <a:t>Matematika Fase B elemen Bilangan</a:t>
            </a:r>
            <a:endParaRPr b="1">
              <a:solidFill>
                <a:schemeClr val="accent1"/>
              </a:solidFill>
              <a:latin typeface="Candara"/>
              <a:ea typeface="Candara"/>
              <a:cs typeface="Candara"/>
              <a:sym typeface="Candara"/>
            </a:endParaRPr>
          </a:p>
        </p:txBody>
      </p:sp>
      <p:graphicFrame>
        <p:nvGraphicFramePr>
          <p:cNvPr id="274" name="Google Shape;274;p44"/>
          <p:cNvGraphicFramePr/>
          <p:nvPr/>
        </p:nvGraphicFramePr>
        <p:xfrm>
          <a:off x="5412621" y="1942619"/>
          <a:ext cx="3000000" cy="3000000"/>
        </p:xfrm>
        <a:graphic>
          <a:graphicData uri="http://schemas.openxmlformats.org/drawingml/2006/table">
            <a:tbl>
              <a:tblPr>
                <a:noFill/>
                <a:tableStyleId>{072A724D-B0DB-46C2-A27C-193AB277DFE8}</a:tableStyleId>
              </a:tblPr>
              <a:tblGrid>
                <a:gridCol w="1476975"/>
                <a:gridCol w="4759275"/>
              </a:tblGrid>
              <a:tr h="1633700">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Penjelasan</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Explanation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700"/>
                        <a:buFont typeface="Arial"/>
                        <a:buNone/>
                      </a:pPr>
                      <a:r>
                        <a:rPr lang="en-US" sz="1700" u="none" cap="none" strike="noStrike">
                          <a:solidFill>
                            <a:srgbClr val="434343"/>
                          </a:solidFill>
                          <a:latin typeface="Candara"/>
                          <a:ea typeface="Candara"/>
                          <a:cs typeface="Candara"/>
                          <a:sym typeface="Candara"/>
                        </a:rPr>
                        <a:t>Mendeskripsikan makna dari bilangan 10.000 dengan kata-kata sendiri, mengaitkan dengan nilai tempat, mengurutkan dan membandingkan  bilangan 10.000 dengan bilangan lain</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3D85C6"/>
                      </a:solidFill>
                      <a:prstDash val="solid"/>
                      <a:round/>
                      <a:headEnd len="sm" w="sm" type="none"/>
                      <a:tailEnd len="sm" w="sm" type="none"/>
                    </a:lnB>
                  </a:tcPr>
                </a:tc>
              </a:tr>
              <a:tr h="739875">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Interpretasi</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Interpretation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Menerjemahkan makna 10.000 menggunakan gambar </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335750">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Aplikasi </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Application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Menggunakan pemahaman 10.000 untuk memecahkan masalah dalam dunia nyata (misalnya berbelanja di kantin dengan uang Rp.10.000,00 atau soal cerita/ simulasi jual-beli)</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78125">
                <a:tc>
                  <a:txBody>
                    <a:bodyPr/>
                    <a:lstStyle/>
                    <a:p>
                      <a:pPr indent="0" lvl="0" marL="0" marR="0" rtl="0" algn="r">
                        <a:lnSpc>
                          <a:spcPct val="115000"/>
                        </a:lnSpc>
                        <a:spcBef>
                          <a:spcPts val="0"/>
                        </a:spcBef>
                        <a:spcAft>
                          <a:spcPts val="0"/>
                        </a:spcAft>
                        <a:buClr>
                          <a:schemeClr val="dk1"/>
                        </a:buClr>
                        <a:buSzPts val="1100"/>
                        <a:buFont typeface="Arial"/>
                        <a:buNone/>
                      </a:pPr>
                      <a:r>
                        <a:rPr b="1" lang="en-US" sz="1700" u="none" cap="none" strike="noStrike">
                          <a:solidFill>
                            <a:srgbClr val="3D85C6"/>
                          </a:solidFill>
                          <a:latin typeface="Candara"/>
                          <a:ea typeface="Candara"/>
                          <a:cs typeface="Candara"/>
                          <a:sym typeface="Candara"/>
                        </a:rPr>
                        <a:t>Perspektif</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500" u="none" cap="none" strike="noStrike">
                          <a:solidFill>
                            <a:srgbClr val="666666"/>
                          </a:solidFill>
                          <a:latin typeface="Candara"/>
                          <a:ea typeface="Candara"/>
                          <a:cs typeface="Candara"/>
                          <a:sym typeface="Candara"/>
                        </a:rPr>
                        <a:t>Perspective</a:t>
                      </a:r>
                      <a:endParaRPr b="1" sz="17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Menemukan berbagai cara berbeda untuk mendapatkan nilai 10.000</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bl>
          </a:graphicData>
        </a:graphic>
      </p:graphicFrame>
      <p:sp>
        <p:nvSpPr>
          <p:cNvPr id="275" name="Google Shape;275;p44"/>
          <p:cNvSpPr/>
          <p:nvPr/>
        </p:nvSpPr>
        <p:spPr>
          <a:xfrm>
            <a:off x="983225" y="2206975"/>
            <a:ext cx="4193100" cy="42231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just">
              <a:lnSpc>
                <a:spcPct val="115000"/>
              </a:lnSpc>
              <a:spcBef>
                <a:spcPts val="0"/>
              </a:spcBef>
              <a:spcAft>
                <a:spcPts val="1600"/>
              </a:spcAft>
              <a:buClr>
                <a:srgbClr val="000000"/>
              </a:buClr>
              <a:buSzPts val="1900"/>
              <a:buFont typeface="Arial"/>
              <a:buNone/>
            </a:pPr>
            <a:r>
              <a:rPr b="0" i="0" lang="en-US" sz="1800" u="none" cap="none" strike="noStrike">
                <a:solidFill>
                  <a:srgbClr val="000000"/>
                </a:solidFill>
                <a:latin typeface="Candara"/>
                <a:ea typeface="Candara"/>
                <a:cs typeface="Candara"/>
                <a:sym typeface="Candara"/>
              </a:rPr>
              <a:t>Peserta didik menunjukkan pemahaman dan intuisi bilangan (</a:t>
            </a:r>
            <a:r>
              <a:rPr b="0" i="1" lang="en-US" sz="1800" u="none" cap="none" strike="noStrike">
                <a:solidFill>
                  <a:srgbClr val="000000"/>
                </a:solidFill>
                <a:latin typeface="Candara"/>
                <a:ea typeface="Candara"/>
                <a:cs typeface="Candara"/>
                <a:sym typeface="Candara"/>
              </a:rPr>
              <a:t>number sense</a:t>
            </a:r>
            <a:r>
              <a:rPr b="0" i="0" lang="en-US" sz="1800" u="none" cap="none" strike="noStrike">
                <a:solidFill>
                  <a:srgbClr val="000000"/>
                </a:solidFill>
                <a:latin typeface="Candara"/>
                <a:ea typeface="Candara"/>
                <a:cs typeface="Candara"/>
                <a:sym typeface="Candara"/>
              </a:rPr>
              <a:t>) untuk bilangan cacah sampai dengan 10.000. Mereka dapat membaca, menulis, menentukan nilai tempat, membandingkan, mengurutkan, menggunakan nilai tempat, melakukan komposisi dan dekomposisi bilangan. Mereka juga dapat menyelesaikan masalah berkaitan dengan uang menggunakan ribuan sebagai satuan. </a:t>
            </a:r>
            <a:endParaRPr b="1" i="0" sz="1800" u="none" cap="none" strike="noStrike">
              <a:solidFill>
                <a:srgbClr val="000000"/>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779750" y="878275"/>
            <a:ext cx="9612300" cy="506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3700"/>
              <a:buFont typeface="Arial"/>
              <a:buNone/>
            </a:pPr>
            <a:r>
              <a:rPr b="1" lang="en-US">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indent="0" lvl="0" marL="0" rtl="0" algn="l">
              <a:lnSpc>
                <a:spcPct val="115000"/>
              </a:lnSpc>
              <a:spcBef>
                <a:spcPts val="0"/>
              </a:spcBef>
              <a:spcAft>
                <a:spcPts val="0"/>
              </a:spcAft>
              <a:buClr>
                <a:schemeClr val="dk1"/>
              </a:buClr>
              <a:buSzPts val="1500"/>
              <a:buFont typeface="Arial"/>
              <a:buNone/>
            </a:pPr>
            <a:r>
              <a:rPr b="1" lang="en-US" sz="1900">
                <a:solidFill>
                  <a:schemeClr val="accent1"/>
                </a:solidFill>
                <a:latin typeface="Candara"/>
                <a:ea typeface="Candara"/>
                <a:cs typeface="Candara"/>
                <a:sym typeface="Candara"/>
              </a:rPr>
              <a:t>Bahasa Indonesia Fase D elemen Menyimak</a:t>
            </a:r>
            <a:endParaRPr b="1" sz="1900">
              <a:solidFill>
                <a:schemeClr val="accent1"/>
              </a:solidFill>
              <a:latin typeface="Candara"/>
              <a:ea typeface="Candara"/>
              <a:cs typeface="Candara"/>
              <a:sym typeface="Candara"/>
            </a:endParaRPr>
          </a:p>
          <a:p>
            <a:pPr indent="0" lvl="0" marL="0" rtl="0" algn="l">
              <a:lnSpc>
                <a:spcPct val="100000"/>
              </a:lnSpc>
              <a:spcBef>
                <a:spcPts val="1600"/>
              </a:spcBef>
              <a:spcAft>
                <a:spcPts val="0"/>
              </a:spcAft>
              <a:buSzPts val="3700"/>
              <a:buNone/>
            </a:pPr>
            <a:r>
              <a:t/>
            </a:r>
            <a:endParaRPr/>
          </a:p>
        </p:txBody>
      </p:sp>
      <p:graphicFrame>
        <p:nvGraphicFramePr>
          <p:cNvPr id="281" name="Google Shape;281;p45"/>
          <p:cNvGraphicFramePr/>
          <p:nvPr/>
        </p:nvGraphicFramePr>
        <p:xfrm>
          <a:off x="5471263" y="2399417"/>
          <a:ext cx="3000000" cy="3000000"/>
        </p:xfrm>
        <a:graphic>
          <a:graphicData uri="http://schemas.openxmlformats.org/drawingml/2006/table">
            <a:tbl>
              <a:tblPr>
                <a:noFill/>
                <a:tableStyleId>{072A724D-B0DB-46C2-A27C-193AB277DFE8}</a:tableStyleId>
              </a:tblPr>
              <a:tblGrid>
                <a:gridCol w="1524575"/>
                <a:gridCol w="4341075"/>
              </a:tblGrid>
              <a:tr h="670675">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Interpretasi</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Interpretation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500"/>
                        <a:buFont typeface="Arial"/>
                        <a:buNone/>
                      </a:pPr>
                      <a:r>
                        <a:rPr lang="en-US" sz="1700" u="none" cap="none" strike="noStrike">
                          <a:solidFill>
                            <a:srgbClr val="434343"/>
                          </a:solidFill>
                          <a:latin typeface="Candara"/>
                          <a:ea typeface="Candara"/>
                          <a:cs typeface="Candara"/>
                          <a:sym typeface="Candara"/>
                        </a:rPr>
                        <a:t>Mendeskripsikan makna dari puisi  serta emosi yang ditangkap dari puisi tersebut</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670675">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Aplikasi </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Application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Membacakan/mendeklamasikan atau membuat karya untuk merespons puisi</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98775">
                <a:tc>
                  <a:txBody>
                    <a:bodyPr/>
                    <a:lstStyle/>
                    <a:p>
                      <a:pPr indent="0" lvl="0" marL="0" marR="0" rtl="0" algn="r">
                        <a:lnSpc>
                          <a:spcPct val="115000"/>
                        </a:lnSpc>
                        <a:spcBef>
                          <a:spcPts val="0"/>
                        </a:spcBef>
                        <a:spcAft>
                          <a:spcPts val="0"/>
                        </a:spcAft>
                        <a:buClr>
                          <a:schemeClr val="dk1"/>
                        </a:buClr>
                        <a:buSzPts val="1100"/>
                        <a:buFont typeface="Arial"/>
                        <a:buNone/>
                      </a:pPr>
                      <a:r>
                        <a:rPr b="1" lang="en-US" sz="1700" u="none" cap="none" strike="noStrike">
                          <a:solidFill>
                            <a:srgbClr val="3D85C6"/>
                          </a:solidFill>
                          <a:latin typeface="Candara"/>
                          <a:ea typeface="Candara"/>
                          <a:cs typeface="Candara"/>
                          <a:sym typeface="Candara"/>
                        </a:rPr>
                        <a:t>Perspektif</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500" u="none" cap="none" strike="noStrike">
                          <a:solidFill>
                            <a:srgbClr val="666666"/>
                          </a:solidFill>
                          <a:latin typeface="Candara"/>
                          <a:ea typeface="Candara"/>
                          <a:cs typeface="Candara"/>
                          <a:sym typeface="Candara"/>
                        </a:rPr>
                        <a:t>Perspective</a:t>
                      </a:r>
                      <a:endParaRPr b="1" sz="17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Melakukan bedah puisi melalui diskusi dari sudut pandang yang berbeda.</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210850">
                <a:tc>
                  <a:txBody>
                    <a:bodyPr/>
                    <a:lstStyle/>
                    <a:p>
                      <a:pPr indent="0" lvl="0" marL="0" marR="0" rtl="0" algn="r">
                        <a:lnSpc>
                          <a:spcPct val="115000"/>
                        </a:lnSpc>
                        <a:spcBef>
                          <a:spcPts val="0"/>
                        </a:spcBef>
                        <a:spcAft>
                          <a:spcPts val="0"/>
                        </a:spcAft>
                        <a:buClr>
                          <a:srgbClr val="000000"/>
                        </a:buClr>
                        <a:buSzPts val="1900"/>
                        <a:buFont typeface="Arial"/>
                        <a:buNone/>
                      </a:pPr>
                      <a:r>
                        <a:rPr b="1" lang="en-US" sz="1900" u="none" cap="none" strike="noStrike">
                          <a:solidFill>
                            <a:srgbClr val="3D85C6"/>
                          </a:solidFill>
                          <a:latin typeface="Candara"/>
                          <a:ea typeface="Candara"/>
                          <a:cs typeface="Candara"/>
                          <a:sym typeface="Candara"/>
                        </a:rPr>
                        <a:t>Empati</a:t>
                      </a:r>
                      <a:endParaRPr b="1" sz="19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600" u="none" cap="none" strike="noStrike">
                          <a:solidFill>
                            <a:srgbClr val="666666"/>
                          </a:solidFill>
                          <a:latin typeface="Candara"/>
                          <a:ea typeface="Candara"/>
                          <a:cs typeface="Candara"/>
                          <a:sym typeface="Candara"/>
                        </a:rPr>
                        <a:t>Empathy</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Menaruh diri di posisi penulis puisi dan mencoba merasakan emosi yang dirasakan penulis dan dituangkan dalam media yang berbeda. </a:t>
                      </a:r>
                      <a:endParaRPr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bl>
          </a:graphicData>
        </a:graphic>
      </p:graphicFrame>
      <p:sp>
        <p:nvSpPr>
          <p:cNvPr id="282" name="Google Shape;282;p45"/>
          <p:cNvSpPr/>
          <p:nvPr/>
        </p:nvSpPr>
        <p:spPr>
          <a:xfrm>
            <a:off x="1022275" y="2399425"/>
            <a:ext cx="4108500" cy="35469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just">
              <a:lnSpc>
                <a:spcPct val="115000"/>
              </a:lnSpc>
              <a:spcBef>
                <a:spcPts val="0"/>
              </a:spcBef>
              <a:spcAft>
                <a:spcPts val="0"/>
              </a:spcAft>
              <a:buClr>
                <a:schemeClr val="dk1"/>
              </a:buClr>
              <a:buSzPts val="1500"/>
              <a:buFont typeface="Arial"/>
              <a:buNone/>
            </a:pPr>
            <a:r>
              <a:rPr b="0" i="0" lang="en-US" sz="2000" u="none" cap="none" strike="noStrike">
                <a:solidFill>
                  <a:srgbClr val="000000"/>
                </a:solidFill>
                <a:latin typeface="Candara"/>
                <a:ea typeface="Candara"/>
                <a:cs typeface="Candara"/>
                <a:sym typeface="Candara"/>
              </a:rPr>
              <a:t>Peserta didik memahami informasi berupa gagasan, pikiran, pandangan, arahan atau pesan dari teks deskripsi, narasi, puisi, eksplanasi dan eksposisi dari teks visual dan audiovisual untuk menemukan makna yang tersurat dan tersirat. </a:t>
            </a:r>
            <a:endParaRPr b="0" i="0" sz="2000" u="none" cap="none" strike="noStrike">
              <a:solidFill>
                <a:srgbClr val="000000"/>
              </a:solidFill>
              <a:latin typeface="Candara"/>
              <a:ea typeface="Candara"/>
              <a:cs typeface="Candara"/>
              <a:sym typeface="Candara"/>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1600"/>
              </a:spcBef>
              <a:spcAft>
                <a:spcPts val="0"/>
              </a:spcAft>
              <a:buClr>
                <a:srgbClr val="000000"/>
              </a:buClr>
              <a:buSzPts val="1900"/>
              <a:buFont typeface="Arial"/>
              <a:buNone/>
            </a:pPr>
            <a:r>
              <a:t/>
            </a:r>
            <a:endParaRPr b="1" i="0" sz="19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type="title"/>
          </p:nvPr>
        </p:nvSpPr>
        <p:spPr>
          <a:xfrm>
            <a:off x="779750" y="878275"/>
            <a:ext cx="10319100" cy="506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3700"/>
              <a:buFont typeface="Arial"/>
              <a:buNone/>
            </a:pPr>
            <a:r>
              <a:rPr b="1" lang="en-US">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indent="0" lvl="0" marL="0" rtl="0" algn="l">
              <a:lnSpc>
                <a:spcPct val="115000"/>
              </a:lnSpc>
              <a:spcBef>
                <a:spcPts val="0"/>
              </a:spcBef>
              <a:spcAft>
                <a:spcPts val="0"/>
              </a:spcAft>
              <a:buClr>
                <a:schemeClr val="dk1"/>
              </a:buClr>
              <a:buSzPts val="1500"/>
              <a:buFont typeface="Arial"/>
              <a:buNone/>
            </a:pPr>
            <a:r>
              <a:rPr b="1" lang="en-US" sz="1900">
                <a:solidFill>
                  <a:schemeClr val="accent1"/>
                </a:solidFill>
                <a:latin typeface="Candara"/>
                <a:ea typeface="Candara"/>
                <a:cs typeface="Candara"/>
                <a:sym typeface="Candara"/>
              </a:rPr>
              <a:t>Bahasa Indonesia untuk Pendidikan Khusus Fase D elemen Menyimak</a:t>
            </a:r>
            <a:endParaRPr b="1" sz="1900">
              <a:solidFill>
                <a:schemeClr val="accent1"/>
              </a:solidFill>
              <a:latin typeface="Candara"/>
              <a:ea typeface="Candara"/>
              <a:cs typeface="Candara"/>
              <a:sym typeface="Candara"/>
            </a:endParaRPr>
          </a:p>
          <a:p>
            <a:pPr indent="0" lvl="0" marL="0" rtl="0" algn="l">
              <a:lnSpc>
                <a:spcPct val="100000"/>
              </a:lnSpc>
              <a:spcBef>
                <a:spcPts val="1600"/>
              </a:spcBef>
              <a:spcAft>
                <a:spcPts val="0"/>
              </a:spcAft>
              <a:buSzPts val="3700"/>
              <a:buNone/>
            </a:pPr>
            <a:r>
              <a:t/>
            </a:r>
            <a:endParaRPr/>
          </a:p>
        </p:txBody>
      </p:sp>
      <p:graphicFrame>
        <p:nvGraphicFramePr>
          <p:cNvPr id="288" name="Google Shape;288;p46"/>
          <p:cNvGraphicFramePr/>
          <p:nvPr/>
        </p:nvGraphicFramePr>
        <p:xfrm>
          <a:off x="5471263" y="2399417"/>
          <a:ext cx="3000000" cy="3000000"/>
        </p:xfrm>
        <a:graphic>
          <a:graphicData uri="http://schemas.openxmlformats.org/drawingml/2006/table">
            <a:tbl>
              <a:tblPr>
                <a:noFill/>
                <a:tableStyleId>{072A724D-B0DB-46C2-A27C-193AB277DFE8}</a:tableStyleId>
              </a:tblPr>
              <a:tblGrid>
                <a:gridCol w="1524575"/>
                <a:gridCol w="4341075"/>
              </a:tblGrid>
              <a:tr h="670675">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Penjelasan</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Explanation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500"/>
                        <a:buFont typeface="Arial"/>
                        <a:buNone/>
                      </a:pPr>
                      <a:r>
                        <a:rPr lang="en-US" sz="1700" u="none" cap="none" strike="noStrike">
                          <a:solidFill>
                            <a:srgbClr val="434343"/>
                          </a:solidFill>
                          <a:latin typeface="Candara"/>
                          <a:ea typeface="Candara"/>
                          <a:cs typeface="Candara"/>
                          <a:sym typeface="Candara"/>
                        </a:rPr>
                        <a:t>Menjelaskan kembali isi sebuah teks cerita pendek, puisi, drama, atau surat resmi dalam bentuk lisan atau isyarat</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670675">
                <a:tc>
                  <a:txBody>
                    <a:bodyPr/>
                    <a:lstStyle/>
                    <a:p>
                      <a:pPr indent="0" lvl="0" marL="0" marR="0" rtl="0" algn="r">
                        <a:lnSpc>
                          <a:spcPct val="115000"/>
                        </a:lnSpc>
                        <a:spcBef>
                          <a:spcPts val="0"/>
                        </a:spcBef>
                        <a:spcAft>
                          <a:spcPts val="0"/>
                        </a:spcAft>
                        <a:buClr>
                          <a:srgbClr val="000000"/>
                        </a:buClr>
                        <a:buSzPts val="1700"/>
                        <a:buFont typeface="Arial"/>
                        <a:buNone/>
                      </a:pPr>
                      <a:r>
                        <a:rPr b="1" lang="en-US" sz="1700" u="none" cap="none" strike="noStrike">
                          <a:solidFill>
                            <a:srgbClr val="3D85C6"/>
                          </a:solidFill>
                          <a:latin typeface="Candara"/>
                          <a:ea typeface="Candara"/>
                          <a:cs typeface="Candara"/>
                          <a:sym typeface="Candara"/>
                        </a:rPr>
                        <a:t>Aplikasi </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500" u="none" cap="none" strike="noStrike">
                          <a:solidFill>
                            <a:srgbClr val="666666"/>
                          </a:solidFill>
                          <a:latin typeface="Candara"/>
                          <a:ea typeface="Candara"/>
                          <a:cs typeface="Candara"/>
                          <a:sym typeface="Candara"/>
                        </a:rPr>
                        <a:t>Application</a:t>
                      </a:r>
                      <a:endParaRPr b="1" i="1" sz="15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Mampu mengikuti instruksi kerja tertulis sederhana. Mampu menceritakan kronologi sebuah peristiwa berdasarkan arahan sederhana</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98775">
                <a:tc>
                  <a:txBody>
                    <a:bodyPr/>
                    <a:lstStyle/>
                    <a:p>
                      <a:pPr indent="0" lvl="0" marL="0" marR="0" rtl="0" algn="r">
                        <a:lnSpc>
                          <a:spcPct val="115000"/>
                        </a:lnSpc>
                        <a:spcBef>
                          <a:spcPts val="0"/>
                        </a:spcBef>
                        <a:spcAft>
                          <a:spcPts val="0"/>
                        </a:spcAft>
                        <a:buClr>
                          <a:schemeClr val="dk1"/>
                        </a:buClr>
                        <a:buSzPts val="1100"/>
                        <a:buFont typeface="Arial"/>
                        <a:buNone/>
                      </a:pPr>
                      <a:r>
                        <a:rPr b="1" lang="en-US" sz="1700" u="none" cap="none" strike="noStrike">
                          <a:solidFill>
                            <a:srgbClr val="3D85C6"/>
                          </a:solidFill>
                          <a:latin typeface="Candara"/>
                          <a:ea typeface="Candara"/>
                          <a:cs typeface="Candara"/>
                          <a:sym typeface="Candara"/>
                        </a:rPr>
                        <a:t>Perspektif</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500" u="none" cap="none" strike="noStrike">
                          <a:solidFill>
                            <a:srgbClr val="666666"/>
                          </a:solidFill>
                          <a:latin typeface="Candara"/>
                          <a:ea typeface="Candara"/>
                          <a:cs typeface="Candara"/>
                          <a:sym typeface="Candara"/>
                        </a:rPr>
                        <a:t>Perspective</a:t>
                      </a:r>
                      <a:endParaRPr b="1" sz="17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Berbagi pendapatnya mengenai sebuah teks </a:t>
                      </a:r>
                      <a:endParaRPr sz="1700" u="none" cap="none" strike="noStrike">
                        <a:solidFill>
                          <a:srgbClr val="434343"/>
                        </a:solidFill>
                        <a:latin typeface="Candara"/>
                        <a:ea typeface="Candara"/>
                        <a:cs typeface="Candara"/>
                        <a:sym typeface="Candara"/>
                      </a:endParaRPr>
                    </a:p>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cerita pendek, puisi, atau drama</a:t>
                      </a:r>
                      <a:endParaRPr b="1"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210850">
                <a:tc>
                  <a:txBody>
                    <a:bodyPr/>
                    <a:lstStyle/>
                    <a:p>
                      <a:pPr indent="0" lvl="0" marL="0" marR="0" rtl="0" algn="r">
                        <a:lnSpc>
                          <a:spcPct val="115000"/>
                        </a:lnSpc>
                        <a:spcBef>
                          <a:spcPts val="0"/>
                        </a:spcBef>
                        <a:spcAft>
                          <a:spcPts val="0"/>
                        </a:spcAft>
                        <a:buClr>
                          <a:srgbClr val="000000"/>
                        </a:buClr>
                        <a:buSzPts val="1900"/>
                        <a:buFont typeface="Arial"/>
                        <a:buNone/>
                      </a:pPr>
                      <a:r>
                        <a:rPr b="1" lang="en-US" sz="1700" u="none" cap="none" strike="noStrike">
                          <a:solidFill>
                            <a:srgbClr val="3D85C6"/>
                          </a:solidFill>
                          <a:latin typeface="Candara"/>
                          <a:ea typeface="Candara"/>
                          <a:cs typeface="Candara"/>
                          <a:sym typeface="Candara"/>
                        </a:rPr>
                        <a:t>Interpretasi</a:t>
                      </a:r>
                      <a:endParaRPr b="1" sz="17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700" u="none" cap="none" strike="noStrike">
                          <a:solidFill>
                            <a:srgbClr val="666666"/>
                          </a:solidFill>
                          <a:latin typeface="Candara"/>
                          <a:ea typeface="Candara"/>
                          <a:cs typeface="Candara"/>
                          <a:sym typeface="Candara"/>
                        </a:rPr>
                        <a:t>Interpretation</a:t>
                      </a:r>
                      <a:endParaRPr b="1" i="1" sz="17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700" u="none" cap="none" strike="noStrike">
                          <a:solidFill>
                            <a:srgbClr val="434343"/>
                          </a:solidFill>
                          <a:latin typeface="Candara"/>
                          <a:ea typeface="Candara"/>
                          <a:cs typeface="Candara"/>
                          <a:sym typeface="Candara"/>
                        </a:rPr>
                        <a:t>Bermain peran berdasarkan sebuah teks cerita pendek, puisi, atau drama</a:t>
                      </a:r>
                      <a:endParaRPr sz="17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bl>
          </a:graphicData>
        </a:graphic>
      </p:graphicFrame>
      <p:sp>
        <p:nvSpPr>
          <p:cNvPr id="289" name="Google Shape;289;p46"/>
          <p:cNvSpPr/>
          <p:nvPr/>
        </p:nvSpPr>
        <p:spPr>
          <a:xfrm>
            <a:off x="779750" y="2175200"/>
            <a:ext cx="4508700" cy="44772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just">
              <a:lnSpc>
                <a:spcPct val="115000"/>
              </a:lnSpc>
              <a:spcBef>
                <a:spcPts val="0"/>
              </a:spcBef>
              <a:spcAft>
                <a:spcPts val="0"/>
              </a:spcAft>
              <a:buClr>
                <a:schemeClr val="dk1"/>
              </a:buClr>
              <a:buSzPts val="1500"/>
              <a:buFont typeface="Arial"/>
              <a:buNone/>
            </a:pPr>
            <a:r>
              <a:rPr b="0" i="0" lang="en-US" sz="2000" u="none" cap="none" strike="noStrike">
                <a:solidFill>
                  <a:srgbClr val="000000"/>
                </a:solidFill>
                <a:latin typeface="Candara"/>
                <a:ea typeface="Candara"/>
                <a:cs typeface="Candara"/>
                <a:sym typeface="Candara"/>
              </a:rPr>
              <a:t>Peserta didik mampu menyimak dengan saksama, memahami dan memaknai instruksi, mengidentifikasi informasi berupa fakta atau proses kejadian dari teks petunjuk/arahan sederhana, teks cerita pendek, surat pribadi, teks puisi, teks drama, dan surat resmi seperti surat undangan dan surat pemberitahuan yang disajikan dalam bentuk lisan atau isyarat, teks aural (teks yang dibacakan) dan teks audiovisual. </a:t>
            </a:r>
            <a:endParaRPr b="0" i="0" sz="2000" u="none" cap="none" strike="noStrike">
              <a:solidFill>
                <a:srgbClr val="000000"/>
              </a:solidFill>
              <a:latin typeface="Candara"/>
              <a:ea typeface="Candara"/>
              <a:cs typeface="Candara"/>
              <a:sym typeface="Candara"/>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1600"/>
              </a:spcBef>
              <a:spcAft>
                <a:spcPts val="0"/>
              </a:spcAft>
              <a:buClr>
                <a:srgbClr val="000000"/>
              </a:buClr>
              <a:buSzPts val="1900"/>
              <a:buFont typeface="Arial"/>
              <a:buNone/>
            </a:pPr>
            <a:r>
              <a:t/>
            </a:r>
            <a:endParaRPr b="1" i="0" sz="19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691400" y="621125"/>
            <a:ext cx="100062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3700"/>
              <a:buFont typeface="Arial"/>
              <a:buNone/>
            </a:pPr>
            <a:r>
              <a:rPr b="1" lang="en-US">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indent="0" lvl="0" marL="0" rtl="0" algn="l">
              <a:lnSpc>
                <a:spcPct val="115000"/>
              </a:lnSpc>
              <a:spcBef>
                <a:spcPts val="0"/>
              </a:spcBef>
              <a:spcAft>
                <a:spcPts val="0"/>
              </a:spcAft>
              <a:buClr>
                <a:schemeClr val="dk1"/>
              </a:buClr>
              <a:buSzPts val="1500"/>
              <a:buFont typeface="Arial"/>
              <a:buNone/>
            </a:pPr>
            <a:r>
              <a:rPr b="1" lang="en-US" sz="2200">
                <a:solidFill>
                  <a:schemeClr val="accent1"/>
                </a:solidFill>
                <a:latin typeface="Candara"/>
                <a:ea typeface="Candara"/>
                <a:cs typeface="Candara"/>
                <a:sym typeface="Candara"/>
              </a:rPr>
              <a:t>Seni Tari Fase F elemen Menciptakan</a:t>
            </a:r>
            <a:endParaRPr b="1" sz="2200">
              <a:solidFill>
                <a:schemeClr val="accent1"/>
              </a:solidFill>
              <a:latin typeface="Candara"/>
              <a:ea typeface="Candara"/>
              <a:cs typeface="Candara"/>
              <a:sym typeface="Candara"/>
            </a:endParaRPr>
          </a:p>
          <a:p>
            <a:pPr indent="0" lvl="0" marL="0" rtl="0" algn="l">
              <a:lnSpc>
                <a:spcPct val="100000"/>
              </a:lnSpc>
              <a:spcBef>
                <a:spcPts val="1600"/>
              </a:spcBef>
              <a:spcAft>
                <a:spcPts val="0"/>
              </a:spcAft>
              <a:buSzPts val="3700"/>
              <a:buNone/>
            </a:pPr>
            <a:r>
              <a:t/>
            </a:r>
            <a:endParaRPr/>
          </a:p>
        </p:txBody>
      </p:sp>
      <p:graphicFrame>
        <p:nvGraphicFramePr>
          <p:cNvPr id="295" name="Google Shape;295;p47"/>
          <p:cNvGraphicFramePr/>
          <p:nvPr/>
        </p:nvGraphicFramePr>
        <p:xfrm>
          <a:off x="4888238" y="1904221"/>
          <a:ext cx="3000000" cy="3000000"/>
        </p:xfrm>
        <a:graphic>
          <a:graphicData uri="http://schemas.openxmlformats.org/drawingml/2006/table">
            <a:tbl>
              <a:tblPr>
                <a:noFill/>
                <a:tableStyleId>{072A724D-B0DB-46C2-A27C-193AB277DFE8}</a:tableStyleId>
              </a:tblPr>
              <a:tblGrid>
                <a:gridCol w="1634825"/>
                <a:gridCol w="4655000"/>
              </a:tblGrid>
              <a:tr h="1346275">
                <a:tc>
                  <a:txBody>
                    <a:bodyPr/>
                    <a:lstStyle/>
                    <a:p>
                      <a:pPr indent="0" lvl="0" marL="0" marR="0" rtl="0" algn="r">
                        <a:lnSpc>
                          <a:spcPct val="115000"/>
                        </a:lnSpc>
                        <a:spcBef>
                          <a:spcPts val="0"/>
                        </a:spcBef>
                        <a:spcAft>
                          <a:spcPts val="0"/>
                        </a:spcAft>
                        <a:buClr>
                          <a:srgbClr val="000000"/>
                        </a:buClr>
                        <a:buSzPts val="1700"/>
                        <a:buFont typeface="Arial"/>
                        <a:buNone/>
                      </a:pPr>
                      <a:r>
                        <a:rPr b="1" lang="en-US" sz="1600" u="none" cap="none" strike="noStrike">
                          <a:solidFill>
                            <a:srgbClr val="3D85C6"/>
                          </a:solidFill>
                          <a:latin typeface="Candara"/>
                          <a:ea typeface="Candara"/>
                          <a:cs typeface="Candara"/>
                          <a:sym typeface="Candara"/>
                        </a:rPr>
                        <a:t>Pengenalan Diri</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600" u="none" cap="none" strike="noStrike">
                          <a:solidFill>
                            <a:srgbClr val="666666"/>
                          </a:solidFill>
                          <a:latin typeface="Candara"/>
                          <a:ea typeface="Candara"/>
                          <a:cs typeface="Candara"/>
                          <a:sym typeface="Candara"/>
                        </a:rPr>
                        <a:t>Self Knowledge</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500"/>
                        <a:buFont typeface="Arial"/>
                        <a:buNone/>
                      </a:pPr>
                      <a:r>
                        <a:rPr lang="en-US" sz="1600" u="none" cap="none" strike="noStrike">
                          <a:solidFill>
                            <a:srgbClr val="434343"/>
                          </a:solidFill>
                          <a:latin typeface="Candara"/>
                          <a:ea typeface="Candara"/>
                          <a:cs typeface="Candara"/>
                          <a:sym typeface="Candara"/>
                        </a:rPr>
                        <a:t>Mengenali kemampuan dan keterampilan gerak tubuhnya dalam membawakan tarian tradisi. Memilih teknik, pola gerak tertentu, makna atau simbol untuk menciptakan tari kreasi pribadi. </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742275">
                <a:tc>
                  <a:txBody>
                    <a:bodyPr/>
                    <a:lstStyle/>
                    <a:p>
                      <a:pPr indent="0" lvl="0" marL="0" marR="0" rtl="0" algn="r">
                        <a:lnSpc>
                          <a:spcPct val="115000"/>
                        </a:lnSpc>
                        <a:spcBef>
                          <a:spcPts val="0"/>
                        </a:spcBef>
                        <a:spcAft>
                          <a:spcPts val="0"/>
                        </a:spcAft>
                        <a:buClr>
                          <a:srgbClr val="000000"/>
                        </a:buClr>
                        <a:buSzPts val="1700"/>
                        <a:buFont typeface="Arial"/>
                        <a:buNone/>
                      </a:pPr>
                      <a:r>
                        <a:rPr b="1" lang="en-US" sz="1600" u="none" cap="none" strike="noStrike">
                          <a:solidFill>
                            <a:srgbClr val="3D85C6"/>
                          </a:solidFill>
                          <a:latin typeface="Candara"/>
                          <a:ea typeface="Candara"/>
                          <a:cs typeface="Candara"/>
                          <a:sym typeface="Candara"/>
                        </a:rPr>
                        <a:t>Aplikasi </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600" u="none" cap="none" strike="noStrike">
                          <a:solidFill>
                            <a:srgbClr val="666666"/>
                          </a:solidFill>
                          <a:latin typeface="Candara"/>
                          <a:ea typeface="Candara"/>
                          <a:cs typeface="Candara"/>
                          <a:sym typeface="Candara"/>
                        </a:rPr>
                        <a:t>Application</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600" u="none" cap="none" strike="noStrike">
                          <a:solidFill>
                            <a:srgbClr val="434343"/>
                          </a:solidFill>
                          <a:latin typeface="Candara"/>
                          <a:ea typeface="Candara"/>
                          <a:cs typeface="Candara"/>
                          <a:sym typeface="Candara"/>
                        </a:rPr>
                        <a:t>Menerapkan pilihan  teknik, pola gerak tertentu, makna atau simbol untuk menciptakan tari kreasi pribadi. </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879100">
                <a:tc>
                  <a:txBody>
                    <a:bodyPr/>
                    <a:lstStyle/>
                    <a:p>
                      <a:pPr indent="0" lvl="0" marL="0" marR="0" rtl="0" algn="r">
                        <a:lnSpc>
                          <a:spcPct val="115000"/>
                        </a:lnSpc>
                        <a:spcBef>
                          <a:spcPts val="0"/>
                        </a:spcBef>
                        <a:spcAft>
                          <a:spcPts val="0"/>
                        </a:spcAft>
                        <a:buClr>
                          <a:schemeClr val="dk1"/>
                        </a:buClr>
                        <a:buSzPts val="1100"/>
                        <a:buFont typeface="Arial"/>
                        <a:buNone/>
                      </a:pPr>
                      <a:r>
                        <a:rPr b="1" lang="en-US" sz="1600" u="none" cap="none" strike="noStrike">
                          <a:solidFill>
                            <a:srgbClr val="3D85C6"/>
                          </a:solidFill>
                          <a:latin typeface="Candara"/>
                          <a:ea typeface="Candara"/>
                          <a:cs typeface="Candara"/>
                          <a:sym typeface="Candara"/>
                        </a:rPr>
                        <a:t>Perspektif</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600" u="none" cap="none" strike="noStrike">
                          <a:solidFill>
                            <a:srgbClr val="666666"/>
                          </a:solidFill>
                          <a:latin typeface="Candara"/>
                          <a:ea typeface="Candara"/>
                          <a:cs typeface="Candara"/>
                          <a:sym typeface="Candara"/>
                        </a:rPr>
                        <a:t>Perspective</a:t>
                      </a:r>
                      <a:endParaRPr b="1" sz="16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600" u="none" cap="none" strike="noStrike">
                          <a:solidFill>
                            <a:srgbClr val="434343"/>
                          </a:solidFill>
                          <a:latin typeface="Candara"/>
                          <a:ea typeface="Candara"/>
                          <a:cs typeface="Candara"/>
                          <a:sym typeface="Candara"/>
                        </a:rPr>
                        <a:t>Menyaksikan/menarikan berbagai tari tradisi dan memahami perbedaan dan persamaan budaya dari dua atau lebih daerah melalui  tari tradisinya.</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544725">
                <a:tc>
                  <a:txBody>
                    <a:bodyPr/>
                    <a:lstStyle/>
                    <a:p>
                      <a:pPr indent="0" lvl="0" marL="0" marR="0" rtl="0" algn="r">
                        <a:lnSpc>
                          <a:spcPct val="115000"/>
                        </a:lnSpc>
                        <a:spcBef>
                          <a:spcPts val="0"/>
                        </a:spcBef>
                        <a:spcAft>
                          <a:spcPts val="0"/>
                        </a:spcAft>
                        <a:buClr>
                          <a:srgbClr val="000000"/>
                        </a:buClr>
                        <a:buSzPts val="1900"/>
                        <a:buFont typeface="Arial"/>
                        <a:buNone/>
                      </a:pPr>
                      <a:r>
                        <a:rPr b="1" lang="en-US" sz="1600" u="none" cap="none" strike="noStrike">
                          <a:solidFill>
                            <a:srgbClr val="3D85C6"/>
                          </a:solidFill>
                          <a:latin typeface="Candara"/>
                          <a:ea typeface="Candara"/>
                          <a:cs typeface="Candara"/>
                          <a:sym typeface="Candara"/>
                        </a:rPr>
                        <a:t>Empati</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600" u="none" cap="none" strike="noStrike">
                          <a:solidFill>
                            <a:srgbClr val="666666"/>
                          </a:solidFill>
                          <a:latin typeface="Candara"/>
                          <a:ea typeface="Candara"/>
                          <a:cs typeface="Candara"/>
                          <a:sym typeface="Candara"/>
                        </a:rPr>
                        <a:t>Empathy</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lang="en-US" sz="1600" u="none" cap="none" strike="noStrike">
                          <a:solidFill>
                            <a:srgbClr val="434343"/>
                          </a:solidFill>
                          <a:latin typeface="Candara"/>
                          <a:ea typeface="Candara"/>
                          <a:cs typeface="Candara"/>
                          <a:sym typeface="Candara"/>
                        </a:rPr>
                        <a:t>Mencoba merasakan emosi yang dirasakan dalam sebuah karya tari tradisi yang menginspirasinya untuk kemudian mengekspresikannya emosi tersebut dengan gayanya sendiri ke dalam tari kreasinya</a:t>
                      </a:r>
                      <a:endParaRPr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bl>
          </a:graphicData>
        </a:graphic>
      </p:graphicFrame>
      <p:sp>
        <p:nvSpPr>
          <p:cNvPr id="296" name="Google Shape;296;p47"/>
          <p:cNvSpPr/>
          <p:nvPr/>
        </p:nvSpPr>
        <p:spPr>
          <a:xfrm>
            <a:off x="691392" y="1997660"/>
            <a:ext cx="4108500" cy="34425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just">
              <a:lnSpc>
                <a:spcPct val="115000"/>
              </a:lnSpc>
              <a:spcBef>
                <a:spcPts val="1200"/>
              </a:spcBef>
              <a:spcAft>
                <a:spcPts val="0"/>
              </a:spcAft>
              <a:buClr>
                <a:schemeClr val="dk1"/>
              </a:buClr>
              <a:buSzPts val="1100"/>
              <a:buFont typeface="Arial"/>
              <a:buNone/>
            </a:pPr>
            <a:r>
              <a:rPr b="0" i="0" lang="en-US" sz="1900" u="none" cap="none" strike="noStrike">
                <a:solidFill>
                  <a:srgbClr val="000000"/>
                </a:solidFill>
                <a:latin typeface="Source Sans Pro"/>
                <a:ea typeface="Source Sans Pro"/>
                <a:cs typeface="Source Sans Pro"/>
                <a:sym typeface="Source Sans Pro"/>
              </a:rPr>
              <a:t>Peserta didik mampu menciptakan tari kreasi yang terinspirasi dari hasil membandingkan berbagai pertunjukkan tari tradisi dan kreasi berdasarkan makna, simbol, dan nilai estetis dari perspektif berbagai aspek seni.</a:t>
            </a:r>
            <a:endParaRPr b="0" i="0" sz="1900" u="none" cap="none" strike="noStrike">
              <a:solidFill>
                <a:srgbClr val="000000"/>
              </a:solidFill>
              <a:latin typeface="Source Sans Pro"/>
              <a:ea typeface="Source Sans Pro"/>
              <a:cs typeface="Source Sans Pro"/>
              <a:sym typeface="Source Sans Pro"/>
            </a:endParaRPr>
          </a:p>
          <a:p>
            <a:pPr indent="0" lvl="0" marL="0" marR="0" rtl="0" algn="just">
              <a:lnSpc>
                <a:spcPct val="115000"/>
              </a:lnSpc>
              <a:spcBef>
                <a:spcPts val="1200"/>
              </a:spcBef>
              <a:spcAft>
                <a:spcPts val="0"/>
              </a:spcAft>
              <a:buClr>
                <a:schemeClr val="dk1"/>
              </a:buClr>
              <a:buSzPts val="11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1600"/>
              </a:spcBef>
              <a:spcAft>
                <a:spcPts val="0"/>
              </a:spcAft>
              <a:buClr>
                <a:srgbClr val="000000"/>
              </a:buClr>
              <a:buSzPts val="1900"/>
              <a:buFont typeface="Arial"/>
              <a:buNone/>
            </a:pPr>
            <a:r>
              <a:t/>
            </a:r>
            <a:endParaRPr b="1" i="0" sz="19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691400" y="621125"/>
            <a:ext cx="103884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3700"/>
              <a:buFont typeface="Arial"/>
              <a:buNone/>
            </a:pPr>
            <a:r>
              <a:rPr b="1" lang="en-US">
                <a:solidFill>
                  <a:schemeClr val="accent1"/>
                </a:solidFill>
                <a:latin typeface="Candara"/>
                <a:ea typeface="Candara"/>
                <a:cs typeface="Candara"/>
                <a:sym typeface="Candara"/>
              </a:rPr>
              <a:t>Contoh Bentuk Pemahaman Dalam CP</a:t>
            </a:r>
            <a:endParaRPr b="1">
              <a:solidFill>
                <a:schemeClr val="accent1"/>
              </a:solidFill>
              <a:latin typeface="Candara"/>
              <a:ea typeface="Candara"/>
              <a:cs typeface="Candara"/>
              <a:sym typeface="Candara"/>
            </a:endParaRPr>
          </a:p>
          <a:p>
            <a:pPr indent="0" lvl="0" marL="0" rtl="0" algn="l">
              <a:lnSpc>
                <a:spcPct val="115000"/>
              </a:lnSpc>
              <a:spcBef>
                <a:spcPts val="0"/>
              </a:spcBef>
              <a:spcAft>
                <a:spcPts val="0"/>
              </a:spcAft>
              <a:buClr>
                <a:schemeClr val="dk1"/>
              </a:buClr>
              <a:buSzPts val="1500"/>
              <a:buFont typeface="Arial"/>
              <a:buNone/>
            </a:pPr>
            <a:r>
              <a:rPr b="1" lang="en-US" sz="2200">
                <a:solidFill>
                  <a:schemeClr val="accent1"/>
                </a:solidFill>
                <a:latin typeface="Candara"/>
                <a:ea typeface="Candara"/>
                <a:cs typeface="Candara"/>
                <a:sym typeface="Candara"/>
              </a:rPr>
              <a:t>PAUD (Fase Pondasi) elemen Nilai Agama dan Budi Pekerti</a:t>
            </a:r>
            <a:endParaRPr b="1" sz="2200">
              <a:solidFill>
                <a:schemeClr val="accent1"/>
              </a:solidFill>
              <a:latin typeface="Candara"/>
              <a:ea typeface="Candara"/>
              <a:cs typeface="Candara"/>
              <a:sym typeface="Candara"/>
            </a:endParaRPr>
          </a:p>
          <a:p>
            <a:pPr indent="0" lvl="0" marL="0" rtl="0" algn="l">
              <a:lnSpc>
                <a:spcPct val="100000"/>
              </a:lnSpc>
              <a:spcBef>
                <a:spcPts val="1600"/>
              </a:spcBef>
              <a:spcAft>
                <a:spcPts val="0"/>
              </a:spcAft>
              <a:buSzPts val="3700"/>
              <a:buNone/>
            </a:pPr>
            <a:r>
              <a:t/>
            </a:r>
            <a:endParaRPr/>
          </a:p>
        </p:txBody>
      </p:sp>
      <p:graphicFrame>
        <p:nvGraphicFramePr>
          <p:cNvPr id="302" name="Google Shape;302;p48"/>
          <p:cNvGraphicFramePr/>
          <p:nvPr/>
        </p:nvGraphicFramePr>
        <p:xfrm>
          <a:off x="4561213" y="1904221"/>
          <a:ext cx="3000000" cy="3000000"/>
        </p:xfrm>
        <a:graphic>
          <a:graphicData uri="http://schemas.openxmlformats.org/drawingml/2006/table">
            <a:tbl>
              <a:tblPr>
                <a:noFill/>
                <a:tableStyleId>{072A724D-B0DB-46C2-A27C-193AB277DFE8}</a:tableStyleId>
              </a:tblPr>
              <a:tblGrid>
                <a:gridCol w="1719825"/>
                <a:gridCol w="4897025"/>
              </a:tblGrid>
              <a:tr h="987525">
                <a:tc>
                  <a:txBody>
                    <a:bodyPr/>
                    <a:lstStyle/>
                    <a:p>
                      <a:pPr indent="0" lvl="0" marL="0" marR="0" rtl="0" algn="r">
                        <a:lnSpc>
                          <a:spcPct val="115000"/>
                        </a:lnSpc>
                        <a:spcBef>
                          <a:spcPts val="0"/>
                        </a:spcBef>
                        <a:spcAft>
                          <a:spcPts val="0"/>
                        </a:spcAft>
                        <a:buClr>
                          <a:srgbClr val="000000"/>
                        </a:buClr>
                        <a:buSzPts val="1700"/>
                        <a:buFont typeface="Arial"/>
                        <a:buNone/>
                      </a:pPr>
                      <a:r>
                        <a:rPr b="1" lang="en-US" sz="1600" u="none" cap="none" strike="noStrike">
                          <a:solidFill>
                            <a:srgbClr val="3D85C6"/>
                          </a:solidFill>
                          <a:latin typeface="Candara"/>
                          <a:ea typeface="Candara"/>
                          <a:cs typeface="Candara"/>
                          <a:sym typeface="Candara"/>
                        </a:rPr>
                        <a:t>Pengenalan Diri</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600" u="none" cap="none" strike="noStrike">
                          <a:solidFill>
                            <a:srgbClr val="666666"/>
                          </a:solidFill>
                          <a:latin typeface="Candara"/>
                          <a:ea typeface="Candara"/>
                          <a:cs typeface="Candara"/>
                          <a:sym typeface="Candara"/>
                        </a:rPr>
                        <a:t>Self Knowledge</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500"/>
                        <a:buFont typeface="Arial"/>
                        <a:buNone/>
                      </a:pPr>
                      <a:r>
                        <a:rPr b="1" lang="en-US" sz="1600" u="none" cap="none" strike="noStrike">
                          <a:solidFill>
                            <a:srgbClr val="434343"/>
                          </a:solidFill>
                          <a:latin typeface="Candara"/>
                          <a:ea typeface="Candara"/>
                          <a:cs typeface="Candara"/>
                          <a:sym typeface="Candara"/>
                        </a:rPr>
                        <a:t>Mengenali identitas dirinya dan makhluk hidup lainnya sebagai ciptaan Tuhan. Mengenal anggota keluarga intinya</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361475">
                <a:tc>
                  <a:txBody>
                    <a:bodyPr/>
                    <a:lstStyle/>
                    <a:p>
                      <a:pPr indent="0" lvl="0" marL="0" marR="0" rtl="0" algn="r">
                        <a:lnSpc>
                          <a:spcPct val="115000"/>
                        </a:lnSpc>
                        <a:spcBef>
                          <a:spcPts val="0"/>
                        </a:spcBef>
                        <a:spcAft>
                          <a:spcPts val="0"/>
                        </a:spcAft>
                        <a:buClr>
                          <a:srgbClr val="000000"/>
                        </a:buClr>
                        <a:buSzPts val="1700"/>
                        <a:buFont typeface="Arial"/>
                        <a:buNone/>
                      </a:pPr>
                      <a:r>
                        <a:rPr b="1" lang="en-US" sz="1600" u="none" cap="none" strike="noStrike">
                          <a:solidFill>
                            <a:srgbClr val="3D85C6"/>
                          </a:solidFill>
                          <a:latin typeface="Candara"/>
                          <a:ea typeface="Candara"/>
                          <a:cs typeface="Candara"/>
                          <a:sym typeface="Candara"/>
                        </a:rPr>
                        <a:t>Aplikasi </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500"/>
                        <a:buFont typeface="Arial"/>
                        <a:buNone/>
                      </a:pPr>
                      <a:r>
                        <a:rPr b="1" i="1" lang="en-US" sz="1600" u="none" cap="none" strike="noStrike">
                          <a:solidFill>
                            <a:srgbClr val="666666"/>
                          </a:solidFill>
                          <a:latin typeface="Candara"/>
                          <a:ea typeface="Candara"/>
                          <a:cs typeface="Candara"/>
                          <a:sym typeface="Candara"/>
                        </a:rPr>
                        <a:t>Application</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Mengetahui prosedur perawatan kebersihan diri  (cara mandi, menyikat gigi, menggunakan toilet dll), adab makan dan minum, menggunakan kata “Terima Kasih”, “Tolong” dan “Permisi”, terbiasa berdoa.</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987525">
                <a:tc>
                  <a:txBody>
                    <a:bodyPr/>
                    <a:lstStyle/>
                    <a:p>
                      <a:pPr indent="0" lvl="0" marL="0" marR="0" rtl="0" algn="r">
                        <a:lnSpc>
                          <a:spcPct val="115000"/>
                        </a:lnSpc>
                        <a:spcBef>
                          <a:spcPts val="0"/>
                        </a:spcBef>
                        <a:spcAft>
                          <a:spcPts val="0"/>
                        </a:spcAft>
                        <a:buClr>
                          <a:schemeClr val="dk1"/>
                        </a:buClr>
                        <a:buSzPts val="1100"/>
                        <a:buFont typeface="Arial"/>
                        <a:buNone/>
                      </a:pPr>
                      <a:r>
                        <a:rPr b="1" lang="en-US" sz="1600" u="none" cap="none" strike="noStrike">
                          <a:solidFill>
                            <a:srgbClr val="3D85C6"/>
                          </a:solidFill>
                          <a:latin typeface="Candara"/>
                          <a:ea typeface="Candara"/>
                          <a:cs typeface="Candara"/>
                          <a:sym typeface="Candara"/>
                        </a:rPr>
                        <a:t>Perspektif</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chemeClr val="dk1"/>
                        </a:buClr>
                        <a:buSzPts val="1100"/>
                        <a:buFont typeface="Arial"/>
                        <a:buNone/>
                      </a:pPr>
                      <a:r>
                        <a:rPr b="1" i="1" lang="en-US" sz="1600" u="none" cap="none" strike="noStrike">
                          <a:solidFill>
                            <a:srgbClr val="666666"/>
                          </a:solidFill>
                          <a:latin typeface="Candara"/>
                          <a:ea typeface="Candara"/>
                          <a:cs typeface="Candara"/>
                          <a:sym typeface="Candara"/>
                        </a:rPr>
                        <a:t>Perspective</a:t>
                      </a:r>
                      <a:endParaRPr b="1" sz="1600" u="none" cap="none" strike="noStrike">
                        <a:solidFill>
                          <a:srgbClr val="3D85C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Menceritakan harapannya atau apa yang disukai dari sikap orang lain terhadap dirinya, berdoa menggunakan bahasanya sendiri</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r h="1544725">
                <a:tc>
                  <a:txBody>
                    <a:bodyPr/>
                    <a:lstStyle/>
                    <a:p>
                      <a:pPr indent="0" lvl="0" marL="0" marR="0" rtl="0" algn="r">
                        <a:lnSpc>
                          <a:spcPct val="115000"/>
                        </a:lnSpc>
                        <a:spcBef>
                          <a:spcPts val="0"/>
                        </a:spcBef>
                        <a:spcAft>
                          <a:spcPts val="0"/>
                        </a:spcAft>
                        <a:buClr>
                          <a:srgbClr val="000000"/>
                        </a:buClr>
                        <a:buSzPts val="1900"/>
                        <a:buFont typeface="Arial"/>
                        <a:buNone/>
                      </a:pPr>
                      <a:r>
                        <a:rPr b="1" lang="en-US" sz="1600" u="none" cap="none" strike="noStrike">
                          <a:solidFill>
                            <a:srgbClr val="3D85C6"/>
                          </a:solidFill>
                          <a:latin typeface="Candara"/>
                          <a:ea typeface="Candara"/>
                          <a:cs typeface="Candara"/>
                          <a:sym typeface="Candara"/>
                        </a:rPr>
                        <a:t>Empati</a:t>
                      </a:r>
                      <a:endParaRPr b="1" sz="1600" u="none" cap="none" strike="noStrike">
                        <a:solidFill>
                          <a:srgbClr val="3D85C6"/>
                        </a:solidFill>
                        <a:latin typeface="Candara"/>
                        <a:ea typeface="Candara"/>
                        <a:cs typeface="Candara"/>
                        <a:sym typeface="Candara"/>
                      </a:endParaRPr>
                    </a:p>
                    <a:p>
                      <a:pPr indent="0" lvl="0" marL="0" marR="0" rtl="0" algn="r">
                        <a:lnSpc>
                          <a:spcPct val="115000"/>
                        </a:lnSpc>
                        <a:spcBef>
                          <a:spcPts val="0"/>
                        </a:spcBef>
                        <a:spcAft>
                          <a:spcPts val="0"/>
                        </a:spcAft>
                        <a:buClr>
                          <a:srgbClr val="000000"/>
                        </a:buClr>
                        <a:buSzPts val="1600"/>
                        <a:buFont typeface="Arial"/>
                        <a:buNone/>
                      </a:pPr>
                      <a:r>
                        <a:rPr b="1" i="1" lang="en-US" sz="1600" u="none" cap="none" strike="noStrike">
                          <a:solidFill>
                            <a:srgbClr val="666666"/>
                          </a:solidFill>
                          <a:latin typeface="Candara"/>
                          <a:ea typeface="Candara"/>
                          <a:cs typeface="Candara"/>
                          <a:sym typeface="Candara"/>
                        </a:rPr>
                        <a:t>Empathy</a:t>
                      </a:r>
                      <a:endParaRPr b="1" i="1" sz="1600" u="none" cap="none" strike="noStrike">
                        <a:solidFill>
                          <a:srgbClr val="666666"/>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100"/>
                        <a:buFont typeface="Arial"/>
                        <a:buNone/>
                      </a:pPr>
                      <a:r>
                        <a:rPr b="1" lang="en-US" sz="1600" u="none" cap="none" strike="noStrike">
                          <a:solidFill>
                            <a:srgbClr val="434343"/>
                          </a:solidFill>
                          <a:latin typeface="Candara"/>
                          <a:ea typeface="Candara"/>
                          <a:cs typeface="Candara"/>
                          <a:sym typeface="Candara"/>
                        </a:rPr>
                        <a:t>Role Play,  Mengenal aturan dasar dalam sebuah  permainan, mengantri, bergantian menggunakan sesuatu, membantu orang lain, menyiram tanaman atau memberi  makan atau bermain dengan hewan</a:t>
                      </a:r>
                      <a:endParaRPr b="1" sz="1600" u="none" cap="none" strike="noStrike">
                        <a:solidFill>
                          <a:srgbClr val="434343"/>
                        </a:solidFill>
                        <a:latin typeface="Candara"/>
                        <a:ea typeface="Candara"/>
                        <a:cs typeface="Candara"/>
                        <a:sym typeface="Candar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3D85C6"/>
                      </a:solidFill>
                      <a:prstDash val="solid"/>
                      <a:round/>
                      <a:headEnd len="sm" w="sm" type="none"/>
                      <a:tailEnd len="sm" w="sm" type="none"/>
                    </a:lnT>
                    <a:lnB cap="flat" cmpd="sng" w="9525">
                      <a:solidFill>
                        <a:srgbClr val="3D85C6"/>
                      </a:solidFill>
                      <a:prstDash val="solid"/>
                      <a:round/>
                      <a:headEnd len="sm" w="sm" type="none"/>
                      <a:tailEnd len="sm" w="sm" type="none"/>
                    </a:lnB>
                  </a:tcPr>
                </a:tc>
              </a:tr>
            </a:tbl>
          </a:graphicData>
        </a:graphic>
      </p:graphicFrame>
      <p:sp>
        <p:nvSpPr>
          <p:cNvPr id="303" name="Google Shape;303;p48"/>
          <p:cNvSpPr/>
          <p:nvPr/>
        </p:nvSpPr>
        <p:spPr>
          <a:xfrm>
            <a:off x="691400" y="1997650"/>
            <a:ext cx="3774600" cy="41691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just">
              <a:lnSpc>
                <a:spcPct val="115000"/>
              </a:lnSpc>
              <a:spcBef>
                <a:spcPts val="0"/>
              </a:spcBef>
              <a:spcAft>
                <a:spcPts val="0"/>
              </a:spcAft>
              <a:buClr>
                <a:schemeClr val="dk1"/>
              </a:buClr>
              <a:buSzPts val="1100"/>
              <a:buFont typeface="Arial"/>
              <a:buNone/>
            </a:pPr>
            <a:r>
              <a:rPr b="0" i="0" lang="en-US" sz="1900" u="none" cap="none" strike="noStrike">
                <a:solidFill>
                  <a:srgbClr val="000000"/>
                </a:solidFill>
                <a:latin typeface="Source Sans Pro"/>
                <a:ea typeface="Source Sans Pro"/>
                <a:cs typeface="Source Sans Pro"/>
                <a:sym typeface="Source Sans Pro"/>
              </a:rPr>
              <a:t>Peserta didik mengenali dan mempraktikkan nilai dan kewajiban ajaran agamanya. Anak mengamalkan nilai-nilai ajaran agamanya dalam interaksi dengan sesama dan lingkungan (tumbuhan, hewan, lingkungan hidup). Anak mengenal keberagaman dan menunjukkan sikap menghargai agama dan kepercayaan orang lain.</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1600"/>
              </a:spcBef>
              <a:spcAft>
                <a:spcPts val="0"/>
              </a:spcAft>
              <a:buClr>
                <a:srgbClr val="000000"/>
              </a:buClr>
              <a:buSzPts val="1900"/>
              <a:buFont typeface="Arial"/>
              <a:buNone/>
            </a:pPr>
            <a:r>
              <a:t/>
            </a:r>
            <a:endParaRPr b="1" i="0" sz="19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9"/>
          <p:cNvSpPr txBox="1"/>
          <p:nvPr>
            <p:ph type="title"/>
          </p:nvPr>
        </p:nvSpPr>
        <p:spPr>
          <a:xfrm>
            <a:off x="7001700" y="2002638"/>
            <a:ext cx="4284600" cy="2852700"/>
          </a:xfrm>
          <a:prstGeom prst="rect">
            <a:avLst/>
          </a:prstGeom>
          <a:noFill/>
          <a:ln>
            <a:noFill/>
          </a:ln>
        </p:spPr>
        <p:txBody>
          <a:bodyPr anchorCtr="0" anchor="b" bIns="45700" lIns="91425" spcFirstLastPara="1" rIns="91425" wrap="square" tIns="45700">
            <a:noAutofit/>
          </a:bodyPr>
          <a:lstStyle/>
          <a:p>
            <a:pPr indent="0" lvl="0" marL="0" rtl="0" algn="just">
              <a:lnSpc>
                <a:spcPct val="115000"/>
              </a:lnSpc>
              <a:spcBef>
                <a:spcPts val="1200"/>
              </a:spcBef>
              <a:spcAft>
                <a:spcPts val="0"/>
              </a:spcAft>
              <a:buClr>
                <a:schemeClr val="dk1"/>
              </a:buClr>
              <a:buSzPts val="1800"/>
              <a:buFont typeface="Arial"/>
              <a:buNone/>
            </a:pPr>
            <a:r>
              <a:rPr b="1" i="1" lang="en-US" sz="3000">
                <a:solidFill>
                  <a:srgbClr val="2F5597"/>
                </a:solidFill>
                <a:latin typeface="Candara"/>
                <a:ea typeface="Candara"/>
                <a:cs typeface="Candara"/>
                <a:sym typeface="Candara"/>
              </a:rPr>
              <a:t>Elemen setiap mata pelajaran dapat berbeda atau sama satu dengan lainnya, tergantung karakteristiknya masing-masing.</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7090200" y="2801099"/>
            <a:ext cx="4284600" cy="1667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b="1" lang="en-US">
                <a:solidFill>
                  <a:schemeClr val="accent1"/>
                </a:solidFill>
                <a:latin typeface="Candara"/>
                <a:ea typeface="Candara"/>
                <a:cs typeface="Candara"/>
                <a:sym typeface="Candara"/>
              </a:rPr>
              <a:t>Ruang Kolaborasi</a:t>
            </a:r>
            <a:endParaRPr b="1">
              <a:solidFill>
                <a:schemeClr val="accent1"/>
              </a:solidFill>
              <a:latin typeface="Candara"/>
              <a:ea typeface="Candara"/>
              <a:cs typeface="Candara"/>
              <a:sym typeface="Candar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6691975" y="3893550"/>
            <a:ext cx="4878000" cy="2442600"/>
          </a:xfrm>
          <a:prstGeom prst="rect">
            <a:avLst/>
          </a:prstGeom>
          <a:noFill/>
          <a:ln>
            <a:noFill/>
          </a:ln>
        </p:spPr>
        <p:txBody>
          <a:bodyPr anchorCtr="0" anchor="b" bIns="45700" lIns="91425" spcFirstLastPara="1" rIns="91425" wrap="square" tIns="45700">
            <a:noAutofit/>
          </a:bodyPr>
          <a:lstStyle/>
          <a:p>
            <a:pPr indent="0" lvl="0" marL="0" rtl="0" algn="just">
              <a:lnSpc>
                <a:spcPct val="100000"/>
              </a:lnSpc>
              <a:spcBef>
                <a:spcPts val="0"/>
              </a:spcBef>
              <a:spcAft>
                <a:spcPts val="0"/>
              </a:spcAft>
              <a:buSzPts val="6000"/>
              <a:buNone/>
            </a:pPr>
            <a:r>
              <a:t/>
            </a:r>
            <a:endParaRPr b="1" sz="3000">
              <a:solidFill>
                <a:schemeClr val="accent1"/>
              </a:solidFill>
              <a:latin typeface="Candara"/>
              <a:ea typeface="Candara"/>
              <a:cs typeface="Candara"/>
              <a:sym typeface="Candara"/>
            </a:endParaRPr>
          </a:p>
          <a:p>
            <a:pPr indent="0" lvl="0" marL="0" rtl="0" algn="just">
              <a:lnSpc>
                <a:spcPct val="100000"/>
              </a:lnSpc>
              <a:spcBef>
                <a:spcPts val="0"/>
              </a:spcBef>
              <a:spcAft>
                <a:spcPts val="0"/>
              </a:spcAft>
              <a:buSzPts val="6000"/>
              <a:buNone/>
            </a:pPr>
            <a:r>
              <a:t/>
            </a:r>
            <a:endParaRPr b="1" sz="3000">
              <a:solidFill>
                <a:schemeClr val="accent1"/>
              </a:solidFill>
              <a:latin typeface="Candara"/>
              <a:ea typeface="Candara"/>
              <a:cs typeface="Candara"/>
              <a:sym typeface="Candara"/>
            </a:endParaRPr>
          </a:p>
          <a:p>
            <a:pPr indent="0" lvl="0" marL="0" rtl="0" algn="just">
              <a:lnSpc>
                <a:spcPct val="100000"/>
              </a:lnSpc>
              <a:spcBef>
                <a:spcPts val="0"/>
              </a:spcBef>
              <a:spcAft>
                <a:spcPts val="0"/>
              </a:spcAft>
              <a:buClr>
                <a:schemeClr val="dk1"/>
              </a:buClr>
              <a:buSzPts val="1100"/>
              <a:buFont typeface="Arial"/>
              <a:buNone/>
            </a:pPr>
            <a:r>
              <a:t/>
            </a:r>
            <a:endParaRPr sz="3000">
              <a:latin typeface="Candara"/>
              <a:ea typeface="Candara"/>
              <a:cs typeface="Candara"/>
              <a:sym typeface="Candara"/>
            </a:endParaRPr>
          </a:p>
          <a:p>
            <a:pPr indent="-194310" lvl="0" marL="194310" rtl="0" algn="just">
              <a:lnSpc>
                <a:spcPct val="100000"/>
              </a:lnSpc>
              <a:spcBef>
                <a:spcPts val="0"/>
              </a:spcBef>
              <a:spcAft>
                <a:spcPts val="0"/>
              </a:spcAft>
              <a:buClr>
                <a:schemeClr val="dk1"/>
              </a:buClr>
              <a:buSzPts val="3000"/>
              <a:buFont typeface="Candara"/>
              <a:buChar char="●"/>
            </a:pPr>
            <a:r>
              <a:rPr lang="en-US" sz="3000">
                <a:latin typeface="Candara"/>
                <a:ea typeface="Candara"/>
                <a:cs typeface="Candara"/>
                <a:sym typeface="Candara"/>
              </a:rPr>
              <a:t>Peserta mengenali kompetensi pada CP sebuah mata pelajaran tertentu pada suatu fase</a:t>
            </a:r>
            <a:endParaRPr sz="3000">
              <a:latin typeface="Candara"/>
              <a:ea typeface="Candara"/>
              <a:cs typeface="Candara"/>
              <a:sym typeface="Candara"/>
            </a:endParaRPr>
          </a:p>
          <a:p>
            <a:pPr indent="0" lvl="0" marL="0" rtl="0" algn="just">
              <a:lnSpc>
                <a:spcPct val="100000"/>
              </a:lnSpc>
              <a:spcBef>
                <a:spcPts val="0"/>
              </a:spcBef>
              <a:spcAft>
                <a:spcPts val="0"/>
              </a:spcAft>
              <a:buSzPts val="6000"/>
              <a:buNone/>
            </a:pPr>
            <a:r>
              <a:t/>
            </a:r>
            <a:endParaRPr sz="3000">
              <a:latin typeface="Candara"/>
              <a:ea typeface="Candara"/>
              <a:cs typeface="Candara"/>
              <a:sym typeface="Candara"/>
            </a:endParaRPr>
          </a:p>
          <a:p>
            <a:pPr indent="-194310" lvl="0" marL="194310" rtl="0" algn="just">
              <a:lnSpc>
                <a:spcPct val="100000"/>
              </a:lnSpc>
              <a:spcBef>
                <a:spcPts val="0"/>
              </a:spcBef>
              <a:spcAft>
                <a:spcPts val="0"/>
              </a:spcAft>
              <a:buClr>
                <a:schemeClr val="dk1"/>
              </a:buClr>
              <a:buSzPts val="3000"/>
              <a:buFont typeface="Candara"/>
              <a:buChar char="●"/>
            </a:pPr>
            <a:r>
              <a:rPr lang="en-US" sz="3000">
                <a:latin typeface="Candara"/>
                <a:ea typeface="Candara"/>
                <a:cs typeface="Candara"/>
                <a:sym typeface="Candara"/>
              </a:rPr>
              <a:t>Peserta  menganalisis peran elemen dalam membentuk kompetensi yang akan dicapai dalam sebuah CP</a:t>
            </a:r>
            <a:endParaRPr sz="3000">
              <a:latin typeface="Candara"/>
              <a:ea typeface="Candara"/>
              <a:cs typeface="Candara"/>
              <a:sym typeface="Candara"/>
            </a:endParaRPr>
          </a:p>
          <a:p>
            <a:pPr indent="0" lvl="0" marL="0" rtl="0" algn="just">
              <a:lnSpc>
                <a:spcPct val="100000"/>
              </a:lnSpc>
              <a:spcBef>
                <a:spcPts val="0"/>
              </a:spcBef>
              <a:spcAft>
                <a:spcPts val="0"/>
              </a:spcAft>
              <a:buSzPts val="6000"/>
              <a:buNone/>
            </a:pPr>
            <a:r>
              <a:t/>
            </a:r>
            <a:endParaRPr sz="3000">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2"/>
          <p:cNvSpPr txBox="1"/>
          <p:nvPr>
            <p:ph type="title"/>
          </p:nvPr>
        </p:nvSpPr>
        <p:spPr>
          <a:xfrm>
            <a:off x="838100" y="821550"/>
            <a:ext cx="7023000" cy="1117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b="1" lang="en-US">
                <a:solidFill>
                  <a:schemeClr val="accent1"/>
                </a:solidFill>
                <a:latin typeface="Candara"/>
                <a:ea typeface="Candara"/>
                <a:cs typeface="Candara"/>
                <a:sym typeface="Candara"/>
              </a:rPr>
              <a:t>Diskusi Kelompok (40 menit)</a:t>
            </a:r>
            <a:endParaRPr b="1">
              <a:solidFill>
                <a:schemeClr val="accent1"/>
              </a:solidFill>
              <a:latin typeface="Candara"/>
              <a:ea typeface="Candara"/>
              <a:cs typeface="Candara"/>
              <a:sym typeface="Candara"/>
            </a:endParaRPr>
          </a:p>
        </p:txBody>
      </p:sp>
      <p:sp>
        <p:nvSpPr>
          <p:cNvPr id="324" name="Google Shape;324;p52"/>
          <p:cNvSpPr txBox="1"/>
          <p:nvPr>
            <p:ph idx="1" type="body"/>
          </p:nvPr>
        </p:nvSpPr>
        <p:spPr>
          <a:xfrm>
            <a:off x="838100" y="1832875"/>
            <a:ext cx="6705600" cy="4063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15000"/>
              </a:lnSpc>
              <a:spcBef>
                <a:spcPts val="0"/>
              </a:spcBef>
              <a:spcAft>
                <a:spcPts val="0"/>
              </a:spcAft>
              <a:buClr>
                <a:schemeClr val="dk1"/>
              </a:buClr>
              <a:buSzPts val="275"/>
              <a:buFont typeface="Arial"/>
              <a:buNone/>
            </a:pPr>
            <a:r>
              <a:t/>
            </a:r>
            <a:endParaRPr b="1" sz="5500">
              <a:solidFill>
                <a:srgbClr val="FFFFFF"/>
              </a:solidFill>
              <a:latin typeface="Candara"/>
              <a:ea typeface="Candara"/>
              <a:cs typeface="Candara"/>
              <a:sym typeface="Candara"/>
            </a:endParaRPr>
          </a:p>
          <a:p>
            <a:pPr indent="0" lvl="0" marL="0" rtl="0" algn="just">
              <a:lnSpc>
                <a:spcPct val="100000"/>
              </a:lnSpc>
              <a:spcBef>
                <a:spcPts val="0"/>
              </a:spcBef>
              <a:spcAft>
                <a:spcPts val="0"/>
              </a:spcAft>
              <a:buSzPct val="99999"/>
              <a:buNone/>
            </a:pPr>
            <a:r>
              <a:rPr lang="en-US" sz="7200">
                <a:latin typeface="Candara"/>
                <a:ea typeface="Candara"/>
                <a:cs typeface="Candara"/>
                <a:sym typeface="Candara"/>
              </a:rPr>
              <a:t>Bersama-sama kelompok kecil (4-6 orang) memba</a:t>
            </a:r>
            <a:r>
              <a:rPr lang="en-US" sz="7315">
                <a:latin typeface="Candara"/>
                <a:ea typeface="Candara"/>
                <a:cs typeface="Candara"/>
                <a:sym typeface="Candara"/>
              </a:rPr>
              <a:t>ca CP sebuah mata pelajaran pada fase yang diampunya.</a:t>
            </a:r>
            <a:endParaRPr sz="7315">
              <a:latin typeface="Candara"/>
              <a:ea typeface="Candara"/>
              <a:cs typeface="Candara"/>
              <a:sym typeface="Candara"/>
            </a:endParaRPr>
          </a:p>
          <a:p>
            <a:pPr indent="0" lvl="0" marL="0" rtl="0" algn="just">
              <a:lnSpc>
                <a:spcPct val="100000"/>
              </a:lnSpc>
              <a:spcBef>
                <a:spcPts val="0"/>
              </a:spcBef>
              <a:spcAft>
                <a:spcPts val="0"/>
              </a:spcAft>
              <a:buSzPct val="98426"/>
              <a:buNone/>
            </a:pPr>
            <a:r>
              <a:t/>
            </a:r>
            <a:endParaRPr sz="7315">
              <a:latin typeface="Candara"/>
              <a:ea typeface="Candara"/>
              <a:cs typeface="Candara"/>
              <a:sym typeface="Candara"/>
            </a:endParaRPr>
          </a:p>
          <a:p>
            <a:pPr indent="0" lvl="0" marL="0" rtl="0" algn="l">
              <a:lnSpc>
                <a:spcPct val="115000"/>
              </a:lnSpc>
              <a:spcBef>
                <a:spcPts val="0"/>
              </a:spcBef>
              <a:spcAft>
                <a:spcPts val="0"/>
              </a:spcAft>
              <a:buSzPts val="275"/>
              <a:buNone/>
            </a:pPr>
            <a:r>
              <a:rPr b="1" lang="en-US" sz="4800" u="sng">
                <a:solidFill>
                  <a:schemeClr val="hlink"/>
                </a:solidFill>
                <a:highlight>
                  <a:srgbClr val="FFF2CC"/>
                </a:highlight>
                <a:latin typeface="Candara"/>
                <a:ea typeface="Candara"/>
                <a:cs typeface="Candara"/>
                <a:sym typeface="Candara"/>
                <a:hlinkClick r:id="rId3"/>
              </a:rPr>
              <a:t>https://drive.google.com/drive/folders/1gPAx_A5AexKroFAwHbu5Gg4Xx1D9jGRL?usp=sharing</a:t>
            </a:r>
            <a:endParaRPr b="1" sz="4800">
              <a:highlight>
                <a:srgbClr val="FFF2CC"/>
              </a:highlight>
              <a:latin typeface="Candara"/>
              <a:ea typeface="Candara"/>
              <a:cs typeface="Candara"/>
              <a:sym typeface="Candara"/>
            </a:endParaRPr>
          </a:p>
          <a:p>
            <a:pPr indent="0" lvl="0" marL="0" rtl="0" algn="l">
              <a:lnSpc>
                <a:spcPct val="115000"/>
              </a:lnSpc>
              <a:spcBef>
                <a:spcPts val="0"/>
              </a:spcBef>
              <a:spcAft>
                <a:spcPts val="0"/>
              </a:spcAft>
              <a:buSzPts val="275"/>
              <a:buNone/>
            </a:pPr>
            <a:r>
              <a:t/>
            </a:r>
            <a:endParaRPr sz="8115">
              <a:latin typeface="Candara"/>
              <a:ea typeface="Candara"/>
              <a:cs typeface="Candara"/>
              <a:sym typeface="Candara"/>
            </a:endParaRPr>
          </a:p>
          <a:p>
            <a:pPr indent="0" lvl="0" marL="0" rtl="0" algn="just">
              <a:lnSpc>
                <a:spcPct val="100000"/>
              </a:lnSpc>
              <a:spcBef>
                <a:spcPts val="0"/>
              </a:spcBef>
              <a:spcAft>
                <a:spcPts val="0"/>
              </a:spcAft>
              <a:buSzPct val="99999"/>
              <a:buNone/>
            </a:pPr>
            <a:r>
              <a:rPr lang="en-US" sz="7200">
                <a:latin typeface="Candara"/>
                <a:ea typeface="Candara"/>
                <a:cs typeface="Candara"/>
                <a:sym typeface="Candara"/>
              </a:rPr>
              <a:t>Peserta mendiskusikan dan membuat presentasi digital 1-2 halaman berdasarkan pertanyaan:  </a:t>
            </a:r>
            <a:endParaRPr sz="7200">
              <a:latin typeface="Candara"/>
              <a:ea typeface="Candara"/>
              <a:cs typeface="Candara"/>
              <a:sym typeface="Candara"/>
            </a:endParaRPr>
          </a:p>
          <a:p>
            <a:pPr indent="-342900" lvl="0" marL="457200" rtl="0" algn="just">
              <a:lnSpc>
                <a:spcPct val="115000"/>
              </a:lnSpc>
              <a:spcBef>
                <a:spcPts val="1200"/>
              </a:spcBef>
              <a:spcAft>
                <a:spcPts val="0"/>
              </a:spcAft>
              <a:buSzPct val="100000"/>
              <a:buFont typeface="Candara"/>
              <a:buChar char="•"/>
            </a:pPr>
            <a:r>
              <a:rPr b="1" lang="en-US" sz="7200">
                <a:latin typeface="Candara"/>
                <a:ea typeface="Candara"/>
                <a:cs typeface="Candara"/>
                <a:sym typeface="Candara"/>
              </a:rPr>
              <a:t>Apa kompetensi yang ingin dituju CP  mata pelajaran ini?</a:t>
            </a:r>
            <a:endParaRPr b="1" sz="7200">
              <a:latin typeface="Candara"/>
              <a:ea typeface="Candara"/>
              <a:cs typeface="Candara"/>
              <a:sym typeface="Candara"/>
            </a:endParaRPr>
          </a:p>
          <a:p>
            <a:pPr indent="-342900" lvl="0" marL="457200" rtl="0" algn="just">
              <a:lnSpc>
                <a:spcPct val="115000"/>
              </a:lnSpc>
              <a:spcBef>
                <a:spcPts val="0"/>
              </a:spcBef>
              <a:spcAft>
                <a:spcPts val="0"/>
              </a:spcAft>
              <a:buSzPct val="100000"/>
              <a:buFont typeface="Candara"/>
              <a:buChar char="•"/>
            </a:pPr>
            <a:r>
              <a:rPr b="1" lang="en-US" sz="7200">
                <a:latin typeface="Candara"/>
                <a:ea typeface="Candara"/>
                <a:cs typeface="Candara"/>
                <a:sym typeface="Candara"/>
              </a:rPr>
              <a:t>Apa saja elemen dalam CP mata pelajaran pada fase yang saya ampu? </a:t>
            </a:r>
            <a:endParaRPr b="1" sz="7200">
              <a:latin typeface="Candara"/>
              <a:ea typeface="Candara"/>
              <a:cs typeface="Candara"/>
              <a:sym typeface="Candara"/>
            </a:endParaRPr>
          </a:p>
          <a:p>
            <a:pPr indent="-342900" lvl="0" marL="457200" rtl="0" algn="just">
              <a:lnSpc>
                <a:spcPct val="115000"/>
              </a:lnSpc>
              <a:spcBef>
                <a:spcPts val="0"/>
              </a:spcBef>
              <a:spcAft>
                <a:spcPts val="0"/>
              </a:spcAft>
              <a:buSzPct val="100000"/>
              <a:buFont typeface="Candara"/>
              <a:buChar char="•"/>
            </a:pPr>
            <a:r>
              <a:rPr b="1" lang="en-US" sz="7200">
                <a:latin typeface="Candara"/>
                <a:ea typeface="Candara"/>
                <a:cs typeface="Candara"/>
                <a:sym typeface="Candara"/>
              </a:rPr>
              <a:t>Bagaimana elemen-elemen tersebut membentuk kompetensi yang ingin dituju CP?</a:t>
            </a:r>
            <a:endParaRPr b="1" sz="7200">
              <a:latin typeface="Candara"/>
              <a:ea typeface="Candara"/>
              <a:cs typeface="Candara"/>
              <a:sym typeface="Candara"/>
            </a:endParaRPr>
          </a:p>
          <a:p>
            <a:pPr indent="-342900" lvl="0" marL="457200" rtl="0" algn="just">
              <a:lnSpc>
                <a:spcPct val="115000"/>
              </a:lnSpc>
              <a:spcBef>
                <a:spcPts val="0"/>
              </a:spcBef>
              <a:spcAft>
                <a:spcPts val="0"/>
              </a:spcAft>
              <a:buSzPct val="100000"/>
              <a:buFont typeface="Candara"/>
              <a:buChar char="•"/>
            </a:pPr>
            <a:r>
              <a:rPr b="1" lang="en-US" sz="7200">
                <a:latin typeface="Candara"/>
                <a:ea typeface="Candara"/>
                <a:cs typeface="Candara"/>
                <a:sym typeface="Candara"/>
              </a:rPr>
              <a:t>Bagaimana elemen tersebut berperan menentukan proses pembelajaran?</a:t>
            </a:r>
            <a:endParaRPr b="1" sz="7200">
              <a:latin typeface="Candara"/>
              <a:ea typeface="Candara"/>
              <a:cs typeface="Candara"/>
              <a:sym typeface="Candara"/>
            </a:endParaRPr>
          </a:p>
          <a:p>
            <a:pPr indent="0" lvl="0" marL="0" rtl="0" algn="just">
              <a:lnSpc>
                <a:spcPct val="115000"/>
              </a:lnSpc>
              <a:spcBef>
                <a:spcPts val="1200"/>
              </a:spcBef>
              <a:spcAft>
                <a:spcPts val="0"/>
              </a:spcAft>
              <a:buSzPct val="90000"/>
              <a:buNone/>
            </a:pPr>
            <a:r>
              <a:t/>
            </a:r>
            <a:endParaRPr i="1" sz="8000">
              <a:latin typeface="Candara"/>
              <a:ea typeface="Candara"/>
              <a:cs typeface="Candara"/>
              <a:sym typeface="Candara"/>
            </a:endParaRPr>
          </a:p>
          <a:p>
            <a:pPr indent="0" lvl="0" marL="0" rtl="0" algn="just">
              <a:lnSpc>
                <a:spcPct val="115000"/>
              </a:lnSpc>
              <a:spcBef>
                <a:spcPts val="1200"/>
              </a:spcBef>
              <a:spcAft>
                <a:spcPts val="0"/>
              </a:spcAft>
              <a:buSzPct val="90000"/>
              <a:buNone/>
            </a:pPr>
            <a:r>
              <a:t/>
            </a:r>
            <a:endParaRPr b="1" sz="8000">
              <a:latin typeface="Candara"/>
              <a:ea typeface="Candara"/>
              <a:cs typeface="Candara"/>
              <a:sym typeface="Candara"/>
            </a:endParaRPr>
          </a:p>
          <a:p>
            <a:pPr indent="0" lvl="0" marL="0" rtl="0" algn="l">
              <a:lnSpc>
                <a:spcPct val="115000"/>
              </a:lnSpc>
              <a:spcBef>
                <a:spcPts val="1200"/>
              </a:spcBef>
              <a:spcAft>
                <a:spcPts val="0"/>
              </a:spcAft>
              <a:buSzPts val="1800"/>
              <a:buNone/>
            </a:pPr>
            <a:r>
              <a:t/>
            </a:r>
            <a:endParaRPr sz="1000">
              <a:latin typeface="Candara"/>
              <a:ea typeface="Candara"/>
              <a:cs typeface="Candara"/>
              <a:sym typeface="Candara"/>
            </a:endParaRPr>
          </a:p>
          <a:p>
            <a:pPr indent="0" lvl="0" marL="0" rtl="0" algn="just">
              <a:lnSpc>
                <a:spcPct val="115000"/>
              </a:lnSpc>
              <a:spcBef>
                <a:spcPts val="0"/>
              </a:spcBef>
              <a:spcAft>
                <a:spcPts val="0"/>
              </a:spcAft>
              <a:buSzPts val="1800"/>
              <a:buNone/>
            </a:pPr>
            <a:r>
              <a:t/>
            </a:r>
            <a:endParaRPr sz="1100">
              <a:latin typeface="Candara"/>
              <a:ea typeface="Candara"/>
              <a:cs typeface="Candara"/>
              <a:sym typeface="Candara"/>
            </a:endParaRPr>
          </a:p>
          <a:p>
            <a:pPr indent="0" lvl="0" marL="0" rtl="0" algn="l">
              <a:lnSpc>
                <a:spcPct val="90000"/>
              </a:lnSpc>
              <a:spcBef>
                <a:spcPts val="1000"/>
              </a:spcBef>
              <a:spcAft>
                <a:spcPts val="0"/>
              </a:spcAft>
              <a:buSzPct val="257142"/>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3"/>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Daftar BOR</a:t>
            </a:r>
            <a:endParaRPr/>
          </a:p>
        </p:txBody>
      </p:sp>
      <p:sp>
        <p:nvSpPr>
          <p:cNvPr id="330" name="Google Shape;330;p53"/>
          <p:cNvSpPr txBox="1"/>
          <p:nvPr>
            <p:ph idx="1" type="body"/>
          </p:nvPr>
        </p:nvSpPr>
        <p:spPr>
          <a:xfrm>
            <a:off x="838199" y="2338600"/>
            <a:ext cx="7496175" cy="3838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0" i="0" lang="en-US" sz="2000">
                <a:solidFill>
                  <a:srgbClr val="70757A"/>
                </a:solidFill>
                <a:latin typeface="Roboto"/>
                <a:ea typeface="Roboto"/>
                <a:cs typeface="Roboto"/>
                <a:sym typeface="Roboto"/>
              </a:rPr>
              <a:t>meet.google.com/crh-ciro-qqd (Bu Ery, Bu Leno, Pak Hery, Bu Siti Jumaliah, Bu Nurmila)</a:t>
            </a:r>
            <a:endParaRPr/>
          </a:p>
          <a:p>
            <a:pPr indent="-342900" lvl="0" marL="457200" rtl="0" algn="l">
              <a:lnSpc>
                <a:spcPct val="90000"/>
              </a:lnSpc>
              <a:spcBef>
                <a:spcPts val="1000"/>
              </a:spcBef>
              <a:spcAft>
                <a:spcPts val="0"/>
              </a:spcAft>
              <a:buClr>
                <a:schemeClr val="dk1"/>
              </a:buClr>
              <a:buSzPts val="1800"/>
              <a:buChar char="•"/>
            </a:pPr>
            <a:r>
              <a:rPr b="0" i="0" lang="en-US" sz="2000">
                <a:solidFill>
                  <a:srgbClr val="70757A"/>
                </a:solidFill>
                <a:latin typeface="Roboto"/>
                <a:ea typeface="Roboto"/>
                <a:cs typeface="Roboto"/>
                <a:sym typeface="Roboto"/>
              </a:rPr>
              <a:t>meet.google.com/ihh-bhge-vqm (Sumilah, Hamsinah, Irma, Gantini, Megi)</a:t>
            </a:r>
            <a:endParaRPr/>
          </a:p>
          <a:p>
            <a:pPr indent="-342900" lvl="0" marL="457200" rtl="0" algn="l">
              <a:lnSpc>
                <a:spcPct val="90000"/>
              </a:lnSpc>
              <a:spcBef>
                <a:spcPts val="1000"/>
              </a:spcBef>
              <a:spcAft>
                <a:spcPts val="0"/>
              </a:spcAft>
              <a:buClr>
                <a:schemeClr val="dk1"/>
              </a:buClr>
              <a:buSzPts val="1800"/>
              <a:buChar char="•"/>
            </a:pPr>
            <a:r>
              <a:rPr b="0" i="0" lang="en-US" sz="2000">
                <a:solidFill>
                  <a:srgbClr val="70757A"/>
                </a:solidFill>
                <a:latin typeface="Roboto"/>
                <a:ea typeface="Roboto"/>
                <a:cs typeface="Roboto"/>
                <a:sym typeface="Roboto"/>
              </a:rPr>
              <a:t>meet.google.com/mqe-tdcp-pai (Hucin, Abduh, Farid, Rengsi)</a:t>
            </a:r>
            <a:endParaRPr sz="2000">
              <a:solidFill>
                <a:srgbClr val="70757A"/>
              </a:solidFill>
              <a:latin typeface="Roboto"/>
              <a:ea typeface="Roboto"/>
              <a:cs typeface="Roboto"/>
              <a:sym typeface="Roboto"/>
            </a:endParaRPr>
          </a:p>
          <a:p>
            <a:pPr indent="-342900" lvl="0" marL="457200" rtl="0" algn="l">
              <a:lnSpc>
                <a:spcPct val="90000"/>
              </a:lnSpc>
              <a:spcBef>
                <a:spcPts val="1000"/>
              </a:spcBef>
              <a:spcAft>
                <a:spcPts val="0"/>
              </a:spcAft>
              <a:buClr>
                <a:schemeClr val="dk1"/>
              </a:buClr>
              <a:buSzPts val="1800"/>
              <a:buChar char="•"/>
            </a:pPr>
            <a:r>
              <a:rPr b="0" i="0" lang="en-US" sz="2000">
                <a:solidFill>
                  <a:srgbClr val="70757A"/>
                </a:solidFill>
                <a:latin typeface="Roboto"/>
                <a:ea typeface="Roboto"/>
                <a:cs typeface="Roboto"/>
                <a:sym typeface="Roboto"/>
              </a:rPr>
              <a:t>meet.google.com/kmp-avev-uzp (Sugino, Fitri, Repelita, Aina)</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idx="1" type="subTitle"/>
          </p:nvPr>
        </p:nvSpPr>
        <p:spPr>
          <a:xfrm>
            <a:off x="1524000" y="3959950"/>
            <a:ext cx="6196800" cy="2345100"/>
          </a:xfrm>
          <a:prstGeom prst="rect">
            <a:avLst/>
          </a:prstGeom>
          <a:noFill/>
          <a:ln>
            <a:noFill/>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Clr>
                <a:schemeClr val="accent5"/>
              </a:buClr>
              <a:buSzPts val="2000"/>
              <a:buFont typeface="Candara"/>
              <a:buAutoNum type="arabicPeriod"/>
            </a:pPr>
            <a:r>
              <a:rPr b="1" lang="en-US" sz="2000">
                <a:solidFill>
                  <a:schemeClr val="accent5"/>
                </a:solidFill>
                <a:latin typeface="Candara"/>
                <a:ea typeface="Candara"/>
                <a:cs typeface="Candara"/>
                <a:sym typeface="Candara"/>
              </a:rPr>
              <a:t>Hadir tepat waktu</a:t>
            </a:r>
            <a:endParaRPr b="1" sz="2000">
              <a:solidFill>
                <a:schemeClr val="accent5"/>
              </a:solidFill>
              <a:latin typeface="Candara"/>
              <a:ea typeface="Candara"/>
              <a:cs typeface="Candara"/>
              <a:sym typeface="Candara"/>
            </a:endParaRPr>
          </a:p>
          <a:p>
            <a:pPr indent="-355600" lvl="0" marL="457200" rtl="0" algn="just">
              <a:lnSpc>
                <a:spcPct val="115000"/>
              </a:lnSpc>
              <a:spcBef>
                <a:spcPts val="0"/>
              </a:spcBef>
              <a:spcAft>
                <a:spcPts val="0"/>
              </a:spcAft>
              <a:buClr>
                <a:schemeClr val="accent5"/>
              </a:buClr>
              <a:buSzPts val="2000"/>
              <a:buFont typeface="Candara"/>
              <a:buAutoNum type="arabicPeriod"/>
            </a:pPr>
            <a:r>
              <a:rPr b="1" lang="en-US" sz="2000">
                <a:solidFill>
                  <a:schemeClr val="accent5"/>
                </a:solidFill>
                <a:latin typeface="Candara"/>
                <a:ea typeface="Candara"/>
                <a:cs typeface="Candara"/>
                <a:sym typeface="Candara"/>
              </a:rPr>
              <a:t>Menghormati diri sendiri dan orang lain (nyalakan kamera, berkolaborasi dengan peserta lain, dan bersikap santun)</a:t>
            </a:r>
            <a:endParaRPr b="1" sz="2000">
              <a:solidFill>
                <a:schemeClr val="accent5"/>
              </a:solidFill>
              <a:latin typeface="Candara"/>
              <a:ea typeface="Candara"/>
              <a:cs typeface="Candara"/>
              <a:sym typeface="Candara"/>
            </a:endParaRPr>
          </a:p>
          <a:p>
            <a:pPr indent="-355600" lvl="0" marL="457200" rtl="0" algn="just">
              <a:lnSpc>
                <a:spcPct val="115000"/>
              </a:lnSpc>
              <a:spcBef>
                <a:spcPts val="0"/>
              </a:spcBef>
              <a:spcAft>
                <a:spcPts val="0"/>
              </a:spcAft>
              <a:buClr>
                <a:schemeClr val="accent5"/>
              </a:buClr>
              <a:buSzPts val="2000"/>
              <a:buFont typeface="Candara"/>
              <a:buAutoNum type="arabicPeriod"/>
            </a:pPr>
            <a:r>
              <a:rPr b="1" lang="en-US" sz="2000">
                <a:solidFill>
                  <a:schemeClr val="accent5"/>
                </a:solidFill>
                <a:latin typeface="Candara"/>
                <a:ea typeface="Candara"/>
                <a:cs typeface="Candara"/>
                <a:sym typeface="Candara"/>
              </a:rPr>
              <a:t>Bergiliran bicara (mute saat tidak berbicara dan gunakan fitur raise hand saat akan bicara)</a:t>
            </a:r>
            <a:endParaRPr b="1" sz="2000">
              <a:solidFill>
                <a:schemeClr val="accent5"/>
              </a:solidFill>
              <a:latin typeface="Candara"/>
              <a:ea typeface="Candara"/>
              <a:cs typeface="Candara"/>
              <a:sym typeface="Candara"/>
            </a:endParaRPr>
          </a:p>
          <a:p>
            <a:pPr indent="0" lvl="0" marL="0" rtl="0" algn="just">
              <a:lnSpc>
                <a:spcPct val="115000"/>
              </a:lnSpc>
              <a:spcBef>
                <a:spcPts val="0"/>
              </a:spcBef>
              <a:spcAft>
                <a:spcPts val="0"/>
              </a:spcAft>
              <a:buSzPts val="2400"/>
              <a:buNone/>
            </a:pPr>
            <a:r>
              <a:t/>
            </a:r>
            <a:endParaRPr sz="1800"/>
          </a:p>
        </p:txBody>
      </p:sp>
      <p:sp>
        <p:nvSpPr>
          <p:cNvPr id="113" name="Google Shape;113;p18"/>
          <p:cNvSpPr txBox="1"/>
          <p:nvPr/>
        </p:nvSpPr>
        <p:spPr>
          <a:xfrm>
            <a:off x="3163500" y="1908800"/>
            <a:ext cx="6304800" cy="164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700"/>
              <a:buFont typeface="Arial"/>
              <a:buNone/>
            </a:pPr>
            <a:r>
              <a:rPr b="1" i="0" lang="en-US" sz="4700" u="none" cap="none" strike="noStrike">
                <a:solidFill>
                  <a:schemeClr val="accent1"/>
                </a:solidFill>
                <a:latin typeface="Candara"/>
                <a:ea typeface="Candara"/>
                <a:cs typeface="Candara"/>
                <a:sym typeface="Candara"/>
              </a:rPr>
              <a:t>KESEPAKATAN KELAS</a:t>
            </a:r>
            <a:endParaRPr b="1" i="0" sz="4700" u="none" cap="none" strike="noStrike">
              <a:solidFill>
                <a:schemeClr val="accent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ndara"/>
              <a:ea typeface="Candara"/>
              <a:cs typeface="Candara"/>
              <a:sym typeface="Candar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4"/>
          <p:cNvSpPr txBox="1"/>
          <p:nvPr/>
        </p:nvSpPr>
        <p:spPr>
          <a:xfrm>
            <a:off x="573350" y="1080525"/>
            <a:ext cx="5799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Kelompok: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Nama Anggota :</a:t>
            </a:r>
            <a:endParaRPr b="1"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Arial"/>
                <a:ea typeface="Arial"/>
                <a:cs typeface="Arial"/>
                <a:sym typeface="Arial"/>
              </a:rPr>
              <a:t>                                              3.</a:t>
            </a:r>
            <a:endParaRPr b="1"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1" i="0" lang="en-US" sz="1200" u="none" cap="none" strike="noStrike">
                <a:solidFill>
                  <a:srgbClr val="000000"/>
                </a:solidFill>
                <a:latin typeface="Arial"/>
                <a:ea typeface="Arial"/>
                <a:cs typeface="Arial"/>
                <a:sym typeface="Arial"/>
              </a:rPr>
              <a:t>                                              4.</a:t>
            </a:r>
            <a:endParaRPr b="1" i="0" sz="1200" u="none" cap="none" strike="noStrike">
              <a:solidFill>
                <a:srgbClr val="000000"/>
              </a:solidFill>
              <a:latin typeface="Arial"/>
              <a:ea typeface="Arial"/>
              <a:cs typeface="Arial"/>
              <a:sym typeface="Arial"/>
            </a:endParaRPr>
          </a:p>
        </p:txBody>
      </p:sp>
      <p:graphicFrame>
        <p:nvGraphicFramePr>
          <p:cNvPr id="336" name="Google Shape;336;p54"/>
          <p:cNvGraphicFramePr/>
          <p:nvPr/>
        </p:nvGraphicFramePr>
        <p:xfrm>
          <a:off x="573350" y="2248025"/>
          <a:ext cx="3000000" cy="3000000"/>
        </p:xfrm>
        <a:graphic>
          <a:graphicData uri="http://schemas.openxmlformats.org/drawingml/2006/table">
            <a:tbl>
              <a:tblPr>
                <a:noFill/>
                <a:tableStyleId>{072A724D-B0DB-46C2-A27C-193AB277DFE8}</a:tableStyleId>
              </a:tblPr>
              <a:tblGrid>
                <a:gridCol w="2024200"/>
                <a:gridCol w="2612125"/>
                <a:gridCol w="2143000"/>
                <a:gridCol w="35076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CP Mapel/Fase</a:t>
                      </a:r>
                      <a:endParaRPr b="1" sz="1400" u="none" cap="none" strike="noStrike"/>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Kompetensi Yang Dituju CP</a:t>
                      </a:r>
                      <a:endParaRPr b="1" sz="1400" u="none" cap="none" strike="noStrike"/>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Elemen CP</a:t>
                      </a:r>
                      <a:endParaRPr b="1" sz="1400" u="none" cap="none" strike="noStrike"/>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Hubungan dan Peran Elemen Dengan Kompetensi Yang Dituju CP</a:t>
                      </a:r>
                      <a:endParaRPr b="1"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PKN / Fase A</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1. Pancasila</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2. UUD</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3. Bhineka Tunggal Ika</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4. NKRI</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5.</a:t>
                      </a:r>
                      <a:endParaRPr sz="10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Dengan mempelajari Pancasila, siswa mengetahui turunannya yaitu UUD, didalam Pancasila diajarkan tentang bhineka tunggal ika, serta Indonesia merupakan negara kesatuan republic indonesia</a:t>
                      </a:r>
                      <a:endParaRPr sz="1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1.</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2.</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3.</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4.</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5.</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1.</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2.</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3.</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4.</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5.</a:t>
                      </a:r>
                      <a:endParaRPr sz="10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337" name="Google Shape;337;p54"/>
          <p:cNvSpPr txBox="1"/>
          <p:nvPr/>
        </p:nvSpPr>
        <p:spPr>
          <a:xfrm>
            <a:off x="573350" y="5986775"/>
            <a:ext cx="9561000" cy="9852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Candara"/>
              <a:buAutoNum type="arabicPeriod"/>
            </a:pPr>
            <a:r>
              <a:rPr b="0" i="0" lang="en-US" sz="1200" u="none" cap="none" strike="noStrike">
                <a:solidFill>
                  <a:srgbClr val="000000"/>
                </a:solidFill>
                <a:latin typeface="Candara"/>
                <a:ea typeface="Candara"/>
                <a:cs typeface="Candara"/>
                <a:sym typeface="Candara"/>
              </a:rPr>
              <a:t>Peserta dipersilakan memodifikasi lembar kerja ini menjadi bagan atau peta pikiran sesuai kebutuhan kelompok.</a:t>
            </a:r>
            <a:endParaRPr b="0" i="0" sz="1200" u="none" cap="none" strike="noStrike">
              <a:solidFill>
                <a:srgbClr val="000000"/>
              </a:solidFill>
              <a:latin typeface="Candara"/>
              <a:ea typeface="Candara"/>
              <a:cs typeface="Candara"/>
              <a:sym typeface="Candara"/>
            </a:endParaRPr>
          </a:p>
          <a:p>
            <a:pPr indent="-304800" lvl="0" marL="457200" marR="0" rtl="0" algn="l">
              <a:lnSpc>
                <a:spcPct val="100000"/>
              </a:lnSpc>
              <a:spcBef>
                <a:spcPts val="0"/>
              </a:spcBef>
              <a:spcAft>
                <a:spcPts val="0"/>
              </a:spcAft>
              <a:buClr>
                <a:srgbClr val="000000"/>
              </a:buClr>
              <a:buSzPts val="1200"/>
              <a:buFont typeface="Candara"/>
              <a:buAutoNum type="arabicPeriod"/>
            </a:pPr>
            <a:r>
              <a:rPr b="0" i="0" lang="en-US" sz="1200" u="none" cap="none" strike="noStrike">
                <a:solidFill>
                  <a:srgbClr val="000000"/>
                </a:solidFill>
                <a:latin typeface="Candara"/>
                <a:ea typeface="Candara"/>
                <a:cs typeface="Candara"/>
                <a:sym typeface="Candara"/>
              </a:rPr>
              <a:t>Setiap peserta menyerahkan hasil temuannya pada notulen kelompok untuk dikompilasi ke dalam presentasi.</a:t>
            </a:r>
            <a:endParaRPr b="0" i="0" sz="1200" u="none" cap="none" strike="noStrike">
              <a:solidFill>
                <a:srgbClr val="000000"/>
              </a:solidFill>
              <a:latin typeface="Candara"/>
              <a:ea typeface="Candara"/>
              <a:cs typeface="Candara"/>
              <a:sym typeface="Candara"/>
            </a:endParaRPr>
          </a:p>
          <a:p>
            <a:pPr indent="-304800" lvl="0" marL="457200" marR="0" rtl="0" algn="l">
              <a:lnSpc>
                <a:spcPct val="100000"/>
              </a:lnSpc>
              <a:spcBef>
                <a:spcPts val="0"/>
              </a:spcBef>
              <a:spcAft>
                <a:spcPts val="0"/>
              </a:spcAft>
              <a:buClr>
                <a:srgbClr val="000000"/>
              </a:buClr>
              <a:buSzPts val="1200"/>
              <a:buFont typeface="Candara"/>
              <a:buAutoNum type="arabicPeriod"/>
            </a:pPr>
            <a:r>
              <a:rPr b="0" i="0" lang="en-US" sz="1200" u="none" cap="none" strike="noStrike">
                <a:solidFill>
                  <a:srgbClr val="000000"/>
                </a:solidFill>
                <a:latin typeface="Candara"/>
                <a:ea typeface="Candara"/>
                <a:cs typeface="Candara"/>
                <a:sym typeface="Candara"/>
              </a:rPr>
              <a:t>Setiap kelompok menyerahkan satu presentasi saja. Panjang presentasi menyesuaikan hasil diskusi kelompok.</a:t>
            </a:r>
            <a:r>
              <a:rPr b="0" i="0" lang="en-US" sz="1400" u="none" cap="none" strike="noStrike">
                <a:solidFill>
                  <a:srgbClr val="000000"/>
                </a:solidFill>
                <a:latin typeface="Candara"/>
                <a:ea typeface="Candara"/>
                <a:cs typeface="Candara"/>
                <a:sym typeface="Candara"/>
              </a:rPr>
              <a:t> </a:t>
            </a:r>
            <a:endParaRPr b="0" i="0" sz="14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5"/>
          <p:cNvSpPr txBox="1"/>
          <p:nvPr>
            <p:ph type="title"/>
          </p:nvPr>
        </p:nvSpPr>
        <p:spPr>
          <a:xfrm>
            <a:off x="7001700" y="2071073"/>
            <a:ext cx="4284600" cy="2442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Refleksi Terbimbing</a:t>
            </a:r>
            <a:endParaRPr b="1">
              <a:solidFill>
                <a:schemeClr val="accent1"/>
              </a:solidFill>
              <a:latin typeface="Candara"/>
              <a:ea typeface="Candara"/>
              <a:cs typeface="Candara"/>
              <a:sym typeface="Candar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6"/>
          <p:cNvSpPr txBox="1"/>
          <p:nvPr>
            <p:ph type="title"/>
          </p:nvPr>
        </p:nvSpPr>
        <p:spPr>
          <a:xfrm>
            <a:off x="6957450" y="1451651"/>
            <a:ext cx="4284600" cy="4189500"/>
          </a:xfrm>
          <a:prstGeom prst="rect">
            <a:avLst/>
          </a:prstGeom>
          <a:noFill/>
          <a:ln>
            <a:noFill/>
          </a:ln>
        </p:spPr>
        <p:txBody>
          <a:bodyPr anchorCtr="0" anchor="b" bIns="45700" lIns="91425" spcFirstLastPara="1" rIns="91425" wrap="square" tIns="45700">
            <a:normAutofit fontScale="90000"/>
          </a:bodyPr>
          <a:lstStyle/>
          <a:p>
            <a:pPr indent="-365760" lvl="0" marL="457200" rtl="0" algn="l">
              <a:lnSpc>
                <a:spcPct val="90000"/>
              </a:lnSpc>
              <a:spcBef>
                <a:spcPts val="0"/>
              </a:spcBef>
              <a:spcAft>
                <a:spcPts val="0"/>
              </a:spcAft>
              <a:buSzPct val="100000"/>
              <a:buChar char="●"/>
            </a:pPr>
            <a:r>
              <a:rPr lang="en-US" sz="2400"/>
              <a:t>Pilih angka antara 1-8</a:t>
            </a:r>
            <a:endParaRPr sz="2400"/>
          </a:p>
          <a:p>
            <a:pPr indent="0" lvl="0" marL="0" rtl="0" algn="l">
              <a:lnSpc>
                <a:spcPct val="90000"/>
              </a:lnSpc>
              <a:spcBef>
                <a:spcPts val="0"/>
              </a:spcBef>
              <a:spcAft>
                <a:spcPts val="0"/>
              </a:spcAft>
              <a:buSzPct val="277777"/>
              <a:buNone/>
            </a:pPr>
            <a:r>
              <a:t/>
            </a:r>
            <a:endParaRPr sz="2400"/>
          </a:p>
          <a:p>
            <a:pPr indent="-365760" lvl="0" marL="457200" rtl="0" algn="l">
              <a:lnSpc>
                <a:spcPct val="90000"/>
              </a:lnSpc>
              <a:spcBef>
                <a:spcPts val="0"/>
              </a:spcBef>
              <a:spcAft>
                <a:spcPts val="0"/>
              </a:spcAft>
              <a:buSzPct val="100000"/>
              <a:buChar char="●"/>
            </a:pPr>
            <a:r>
              <a:rPr lang="en-US" sz="2400"/>
              <a:t>Tulis pilihan anda di kolom chat</a:t>
            </a:r>
            <a:endParaRPr sz="2400"/>
          </a:p>
          <a:p>
            <a:pPr indent="0" lvl="0" marL="457200" rtl="0" algn="l">
              <a:lnSpc>
                <a:spcPct val="90000"/>
              </a:lnSpc>
              <a:spcBef>
                <a:spcPts val="0"/>
              </a:spcBef>
              <a:spcAft>
                <a:spcPts val="0"/>
              </a:spcAft>
              <a:buSzPct val="250000"/>
              <a:buNone/>
            </a:pPr>
            <a:r>
              <a:t/>
            </a:r>
            <a:endParaRPr sz="2400"/>
          </a:p>
          <a:p>
            <a:pPr indent="-365760" lvl="0" marL="457200" rtl="0" algn="l">
              <a:lnSpc>
                <a:spcPct val="90000"/>
              </a:lnSpc>
              <a:spcBef>
                <a:spcPts val="0"/>
              </a:spcBef>
              <a:spcAft>
                <a:spcPts val="0"/>
              </a:spcAft>
              <a:buSzPct val="100000"/>
              <a:buChar char="●"/>
            </a:pPr>
            <a:r>
              <a:rPr lang="en-US" sz="2400"/>
              <a:t>Lihat pertanyaan pada kotak dengan angka pilihan anda</a:t>
            </a:r>
            <a:endParaRPr sz="2400"/>
          </a:p>
          <a:p>
            <a:pPr indent="0" lvl="0" marL="457200" rtl="0" algn="l">
              <a:lnSpc>
                <a:spcPct val="90000"/>
              </a:lnSpc>
              <a:spcBef>
                <a:spcPts val="0"/>
              </a:spcBef>
              <a:spcAft>
                <a:spcPts val="0"/>
              </a:spcAft>
              <a:buSzPct val="250000"/>
              <a:buNone/>
            </a:pPr>
            <a:r>
              <a:t/>
            </a:r>
            <a:endParaRPr sz="2400"/>
          </a:p>
          <a:p>
            <a:pPr indent="-365760" lvl="0" marL="457200" rtl="0" algn="l">
              <a:lnSpc>
                <a:spcPct val="90000"/>
              </a:lnSpc>
              <a:spcBef>
                <a:spcPts val="0"/>
              </a:spcBef>
              <a:spcAft>
                <a:spcPts val="0"/>
              </a:spcAft>
              <a:buSzPct val="100000"/>
              <a:buChar char="●"/>
            </a:pPr>
            <a:r>
              <a:rPr lang="en-US" sz="2400"/>
              <a:t>Anda memiliki waktu maksimal 1 menit untuk menjawab pertanyaan tersebut</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aphicFrame>
        <p:nvGraphicFramePr>
          <p:cNvPr id="352" name="Google Shape;352;p57"/>
          <p:cNvGraphicFramePr/>
          <p:nvPr/>
        </p:nvGraphicFramePr>
        <p:xfrm>
          <a:off x="193800" y="1116639"/>
          <a:ext cx="3000000" cy="3000000"/>
        </p:xfrm>
        <a:graphic>
          <a:graphicData uri="http://schemas.openxmlformats.org/drawingml/2006/table">
            <a:tbl>
              <a:tblPr>
                <a:noFill/>
                <a:tableStyleId>{072A724D-B0DB-46C2-A27C-193AB277DFE8}</a:tableStyleId>
              </a:tblPr>
              <a:tblGrid>
                <a:gridCol w="2774000"/>
                <a:gridCol w="2774000"/>
                <a:gridCol w="2774000"/>
                <a:gridCol w="2774000"/>
              </a:tblGrid>
              <a:tr h="2600250">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1.</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Apa hal baru yang saya dapatkan dan mengubah paradigma saya dari modul Pemahaman CP ini?</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2.</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Bagaimana pandangan saya mengenai penggunaan fase dalam CP?</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3.</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Bagaimana pandangan saya mengenai hubungan  pengurangan konten materi  dengan pencapaian CP?</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4.</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Bagaimana menurut saya seandainya saya mengajar tanpa mengetahui kompetensi yang dituju siswa?</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r>
              <a:tr h="2581775">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5.</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Apa hal baru yang saya dapatkan mengenai kaitan CP dengan pembelajaran yang berpusat pada siswa?</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6.</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Apa saja cara yang dapat saya gunakan untuk mengetahui apakah siswa sudah memahami apa yang  ia pelajari?</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7.</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Apa hal baru yang saya dapatkan dari penggunaan metode Backward Design?</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8.</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20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2000" u="none" cap="none" strike="noStrike">
                          <a:solidFill>
                            <a:srgbClr val="2F5597"/>
                          </a:solidFill>
                          <a:latin typeface="Candara"/>
                          <a:ea typeface="Candara"/>
                          <a:cs typeface="Candara"/>
                          <a:sym typeface="Candara"/>
                        </a:rPr>
                        <a:t>Apa hal yang ingin saya ketahui lebih lanjut mengenai CP?</a:t>
                      </a:r>
                      <a:endParaRPr b="1" sz="2000" u="none" cap="none" strike="noStrike">
                        <a:solidFill>
                          <a:srgbClr val="2F5597"/>
                        </a:solidFill>
                        <a:latin typeface="Candara"/>
                        <a:ea typeface="Candara"/>
                        <a:cs typeface="Candara"/>
                        <a:sym typeface="Candara"/>
                      </a:endParaRPr>
                    </a:p>
                  </a:txBody>
                  <a:tcPr marT="91425" marB="91425" marR="91425" marL="91425">
                    <a:solidFill>
                      <a:srgbClr val="FFF2CC"/>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txBox="1"/>
          <p:nvPr>
            <p:ph type="title"/>
          </p:nvPr>
        </p:nvSpPr>
        <p:spPr>
          <a:xfrm>
            <a:off x="6703150" y="2207700"/>
            <a:ext cx="4893000" cy="2442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Demonstrasi</a:t>
            </a:r>
            <a:endParaRPr b="1">
              <a:solidFill>
                <a:schemeClr val="accent1"/>
              </a:solidFill>
              <a:latin typeface="Candara"/>
              <a:ea typeface="Candara"/>
              <a:cs typeface="Candara"/>
              <a:sym typeface="Candara"/>
            </a:endParaRPr>
          </a:p>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Kontekstual</a:t>
            </a:r>
            <a:endParaRPr b="1">
              <a:solidFill>
                <a:schemeClr val="accent1"/>
              </a:solidFill>
              <a:latin typeface="Candara"/>
              <a:ea typeface="Candara"/>
              <a:cs typeface="Candara"/>
              <a:sym typeface="Candar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9"/>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800"/>
              <a:buNone/>
            </a:pPr>
            <a:r>
              <a:rPr b="1" lang="en-US" sz="2800">
                <a:solidFill>
                  <a:schemeClr val="accent1"/>
                </a:solidFill>
                <a:latin typeface="Candara"/>
                <a:ea typeface="Candara"/>
                <a:cs typeface="Candara"/>
                <a:sym typeface="Candara"/>
              </a:rPr>
              <a:t>Pemahaman CP Mata Pelajaran yang Diampu</a:t>
            </a:r>
            <a:endParaRPr b="1" sz="2800">
              <a:solidFill>
                <a:schemeClr val="accent1"/>
              </a:solidFill>
              <a:latin typeface="Candara"/>
              <a:ea typeface="Candara"/>
              <a:cs typeface="Candara"/>
              <a:sym typeface="Candara"/>
            </a:endParaRPr>
          </a:p>
          <a:p>
            <a:pPr indent="0" lvl="0" marL="0" rtl="0" algn="just">
              <a:lnSpc>
                <a:spcPct val="115000"/>
              </a:lnSpc>
              <a:spcBef>
                <a:spcPts val="0"/>
              </a:spcBef>
              <a:spcAft>
                <a:spcPts val="0"/>
              </a:spcAft>
              <a:buClr>
                <a:schemeClr val="dk1"/>
              </a:buClr>
              <a:buSzPts val="1100"/>
              <a:buFont typeface="Arial"/>
              <a:buNone/>
            </a:pPr>
            <a:r>
              <a:rPr b="1" lang="en-US" sz="2800">
                <a:solidFill>
                  <a:schemeClr val="accent1"/>
                </a:solidFill>
                <a:latin typeface="Candara"/>
                <a:ea typeface="Candara"/>
                <a:cs typeface="Candara"/>
                <a:sym typeface="Candara"/>
              </a:rPr>
              <a:t>(15 menit)</a:t>
            </a:r>
            <a:endParaRPr b="1" sz="2800">
              <a:solidFill>
                <a:schemeClr val="accent1"/>
              </a:solidFill>
            </a:endParaRPr>
          </a:p>
        </p:txBody>
      </p:sp>
      <p:sp>
        <p:nvSpPr>
          <p:cNvPr id="363" name="Google Shape;363;p59"/>
          <p:cNvSpPr txBox="1"/>
          <p:nvPr>
            <p:ph idx="1" type="body"/>
          </p:nvPr>
        </p:nvSpPr>
        <p:spPr>
          <a:xfrm>
            <a:off x="838200" y="2338600"/>
            <a:ext cx="6935700" cy="38385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n-US" sz="2200">
                <a:latin typeface="Candara"/>
                <a:ea typeface="Candara"/>
                <a:cs typeface="Candara"/>
                <a:sym typeface="Candara"/>
              </a:rPr>
              <a:t>Membuat dan mengunggah sebuah peta pikiran/bagan  yang menunjukkan pemahaman, keterampilan dan konten inti yang perlu dituju di mata pelajaran yang diampu :</a:t>
            </a:r>
            <a:endParaRPr sz="2200">
              <a:latin typeface="Candara"/>
              <a:ea typeface="Candara"/>
              <a:cs typeface="Candara"/>
              <a:sym typeface="Candara"/>
            </a:endParaRPr>
          </a:p>
          <a:p>
            <a:pPr indent="0" lvl="0" marL="0" rtl="0" algn="just">
              <a:lnSpc>
                <a:spcPct val="90000"/>
              </a:lnSpc>
              <a:spcBef>
                <a:spcPts val="1000"/>
              </a:spcBef>
              <a:spcAft>
                <a:spcPts val="0"/>
              </a:spcAft>
              <a:buSzPts val="1800"/>
              <a:buNone/>
            </a:pPr>
            <a:r>
              <a:t/>
            </a:r>
            <a:endParaRPr sz="2200">
              <a:latin typeface="Candara"/>
              <a:ea typeface="Candara"/>
              <a:cs typeface="Candara"/>
              <a:sym typeface="Candara"/>
            </a:endParaRPr>
          </a:p>
          <a:p>
            <a:pPr indent="-374650" lvl="0" marL="457200" rtl="0" algn="just">
              <a:lnSpc>
                <a:spcPct val="115000"/>
              </a:lnSpc>
              <a:spcBef>
                <a:spcPts val="1200"/>
              </a:spcBef>
              <a:spcAft>
                <a:spcPts val="0"/>
              </a:spcAft>
              <a:buSzPts val="2300"/>
              <a:buFont typeface="Candara"/>
              <a:buChar char="•"/>
            </a:pPr>
            <a:r>
              <a:rPr lang="en-US" sz="2300">
                <a:latin typeface="Candara"/>
                <a:ea typeface="Candara"/>
                <a:cs typeface="Candara"/>
                <a:sym typeface="Candara"/>
              </a:rPr>
              <a:t>Pilih dan tuliskan satu elemen pada CP mata pelajaran yang diampu: </a:t>
            </a:r>
            <a:r>
              <a:rPr b="1" lang="en-US" sz="1200" u="sng">
                <a:solidFill>
                  <a:schemeClr val="hlink"/>
                </a:solidFill>
                <a:highlight>
                  <a:srgbClr val="FFF2CC"/>
                </a:highlight>
                <a:latin typeface="Candara"/>
                <a:ea typeface="Candara"/>
                <a:cs typeface="Candara"/>
                <a:sym typeface="Candara"/>
                <a:hlinkClick r:id="rId3"/>
              </a:rPr>
              <a:t>https://drive.google.com/drive/folders/1gPAx_A5AexKroFAwHbu5Gg4Xx1D9jGRL?usp=sharing</a:t>
            </a:r>
            <a:endParaRPr sz="1200">
              <a:latin typeface="Candara"/>
              <a:ea typeface="Candara"/>
              <a:cs typeface="Candara"/>
              <a:sym typeface="Candara"/>
            </a:endParaRPr>
          </a:p>
          <a:p>
            <a:pPr indent="-374650" lvl="0" marL="457200" rtl="0" algn="just">
              <a:lnSpc>
                <a:spcPct val="115000"/>
              </a:lnSpc>
              <a:spcBef>
                <a:spcPts val="0"/>
              </a:spcBef>
              <a:spcAft>
                <a:spcPts val="0"/>
              </a:spcAft>
              <a:buSzPts val="2300"/>
              <a:buFont typeface="Candara"/>
              <a:buChar char="•"/>
            </a:pPr>
            <a:r>
              <a:rPr lang="en-US" sz="2300">
                <a:latin typeface="Candara"/>
                <a:ea typeface="Candara"/>
                <a:cs typeface="Candara"/>
                <a:sym typeface="Candara"/>
              </a:rPr>
              <a:t>Buat contoh bentuk pemahaman dalam CP tersebut dengan menggunakan minimal 2 dari 6 Aspek/Facet Pemahaman (lihat contoh).</a:t>
            </a:r>
            <a:endParaRPr sz="2300">
              <a:latin typeface="Candara"/>
              <a:ea typeface="Candara"/>
              <a:cs typeface="Candara"/>
              <a:sym typeface="Candara"/>
            </a:endParaRPr>
          </a:p>
          <a:p>
            <a:pPr indent="0" lvl="0" marL="0" rtl="0" algn="just">
              <a:lnSpc>
                <a:spcPct val="115000"/>
              </a:lnSpc>
              <a:spcBef>
                <a:spcPts val="1200"/>
              </a:spcBef>
              <a:spcAft>
                <a:spcPts val="0"/>
              </a:spcAft>
              <a:buSzPts val="1800"/>
              <a:buNone/>
            </a:pPr>
            <a:r>
              <a:t/>
            </a:r>
            <a:endParaRPr sz="2400">
              <a:latin typeface="Candara"/>
              <a:ea typeface="Candara"/>
              <a:cs typeface="Candara"/>
              <a:sym typeface="Candar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779750" y="1010625"/>
            <a:ext cx="8955900" cy="506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sz="1800">
                <a:latin typeface="Candara"/>
                <a:ea typeface="Candara"/>
                <a:cs typeface="Candara"/>
                <a:sym typeface="Candara"/>
              </a:rPr>
              <a:t>Nama:</a:t>
            </a:r>
            <a:endParaRPr b="1" sz="1800">
              <a:latin typeface="Candara"/>
              <a:ea typeface="Candara"/>
              <a:cs typeface="Candara"/>
              <a:sym typeface="Candara"/>
            </a:endParaRPr>
          </a:p>
          <a:p>
            <a:pPr indent="0" lvl="0" marL="0" rtl="0" algn="l">
              <a:lnSpc>
                <a:spcPct val="100000"/>
              </a:lnSpc>
              <a:spcBef>
                <a:spcPts val="0"/>
              </a:spcBef>
              <a:spcAft>
                <a:spcPts val="0"/>
              </a:spcAft>
              <a:buSzPts val="3700"/>
              <a:buNone/>
            </a:pPr>
            <a:r>
              <a:rPr b="1" lang="en-US" sz="1800">
                <a:latin typeface="Candara"/>
                <a:ea typeface="Candara"/>
                <a:cs typeface="Candara"/>
                <a:sym typeface="Candara"/>
              </a:rPr>
              <a:t>Mata Pelajaran/Fase/Elemen CP :</a:t>
            </a:r>
            <a:endParaRPr b="1" sz="1800">
              <a:latin typeface="Candara"/>
              <a:ea typeface="Candara"/>
              <a:cs typeface="Candara"/>
              <a:sym typeface="Candara"/>
            </a:endParaRPr>
          </a:p>
          <a:p>
            <a:pPr indent="0" lvl="0" marL="0" rtl="0" algn="l">
              <a:lnSpc>
                <a:spcPct val="100000"/>
              </a:lnSpc>
              <a:spcBef>
                <a:spcPts val="0"/>
              </a:spcBef>
              <a:spcAft>
                <a:spcPts val="0"/>
              </a:spcAft>
              <a:buSzPts val="3700"/>
              <a:buNone/>
            </a:pPr>
            <a:r>
              <a:t/>
            </a:r>
            <a:endParaRPr b="1" sz="1800">
              <a:solidFill>
                <a:schemeClr val="accent1"/>
              </a:solidFill>
              <a:latin typeface="Candara"/>
              <a:ea typeface="Candara"/>
              <a:cs typeface="Candara"/>
              <a:sym typeface="Candara"/>
            </a:endParaRPr>
          </a:p>
          <a:p>
            <a:pPr indent="0" lvl="0" marL="0" rtl="0" algn="l">
              <a:lnSpc>
                <a:spcPct val="100000"/>
              </a:lnSpc>
              <a:spcBef>
                <a:spcPts val="1600"/>
              </a:spcBef>
              <a:spcAft>
                <a:spcPts val="0"/>
              </a:spcAft>
              <a:buSzPts val="3700"/>
              <a:buNone/>
            </a:pPr>
            <a:r>
              <a:t/>
            </a:r>
            <a:endParaRPr/>
          </a:p>
        </p:txBody>
      </p:sp>
      <p:sp>
        <p:nvSpPr>
          <p:cNvPr id="369" name="Google Shape;369;p60"/>
          <p:cNvSpPr/>
          <p:nvPr/>
        </p:nvSpPr>
        <p:spPr>
          <a:xfrm>
            <a:off x="647450" y="1888525"/>
            <a:ext cx="4508700" cy="4477200"/>
          </a:xfrm>
          <a:prstGeom prst="roundRect">
            <a:avLst>
              <a:gd fmla="val 7333" name="adj"/>
            </a:avLst>
          </a:prstGeom>
          <a:solidFill>
            <a:srgbClr val="FFF2CC"/>
          </a:solidFill>
          <a:ln>
            <a:noFill/>
          </a:ln>
        </p:spPr>
        <p:txBody>
          <a:bodyPr anchorCtr="0" anchor="t" bIns="121900" lIns="121900" spcFirstLastPara="1" rIns="121900" wrap="square" tIns="121900">
            <a:noAutofit/>
          </a:bodyPr>
          <a:lstStyle/>
          <a:p>
            <a:pPr indent="0" lvl="0" marL="0" marR="0" rtl="0" algn="l">
              <a:lnSpc>
                <a:spcPct val="115000"/>
              </a:lnSpc>
              <a:spcBef>
                <a:spcPts val="1200"/>
              </a:spcBef>
              <a:spcAft>
                <a:spcPts val="0"/>
              </a:spcAft>
              <a:buClr>
                <a:schemeClr val="dk1"/>
              </a:buClr>
              <a:buSzPts val="1100"/>
              <a:buFont typeface="Arial"/>
              <a:buNone/>
            </a:pPr>
            <a:r>
              <a:rPr b="1" i="0" lang="en-US" sz="1200" u="none" cap="none" strike="noStrike">
                <a:solidFill>
                  <a:srgbClr val="2F5597"/>
                </a:solidFill>
                <a:latin typeface="Arial"/>
                <a:ea typeface="Arial"/>
                <a:cs typeface="Arial"/>
                <a:sym typeface="Arial"/>
              </a:rPr>
              <a:t>Elemen CP Mapel/Fase (Salin tempel elemen di sini)</a:t>
            </a:r>
            <a:endParaRPr b="1" i="0" sz="1200" u="none" cap="none" strike="noStrike">
              <a:solidFill>
                <a:srgbClr val="2F5597"/>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500"/>
              <a:buFont typeface="Arial"/>
              <a:buNone/>
            </a:pPr>
            <a:r>
              <a:t/>
            </a:r>
            <a:endParaRPr b="1" i="0" sz="1200" u="none" cap="none" strike="noStrike">
              <a:solidFill>
                <a:srgbClr val="000000"/>
              </a:solidFill>
              <a:latin typeface="Candara"/>
              <a:ea typeface="Candara"/>
              <a:cs typeface="Candara"/>
              <a:sym typeface="Candara"/>
            </a:endParaRPr>
          </a:p>
          <a:p>
            <a:pPr indent="0" lvl="0" marL="0" marR="0" rtl="0" algn="l">
              <a:lnSpc>
                <a:spcPct val="115000"/>
              </a:lnSpc>
              <a:spcBef>
                <a:spcPts val="1600"/>
              </a:spcBef>
              <a:spcAft>
                <a:spcPts val="0"/>
              </a:spcAft>
              <a:buClr>
                <a:schemeClr val="dk1"/>
              </a:buClr>
              <a:buSzPts val="1500"/>
              <a:buFont typeface="Arial"/>
              <a:buNone/>
            </a:pPr>
            <a:r>
              <a:rPr b="0" i="0" lang="en-US" sz="1900" u="none" cap="none" strike="noStrike">
                <a:solidFill>
                  <a:srgbClr val="000000"/>
                </a:solidFill>
                <a:latin typeface="Source Sans Pro"/>
                <a:ea typeface="Source Sans Pro"/>
                <a:cs typeface="Source Sans Pro"/>
                <a:sym typeface="Source Sans Pro"/>
              </a:rPr>
              <a:t>PKN</a:t>
            </a:r>
            <a:br>
              <a:rPr b="0" i="0" lang="en-US" sz="1900" u="none" cap="none" strike="noStrike">
                <a:solidFill>
                  <a:srgbClr val="000000"/>
                </a:solidFill>
                <a:latin typeface="Source Sans Pro"/>
                <a:ea typeface="Source Sans Pro"/>
                <a:cs typeface="Source Sans Pro"/>
                <a:sym typeface="Source Sans Pro"/>
              </a:rPr>
            </a:br>
            <a:r>
              <a:rPr b="0" i="0" lang="en-US" sz="1900" u="none" cap="none" strike="noStrike">
                <a:solidFill>
                  <a:srgbClr val="000000"/>
                </a:solidFill>
                <a:latin typeface="Source Sans Pro"/>
                <a:ea typeface="Source Sans Pro"/>
                <a:cs typeface="Source Sans Pro"/>
                <a:sym typeface="Source Sans Pro"/>
              </a:rPr>
              <a:t>Elemen Pancasila</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15000"/>
              </a:lnSpc>
              <a:spcBef>
                <a:spcPts val="1600"/>
              </a:spcBef>
              <a:spcAft>
                <a:spcPts val="0"/>
              </a:spcAft>
              <a:buClr>
                <a:schemeClr val="dk1"/>
              </a:buClr>
              <a:buSzPts val="1500"/>
              <a:buFont typeface="Arial"/>
              <a:buNone/>
            </a:pPr>
            <a:r>
              <a:t/>
            </a:r>
            <a:endParaRPr b="0" i="0" sz="19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1600"/>
              </a:spcBef>
              <a:spcAft>
                <a:spcPts val="0"/>
              </a:spcAft>
              <a:buClr>
                <a:srgbClr val="000000"/>
              </a:buClr>
              <a:buSzPts val="1900"/>
              <a:buFont typeface="Arial"/>
              <a:buNone/>
            </a:pPr>
            <a:r>
              <a:t/>
            </a:r>
            <a:endParaRPr b="1" i="0" sz="1900" u="none" cap="none" strike="noStrike">
              <a:solidFill>
                <a:srgbClr val="000000"/>
              </a:solidFill>
              <a:latin typeface="Source Sans Pro"/>
              <a:ea typeface="Source Sans Pro"/>
              <a:cs typeface="Source Sans Pro"/>
              <a:sym typeface="Source Sans Pro"/>
            </a:endParaRPr>
          </a:p>
        </p:txBody>
      </p:sp>
      <p:graphicFrame>
        <p:nvGraphicFramePr>
          <p:cNvPr id="370" name="Google Shape;370;p60"/>
          <p:cNvGraphicFramePr/>
          <p:nvPr/>
        </p:nvGraphicFramePr>
        <p:xfrm>
          <a:off x="5395850" y="1888525"/>
          <a:ext cx="3000000" cy="3000000"/>
        </p:xfrm>
        <a:graphic>
          <a:graphicData uri="http://schemas.openxmlformats.org/drawingml/2006/table">
            <a:tbl>
              <a:tblPr>
                <a:noFill/>
                <a:tableStyleId>{072A724D-B0DB-46C2-A27C-193AB277DFE8}</a:tableStyleId>
              </a:tblPr>
              <a:tblGrid>
                <a:gridCol w="1179750"/>
                <a:gridCol w="4575700"/>
              </a:tblGrid>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Pengenalan diri</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Interpretasi</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Penjelasan</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Aplikasi</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Perspektif</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4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ndara"/>
                          <a:ea typeface="Candara"/>
                          <a:cs typeface="Candara"/>
                          <a:sym typeface="Candara"/>
                        </a:rPr>
                        <a:t>Empati</a:t>
                      </a:r>
                      <a:endParaRPr b="1" sz="1400" u="none" cap="none" strike="noStrike">
                        <a:latin typeface="Candara"/>
                        <a:ea typeface="Candara"/>
                        <a:cs typeface="Candara"/>
                        <a:sym typeface="Candar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371" name="Google Shape;371;p60"/>
          <p:cNvSpPr txBox="1"/>
          <p:nvPr/>
        </p:nvSpPr>
        <p:spPr>
          <a:xfrm>
            <a:off x="5468750" y="6108250"/>
            <a:ext cx="5204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ndara"/>
                <a:ea typeface="Candara"/>
                <a:cs typeface="Candara"/>
                <a:sym typeface="Candara"/>
              </a:rPr>
              <a:t>*Peserta dipersilakan memodifikasi bagan ini </a:t>
            </a:r>
            <a:endParaRPr b="0" i="0" sz="1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ndara"/>
                <a:ea typeface="Candara"/>
                <a:cs typeface="Candara"/>
                <a:sym typeface="Candara"/>
              </a:rPr>
              <a:t>*</a:t>
            </a:r>
            <a:r>
              <a:rPr b="0" i="0" lang="en-US" sz="1200" u="none" cap="none" strike="noStrike">
                <a:solidFill>
                  <a:schemeClr val="dk1"/>
                </a:solidFill>
                <a:latin typeface="Candara"/>
                <a:ea typeface="Candara"/>
                <a:cs typeface="Candara"/>
                <a:sym typeface="Candara"/>
              </a:rPr>
              <a:t>Peserta menggunakan minimal 2 dari 6 aspek pemahaman</a:t>
            </a:r>
            <a:endParaRPr b="0" i="0" sz="1200" u="none" cap="none" strike="noStrike">
              <a:solidFill>
                <a:srgbClr val="000000"/>
              </a:solidFill>
              <a:latin typeface="Candara"/>
              <a:ea typeface="Candara"/>
              <a:cs typeface="Candara"/>
              <a:sym typeface="Candar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1"/>
          <p:cNvSpPr txBox="1"/>
          <p:nvPr>
            <p:ph type="title"/>
          </p:nvPr>
        </p:nvSpPr>
        <p:spPr>
          <a:xfrm>
            <a:off x="6703150" y="2207700"/>
            <a:ext cx="4893000" cy="2442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Elaborasi Pemahaman</a:t>
            </a:r>
            <a:endParaRPr b="1">
              <a:solidFill>
                <a:schemeClr val="accent1"/>
              </a:solidFill>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62"/>
          <p:cNvGraphicFramePr/>
          <p:nvPr/>
        </p:nvGraphicFramePr>
        <p:xfrm>
          <a:off x="423050" y="1049784"/>
          <a:ext cx="3000000" cy="3000000"/>
        </p:xfrm>
        <a:graphic>
          <a:graphicData uri="http://schemas.openxmlformats.org/drawingml/2006/table">
            <a:tbl>
              <a:tblPr>
                <a:noFill/>
                <a:tableStyleId>{072A724D-B0DB-46C2-A27C-193AB277DFE8}</a:tableStyleId>
              </a:tblPr>
              <a:tblGrid>
                <a:gridCol w="2709525"/>
                <a:gridCol w="2709525"/>
                <a:gridCol w="2709525"/>
                <a:gridCol w="2709525"/>
              </a:tblGrid>
              <a:tr h="2802325">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1.</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Bagaimana elemen-elemen suatu mapel membentuk kompetensi yang dituju CP mapel tersebut?</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2.</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Apa saja yang dapat dilakukan seseorang untuk menunjukkan bahwa ia sudah memahami suatu konsep/ menguasai suatu keterampilan?</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3.</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Apa yang dimaksud dengan kompetensi? </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4.</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800"/>
                        <a:buFont typeface="Arial"/>
                        <a:buNone/>
                      </a:pPr>
                      <a:r>
                        <a:rPr b="1" lang="en-US" sz="1800" u="none" cap="none" strike="noStrike">
                          <a:solidFill>
                            <a:srgbClr val="2F5597"/>
                          </a:solidFill>
                          <a:latin typeface="Candara"/>
                          <a:ea typeface="Candara"/>
                          <a:cs typeface="Candara"/>
                          <a:sym typeface="Candara"/>
                        </a:rPr>
                        <a:t>Mengapa CP hanya memuat tujuan akhir pembelajaran dan rentang waktu untuk mencapainya?</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r>
              <a:tr h="2320100">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5.</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Apa kaitan Capaian Pembelajaran dengan pembelajaran yang berpusat pada siswa?</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6.</a:t>
                      </a:r>
                      <a:endParaRPr b="1" sz="1800" u="none" cap="none" strike="noStrike">
                        <a:solidFill>
                          <a:srgbClr val="2F5597"/>
                        </a:solidFill>
                        <a:latin typeface="Candara"/>
                        <a:ea typeface="Candara"/>
                        <a:cs typeface="Candara"/>
                        <a:sym typeface="Candara"/>
                      </a:endParaRPr>
                    </a:p>
                    <a:p>
                      <a:pPr indent="0" lvl="0" marL="0" marR="0" rtl="0" algn="just">
                        <a:lnSpc>
                          <a:spcPct val="115000"/>
                        </a:lnSpc>
                        <a:spcBef>
                          <a:spcPts val="1200"/>
                        </a:spcBef>
                        <a:spcAft>
                          <a:spcPts val="0"/>
                        </a:spcAft>
                        <a:buClr>
                          <a:schemeClr val="dk1"/>
                        </a:buClr>
                        <a:buSzPts val="1100"/>
                        <a:buFont typeface="Arial"/>
                        <a:buNone/>
                      </a:pPr>
                      <a:r>
                        <a:rPr b="1" lang="en-US" sz="1800" u="none" cap="none" strike="noStrike">
                          <a:solidFill>
                            <a:srgbClr val="2F5597"/>
                          </a:solidFill>
                          <a:latin typeface="Candara"/>
                          <a:ea typeface="Candara"/>
                          <a:cs typeface="Candara"/>
                          <a:sym typeface="Candara"/>
                        </a:rPr>
                        <a:t>Mengapa dalam teori konstruktivisme, kemampuan “Memahami” dianggap sebagai level tertinggi? </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7.</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Mengapa penting menentukan hasil yang diinginkan terlebih dulu dalam penyusunan CP?</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c>
                  <a:txBody>
                    <a:bodyPr/>
                    <a:lstStyle/>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8.</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1" sz="1800" u="none" cap="none" strike="noStrike">
                        <a:solidFill>
                          <a:srgbClr val="2F5597"/>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1" lang="en-US" sz="1800" u="none" cap="none" strike="noStrike">
                          <a:solidFill>
                            <a:srgbClr val="2F5597"/>
                          </a:solidFill>
                          <a:latin typeface="Candara"/>
                          <a:ea typeface="Candara"/>
                          <a:cs typeface="Candara"/>
                          <a:sym typeface="Candara"/>
                        </a:rPr>
                        <a:t>Apa yang sebaiknya dilakukan saat ada siswa yang “tertinggal” Fase ?</a:t>
                      </a:r>
                      <a:endParaRPr b="1" sz="1800" u="none" cap="none" strike="noStrike">
                        <a:solidFill>
                          <a:srgbClr val="2F5597"/>
                        </a:solidFill>
                        <a:latin typeface="Candara"/>
                        <a:ea typeface="Candara"/>
                        <a:cs typeface="Candara"/>
                        <a:sym typeface="Candara"/>
                      </a:endParaRPr>
                    </a:p>
                  </a:txBody>
                  <a:tcPr marT="91425" marB="91425" marR="91425" marL="91425">
                    <a:solidFill>
                      <a:srgbClr val="FFF2CC"/>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3"/>
          <p:cNvSpPr txBox="1"/>
          <p:nvPr/>
        </p:nvSpPr>
        <p:spPr>
          <a:xfrm>
            <a:off x="6399500" y="1337225"/>
            <a:ext cx="5043300" cy="50178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0000"/>
              </a:lnSpc>
              <a:spcBef>
                <a:spcPts val="0"/>
              </a:spcBef>
              <a:spcAft>
                <a:spcPts val="0"/>
              </a:spcAft>
              <a:buClr>
                <a:srgbClr val="000000"/>
              </a:buClr>
              <a:buSzPts val="1600"/>
              <a:buFont typeface="Candara"/>
              <a:buChar char="●"/>
            </a:pPr>
            <a:r>
              <a:rPr b="1" i="0" lang="en-US" sz="1600" u="none" cap="none" strike="noStrike">
                <a:solidFill>
                  <a:srgbClr val="000000"/>
                </a:solidFill>
                <a:latin typeface="Candara"/>
                <a:ea typeface="Candara"/>
                <a:cs typeface="Candara"/>
                <a:sym typeface="Candara"/>
              </a:rPr>
              <a:t>Apakah sekolah dapat membuat CP sendiri?</a:t>
            </a:r>
            <a:endParaRPr b="1" i="0" sz="1600" u="none" cap="none" strike="noStrike">
              <a:solidFill>
                <a:srgbClr val="000000"/>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1600"/>
              <a:buFont typeface="Arial"/>
              <a:buNone/>
            </a:pPr>
            <a:r>
              <a:rPr b="1" i="1" lang="en-US" sz="1600" u="none" cap="none" strike="noStrike">
                <a:solidFill>
                  <a:srgbClr val="2F5597"/>
                </a:solidFill>
                <a:latin typeface="Candara"/>
                <a:ea typeface="Candara"/>
                <a:cs typeface="Candara"/>
                <a:sym typeface="Candara"/>
              </a:rPr>
              <a:t>Tidak. CP sifatnya terberi (given) dari pemerintah dan tidak dapat diubah. Satuan pendidikan diberikan keleluasaan untuk menentukan/memodifikasi Kurikulum Operasional Sekolah (KOS), Tujuan Pembelajaran (TP) dan Alur Tujuan Pembelajaran (ATP), dan Modul Ajar berdasarkan CP.</a:t>
            </a:r>
            <a:r>
              <a:rPr b="0" i="0" lang="en-US" sz="1600" u="none" cap="none" strike="noStrike">
                <a:solidFill>
                  <a:schemeClr val="dk1"/>
                </a:solidFill>
                <a:latin typeface="Candara"/>
                <a:ea typeface="Candara"/>
                <a:cs typeface="Candara"/>
                <a:sym typeface="Candara"/>
              </a:rPr>
              <a:t> </a:t>
            </a:r>
            <a:endParaRPr b="0" i="0" sz="1600" u="none" cap="none" strike="noStrike">
              <a:solidFill>
                <a:schemeClr val="dk1"/>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ndara"/>
              <a:ea typeface="Candara"/>
              <a:cs typeface="Candara"/>
              <a:sym typeface="Candara"/>
            </a:endParaRPr>
          </a:p>
          <a:p>
            <a:pPr indent="-330200" lvl="0" marL="457200" marR="0" rtl="0" algn="just">
              <a:lnSpc>
                <a:spcPct val="100000"/>
              </a:lnSpc>
              <a:spcBef>
                <a:spcPts val="0"/>
              </a:spcBef>
              <a:spcAft>
                <a:spcPts val="0"/>
              </a:spcAft>
              <a:buClr>
                <a:srgbClr val="000000"/>
              </a:buClr>
              <a:buSzPts val="1600"/>
              <a:buFont typeface="Candara"/>
              <a:buChar char="●"/>
            </a:pPr>
            <a:r>
              <a:rPr b="1" i="0" lang="en-US" sz="1600" u="none" cap="none" strike="noStrike">
                <a:solidFill>
                  <a:schemeClr val="dk1"/>
                </a:solidFill>
                <a:latin typeface="Candara"/>
                <a:ea typeface="Candara"/>
                <a:cs typeface="Candara"/>
                <a:sym typeface="Candara"/>
              </a:rPr>
              <a:t>Mengapa CP disusun menggunakan metode </a:t>
            </a:r>
            <a:r>
              <a:rPr b="1" i="1" lang="en-US" sz="1600" u="none" cap="none" strike="noStrike">
                <a:solidFill>
                  <a:schemeClr val="dk1"/>
                </a:solidFill>
                <a:latin typeface="Candara"/>
                <a:ea typeface="Candara"/>
                <a:cs typeface="Candara"/>
                <a:sym typeface="Candara"/>
              </a:rPr>
              <a:t>Backward Design</a:t>
            </a:r>
            <a:r>
              <a:rPr b="1" i="0" lang="en-US" sz="1600" u="none" cap="none" strike="noStrike">
                <a:solidFill>
                  <a:schemeClr val="dk1"/>
                </a:solidFill>
                <a:latin typeface="Candara"/>
                <a:ea typeface="Candara"/>
                <a:cs typeface="Candara"/>
                <a:sym typeface="Candara"/>
              </a:rPr>
              <a:t>?</a:t>
            </a:r>
            <a:endParaRPr b="1" i="0" sz="16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1600"/>
              <a:buFont typeface="Arial"/>
              <a:buNone/>
            </a:pPr>
            <a:r>
              <a:rPr b="1" i="1" lang="en-US" sz="1600" u="none" cap="none" strike="noStrike">
                <a:solidFill>
                  <a:srgbClr val="2F5597"/>
                </a:solidFill>
                <a:latin typeface="Candara"/>
                <a:ea typeface="Candara"/>
                <a:cs typeface="Candara"/>
                <a:sym typeface="Candara"/>
              </a:rPr>
              <a:t>Dengan mengetahui tujuan akhir pembelajaran, guru dapat merancang Tujuan Pembelajaran dan Alur Tujuan Pembelajaran, asesmen, kegiatan pembelajaran, dan instruksi yang tepat, bermakna, relevan dengan kondisi siswa, dan efektif untuk mencapai tujuan tersebut.</a:t>
            </a:r>
            <a:endParaRPr b="1" i="1" sz="1600" u="none" cap="none" strike="noStrike">
              <a:solidFill>
                <a:srgbClr val="2F5597"/>
              </a:solidFill>
              <a:latin typeface="Candara"/>
              <a:ea typeface="Candara"/>
              <a:cs typeface="Candara"/>
              <a:sym typeface="Candara"/>
            </a:endParaRPr>
          </a:p>
          <a:p>
            <a:pPr indent="0" lvl="0" marL="457200" marR="0" rtl="0" algn="just">
              <a:lnSpc>
                <a:spcPct val="150000"/>
              </a:lnSpc>
              <a:spcBef>
                <a:spcPts val="0"/>
              </a:spcBef>
              <a:spcAft>
                <a:spcPts val="0"/>
              </a:spcAft>
              <a:buClr>
                <a:srgbClr val="000000"/>
              </a:buClr>
              <a:buSzPts val="1000"/>
              <a:buFont typeface="Arial"/>
              <a:buNone/>
            </a:pPr>
            <a:r>
              <a:t/>
            </a:r>
            <a:endParaRPr b="0" i="0" sz="1000" u="none" cap="none" strike="noStrike">
              <a:solidFill>
                <a:schemeClr val="dk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ctrTitle"/>
          </p:nvPr>
        </p:nvSpPr>
        <p:spPr>
          <a:xfrm>
            <a:off x="1723100" y="1719669"/>
            <a:ext cx="9144000" cy="1156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en-US">
                <a:solidFill>
                  <a:schemeClr val="accent1"/>
                </a:solidFill>
                <a:latin typeface="Candara"/>
                <a:ea typeface="Candara"/>
                <a:cs typeface="Candara"/>
                <a:sym typeface="Candara"/>
              </a:rPr>
              <a:t>Ice Breaking</a:t>
            </a:r>
            <a:endParaRPr b="1">
              <a:solidFill>
                <a:schemeClr val="accent1"/>
              </a:solidFill>
              <a:latin typeface="Candara"/>
              <a:ea typeface="Candara"/>
              <a:cs typeface="Candara"/>
              <a:sym typeface="Candara"/>
            </a:endParaRPr>
          </a:p>
        </p:txBody>
      </p:sp>
      <p:sp>
        <p:nvSpPr>
          <p:cNvPr id="119" name="Google Shape;119;p19"/>
          <p:cNvSpPr txBox="1"/>
          <p:nvPr/>
        </p:nvSpPr>
        <p:spPr>
          <a:xfrm>
            <a:off x="1238875" y="4070550"/>
            <a:ext cx="391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9"/>
          <p:cNvSpPr txBox="1"/>
          <p:nvPr/>
        </p:nvSpPr>
        <p:spPr>
          <a:xfrm>
            <a:off x="1570700" y="3672350"/>
            <a:ext cx="5751900" cy="2770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Siapkan selembar kertas dan sebuah spidol atau pulpen.</a:t>
            </a:r>
            <a:endParaRPr b="1" i="0" sz="24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Buatlah  gambar sebuah bentuk geometris, huruf, atau angka yang anda sukai di selembar kertas. Ukuran dan posisi bebas.</a:t>
            </a:r>
            <a:endParaRPr b="1" i="0" sz="24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Waktu anda 11 detik untuk melakukannya</a:t>
            </a:r>
            <a:endParaRPr b="1" i="0" sz="2400" u="none" cap="none" strike="noStrike">
              <a:solidFill>
                <a:srgbClr val="000000"/>
              </a:solidFill>
              <a:latin typeface="Candara"/>
              <a:ea typeface="Candara"/>
              <a:cs typeface="Candara"/>
              <a:sym typeface="Candar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4"/>
          <p:cNvSpPr txBox="1"/>
          <p:nvPr>
            <p:ph idx="1" type="body"/>
          </p:nvPr>
        </p:nvSpPr>
        <p:spPr>
          <a:xfrm>
            <a:off x="226775" y="865800"/>
            <a:ext cx="5580600" cy="5126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317500" lvl="0" marL="457200" rtl="0" algn="just">
              <a:lnSpc>
                <a:spcPct val="100000"/>
              </a:lnSpc>
              <a:spcBef>
                <a:spcPts val="0"/>
              </a:spcBef>
              <a:spcAft>
                <a:spcPts val="0"/>
              </a:spcAft>
              <a:buSzPts val="1400"/>
              <a:buFont typeface="Candara"/>
              <a:buChar char="•"/>
            </a:pPr>
            <a:r>
              <a:rPr b="1" lang="en-US" sz="1400">
                <a:latin typeface="Candara"/>
                <a:ea typeface="Candara"/>
                <a:cs typeface="Candara"/>
                <a:sym typeface="Candara"/>
              </a:rPr>
              <a:t>Mengapa CP disusun berdasarkan fase dan pengurangan konten materi akan mendorong tercapainya kompetensi dan  bukan berarti penurunan standar?</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rPr b="1" i="1" lang="en-US" sz="1400">
                <a:solidFill>
                  <a:srgbClr val="2F5597"/>
                </a:solidFill>
                <a:latin typeface="Candara"/>
                <a:ea typeface="Candara"/>
                <a:cs typeface="Candara"/>
                <a:sym typeface="Candara"/>
              </a:rPr>
              <a:t>Pembelajaran berdasarkan fase merupakan penerapan dari prinsip pembelajaran sesuai tahap capaian belajar atau yang dikenal juga dengan istilah Teaching at The Right Level (mengajar pada tahap capaian yang sesuai). Rentang waktu belajar yang lebih lama dalam Fase memberikan kesempatan siswa untuk benar-benar memahami sebuah konsep dan mendalami sebuah keterampilan, bukan sekadar mengejar ketuntasan materi/ berpusat pada guru dan konten.</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rPr b="1" i="1" lang="en-US" sz="1400">
                <a:solidFill>
                  <a:srgbClr val="2F5597"/>
                </a:solidFill>
                <a:latin typeface="Candara"/>
                <a:ea typeface="Candara"/>
                <a:cs typeface="Candara"/>
                <a:sym typeface="Candara"/>
              </a:rPr>
              <a:t>Pengurangan materi merupakan konsekuensi untuk merancang kurikulum yang lebih fleksibel dan berfokus pada kompetensi dan karakter. Materi yang disampaikan harus esensial, relevan dengan kehidupan, dan bermakna untuk siswa.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Clr>
                <a:schemeClr val="dk1"/>
              </a:buClr>
              <a:buSzPts val="1100"/>
              <a:buFont typeface="Arial"/>
              <a:buNone/>
            </a:pPr>
            <a:r>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Clr>
                <a:schemeClr val="dk1"/>
              </a:buClr>
              <a:buSzPts val="1100"/>
              <a:buFont typeface="Arial"/>
              <a:buNone/>
            </a:pPr>
            <a:r>
              <a:rPr b="1" i="1" lang="en-US" sz="1400">
                <a:solidFill>
                  <a:srgbClr val="2F5597"/>
                </a:solidFill>
                <a:latin typeface="Candara"/>
                <a:ea typeface="Candara"/>
                <a:cs typeface="Candara"/>
                <a:sym typeface="Candara"/>
              </a:rPr>
              <a:t>Pritchett dan Beatty (2015) menemukan bahwa peserta didik yang mengalami kesulitan memahami konsep di kelas-kelas awal di sekolah dasar juga mengalami kesulitan di jenjang-jenjang berikutnya. Artinya, padatnya materi pelajaran membawa dampak yang panjang dan siswa kehilangan kesempatan untuk mengembangkan kemampuan berpikir yang lebih tinggi.</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b="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sz="1400">
              <a:latin typeface="Candara"/>
              <a:ea typeface="Candara"/>
              <a:cs typeface="Candara"/>
              <a:sym typeface="Candara"/>
            </a:endParaRPr>
          </a:p>
        </p:txBody>
      </p:sp>
      <p:sp>
        <p:nvSpPr>
          <p:cNvPr id="392" name="Google Shape;392;p64"/>
          <p:cNvSpPr txBox="1"/>
          <p:nvPr>
            <p:ph idx="2" type="body"/>
          </p:nvPr>
        </p:nvSpPr>
        <p:spPr>
          <a:xfrm>
            <a:off x="5921950" y="1006225"/>
            <a:ext cx="5730900" cy="5215200"/>
          </a:xfrm>
          <a:prstGeom prst="rect">
            <a:avLst/>
          </a:prstGeom>
          <a:noFill/>
          <a:ln>
            <a:noFill/>
          </a:ln>
        </p:spPr>
        <p:txBody>
          <a:bodyPr anchorCtr="0" anchor="t" bIns="45700" lIns="91425" spcFirstLastPara="1" rIns="91425" wrap="square" tIns="45700">
            <a:normAutofit fontScale="25000" lnSpcReduction="20000"/>
          </a:bodyPr>
          <a:lstStyle/>
          <a:p>
            <a:pPr indent="-317500" lvl="0" marL="457200" rtl="0" algn="l">
              <a:lnSpc>
                <a:spcPct val="100000"/>
              </a:lnSpc>
              <a:spcBef>
                <a:spcPts val="1000"/>
              </a:spcBef>
              <a:spcAft>
                <a:spcPts val="0"/>
              </a:spcAft>
              <a:buSzPct val="100000"/>
              <a:buFont typeface="Candara"/>
              <a:buChar char="•"/>
            </a:pPr>
            <a:r>
              <a:rPr b="1" lang="en-US" sz="5600">
                <a:latin typeface="Candara"/>
                <a:ea typeface="Candara"/>
                <a:cs typeface="Candara"/>
                <a:sym typeface="Candara"/>
              </a:rPr>
              <a:t>Apa yang dimaksud dengan kompetensi?</a:t>
            </a:r>
            <a:endParaRPr b="1" sz="5600">
              <a:latin typeface="Candara"/>
              <a:ea typeface="Candara"/>
              <a:cs typeface="Candara"/>
              <a:sym typeface="Candara"/>
            </a:endParaRPr>
          </a:p>
          <a:p>
            <a:pPr indent="0" lvl="0" marL="457200" rtl="0" algn="just">
              <a:lnSpc>
                <a:spcPct val="100000"/>
              </a:lnSpc>
              <a:spcBef>
                <a:spcPts val="1000"/>
              </a:spcBef>
              <a:spcAft>
                <a:spcPts val="0"/>
              </a:spcAft>
              <a:buSzPct val="128571"/>
              <a:buNone/>
            </a:pPr>
            <a:r>
              <a:rPr b="1" i="1" lang="en-US" sz="5600">
                <a:solidFill>
                  <a:srgbClr val="2F5597"/>
                </a:solidFill>
                <a:highlight>
                  <a:srgbClr val="FFFFFF"/>
                </a:highlight>
                <a:latin typeface="Candara"/>
                <a:ea typeface="Candara"/>
                <a:cs typeface="Candara"/>
                <a:sym typeface="Candara"/>
              </a:rPr>
              <a:t>Kompetensi adalah kemampuan kerja setiap individu yang mencakup aspek pengetahuan, keterampilan, dan sikap kerja yang sesuai dengan standardisasi yang diharapkan (Badan Nasional Sertifikasi Profesi , 2014).</a:t>
            </a:r>
            <a:endParaRPr b="1" i="1" sz="5600">
              <a:solidFill>
                <a:srgbClr val="2F5597"/>
              </a:solidFill>
              <a:highlight>
                <a:srgbClr val="FFFFFF"/>
              </a:highlight>
              <a:latin typeface="Candara"/>
              <a:ea typeface="Candara"/>
              <a:cs typeface="Candara"/>
              <a:sym typeface="Candara"/>
            </a:endParaRPr>
          </a:p>
          <a:p>
            <a:pPr indent="0" lvl="0" marL="457200" rtl="0" algn="just">
              <a:lnSpc>
                <a:spcPct val="100000"/>
              </a:lnSpc>
              <a:spcBef>
                <a:spcPts val="1000"/>
              </a:spcBef>
              <a:spcAft>
                <a:spcPts val="0"/>
              </a:spcAft>
              <a:buSzPct val="128571"/>
              <a:buNone/>
            </a:pPr>
            <a:r>
              <a:rPr b="1" i="1" lang="en-US" sz="5600">
                <a:solidFill>
                  <a:srgbClr val="2F5597"/>
                </a:solidFill>
                <a:highlight>
                  <a:srgbClr val="FFFFFF"/>
                </a:highlight>
                <a:latin typeface="Candara"/>
                <a:ea typeface="Candara"/>
                <a:cs typeface="Candara"/>
                <a:sym typeface="Candara"/>
              </a:rPr>
              <a:t>Kompetensi adalah karakter individu yang dapat diukur dan ditentukan untuk menunjukkan perilaku dan performa kerja tertentu pada diri seseorang (Spencer, McClelland &amp; Spencer, 1994). </a:t>
            </a:r>
            <a:endParaRPr b="1" i="1" sz="5600">
              <a:solidFill>
                <a:srgbClr val="2F5597"/>
              </a:solidFill>
              <a:highlight>
                <a:srgbClr val="FFFFFF"/>
              </a:highlight>
              <a:latin typeface="Candara"/>
              <a:ea typeface="Candara"/>
              <a:cs typeface="Candara"/>
              <a:sym typeface="Candara"/>
            </a:endParaRPr>
          </a:p>
          <a:p>
            <a:pPr indent="0" lvl="0" marL="457200" rtl="0" algn="just">
              <a:lnSpc>
                <a:spcPct val="100000"/>
              </a:lnSpc>
              <a:spcBef>
                <a:spcPts val="1000"/>
              </a:spcBef>
              <a:spcAft>
                <a:spcPts val="0"/>
              </a:spcAft>
              <a:buSzPct val="128571"/>
              <a:buNone/>
            </a:pPr>
            <a:r>
              <a:rPr b="1" i="1" lang="en-US" sz="5600">
                <a:solidFill>
                  <a:srgbClr val="2F5597"/>
                </a:solidFill>
                <a:highlight>
                  <a:srgbClr val="FFFFFF"/>
                </a:highlight>
                <a:latin typeface="Candara"/>
                <a:ea typeface="Candara"/>
                <a:cs typeface="Candara"/>
                <a:sym typeface="Candara"/>
              </a:rPr>
              <a:t>Kompetensi terbangun atas aspek kognitif yang berangkaian dengan aspek afektif atau disposisi tentang ilmu pengetahuan yang dipelajarinya. Untuk membangun dan mengembangkan kompetensi, peserta didik perlu mendapatkan kesempatan untuk mengaplikasikan pengetahuan dan keterampilannya dalam situasi yang spesifik dan nyata (Glaesser, 2018)</a:t>
            </a:r>
            <a:endParaRPr b="1" i="1" sz="5600">
              <a:solidFill>
                <a:srgbClr val="2F5597"/>
              </a:solidFill>
              <a:highlight>
                <a:srgbClr val="FFFFFF"/>
              </a:highlight>
              <a:latin typeface="Candara"/>
              <a:ea typeface="Candara"/>
              <a:cs typeface="Candara"/>
              <a:sym typeface="Candara"/>
            </a:endParaRPr>
          </a:p>
          <a:p>
            <a:pPr indent="0" lvl="0" marL="457200" rtl="0" algn="l">
              <a:lnSpc>
                <a:spcPct val="100000"/>
              </a:lnSpc>
              <a:spcBef>
                <a:spcPts val="1000"/>
              </a:spcBef>
              <a:spcAft>
                <a:spcPts val="0"/>
              </a:spcAft>
              <a:buSzPct val="128571"/>
              <a:buNone/>
            </a:pPr>
            <a:r>
              <a:t/>
            </a:r>
            <a:endParaRPr b="1" sz="5600">
              <a:highlight>
                <a:srgbClr val="FFFFFF"/>
              </a:highlight>
              <a:latin typeface="Candara"/>
              <a:ea typeface="Candara"/>
              <a:cs typeface="Candara"/>
              <a:sym typeface="Candara"/>
            </a:endParaRPr>
          </a:p>
          <a:p>
            <a:pPr indent="-317500" lvl="0" marL="457200" rtl="0" algn="just">
              <a:lnSpc>
                <a:spcPct val="100000"/>
              </a:lnSpc>
              <a:spcBef>
                <a:spcPts val="0"/>
              </a:spcBef>
              <a:spcAft>
                <a:spcPts val="0"/>
              </a:spcAft>
              <a:buSzPct val="100000"/>
              <a:buFont typeface="Candara"/>
              <a:buChar char="•"/>
            </a:pPr>
            <a:r>
              <a:rPr b="1" lang="en-US" sz="5600">
                <a:latin typeface="Candara"/>
                <a:ea typeface="Candara"/>
                <a:cs typeface="Candara"/>
                <a:sym typeface="Candara"/>
              </a:rPr>
              <a:t>Bagaimana 6 aspek pemahaman dapat membantu saya merancang asesmen dan kegiatan yang efektif membantu pemahaman siswa mencapai CP?</a:t>
            </a:r>
            <a:endParaRPr b="1" sz="5600">
              <a:latin typeface="Candara"/>
              <a:ea typeface="Candara"/>
              <a:cs typeface="Candara"/>
              <a:sym typeface="Candara"/>
            </a:endParaRPr>
          </a:p>
          <a:p>
            <a:pPr indent="0" lvl="0" marL="457200" rtl="0" algn="just">
              <a:lnSpc>
                <a:spcPct val="100000"/>
              </a:lnSpc>
              <a:spcBef>
                <a:spcPts val="0"/>
              </a:spcBef>
              <a:spcAft>
                <a:spcPts val="0"/>
              </a:spcAft>
              <a:buSzPct val="128571"/>
              <a:buNone/>
            </a:pPr>
            <a:r>
              <a:t/>
            </a:r>
            <a:endParaRPr b="1" sz="5600">
              <a:latin typeface="Candara"/>
              <a:ea typeface="Candara"/>
              <a:cs typeface="Candara"/>
              <a:sym typeface="Candara"/>
            </a:endParaRPr>
          </a:p>
          <a:p>
            <a:pPr indent="0" lvl="0" marL="457200" rtl="0" algn="just">
              <a:lnSpc>
                <a:spcPct val="100000"/>
              </a:lnSpc>
              <a:spcBef>
                <a:spcPts val="0"/>
              </a:spcBef>
              <a:spcAft>
                <a:spcPts val="0"/>
              </a:spcAft>
              <a:buSzPct val="128571"/>
              <a:buNone/>
            </a:pPr>
            <a:r>
              <a:rPr b="1" i="1" lang="en-US" sz="5600">
                <a:solidFill>
                  <a:srgbClr val="2F5597"/>
                </a:solidFill>
                <a:latin typeface="Candara"/>
                <a:ea typeface="Candara"/>
                <a:cs typeface="Candara"/>
                <a:sym typeface="Candara"/>
              </a:rPr>
              <a:t>6 Aspek/Facet Pemahaman merupakan cara untuk mengkonfirmasi pemahaman siswa atas apa yang telah mereka pelajari. Jika siswa melakukan salah satu dari keenam aspek/facet (mampu menjelaskan , menginterpretasi, menerapkan, berempati, memiliki sebuah sudut pandang, atau memiliki pengenalan diri), berarti mereka telah mendemonstrasikan sebuah tingkat pemahaman. Guru dapat menggunakan 6 Aspek Pemahaman ini untuk menentukan bentuk pemahaman yang perlu didemonstrasikan siswa/dapat di-ases.</a:t>
            </a:r>
            <a:endParaRPr b="1" sz="5600">
              <a:latin typeface="Candara"/>
              <a:ea typeface="Candara"/>
              <a:cs typeface="Candara"/>
              <a:sym typeface="Candara"/>
            </a:endParaRPr>
          </a:p>
          <a:p>
            <a:pPr indent="0" lvl="0" marL="457200" rtl="0" algn="just">
              <a:lnSpc>
                <a:spcPct val="100000"/>
              </a:lnSpc>
              <a:spcBef>
                <a:spcPts val="0"/>
              </a:spcBef>
              <a:spcAft>
                <a:spcPts val="0"/>
              </a:spcAft>
              <a:buSzPct val="128571"/>
              <a:buNone/>
            </a:pPr>
            <a:r>
              <a:t/>
            </a:r>
            <a:endParaRPr b="1" sz="56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600">
              <a:latin typeface="Candara"/>
              <a:ea typeface="Candara"/>
              <a:cs typeface="Candara"/>
              <a:sym typeface="Candara"/>
            </a:endParaRPr>
          </a:p>
          <a:p>
            <a:pPr indent="0" lvl="0" marL="457200" rtl="0" algn="l">
              <a:lnSpc>
                <a:spcPct val="90000"/>
              </a:lnSpc>
              <a:spcBef>
                <a:spcPts val="1000"/>
              </a:spcBef>
              <a:spcAft>
                <a:spcPts val="0"/>
              </a:spcAft>
              <a:buSzPct val="257142"/>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idx="1" type="body"/>
          </p:nvPr>
        </p:nvSpPr>
        <p:spPr>
          <a:xfrm>
            <a:off x="532550" y="1146325"/>
            <a:ext cx="5408400" cy="5272200"/>
          </a:xfrm>
          <a:prstGeom prst="rect">
            <a:avLst/>
          </a:prstGeom>
          <a:noFill/>
          <a:ln>
            <a:noFill/>
          </a:ln>
        </p:spPr>
        <p:txBody>
          <a:bodyPr anchorCtr="0" anchor="t" bIns="45700" lIns="91425" spcFirstLastPara="1" rIns="91425" wrap="square" tIns="45700">
            <a:normAutofit lnSpcReduction="10000"/>
          </a:bodyPr>
          <a:lstStyle/>
          <a:p>
            <a:pPr indent="-317500" lvl="0" marL="457200" rtl="0" algn="just">
              <a:lnSpc>
                <a:spcPct val="90000"/>
              </a:lnSpc>
              <a:spcBef>
                <a:spcPts val="1000"/>
              </a:spcBef>
              <a:spcAft>
                <a:spcPts val="0"/>
              </a:spcAft>
              <a:buSzPts val="1400"/>
              <a:buFont typeface="Candara"/>
              <a:buChar char="•"/>
            </a:pPr>
            <a:r>
              <a:rPr b="1" lang="en-US" sz="1400">
                <a:latin typeface="Candara"/>
                <a:ea typeface="Candara"/>
                <a:cs typeface="Candara"/>
                <a:sym typeface="Candara"/>
              </a:rPr>
              <a:t>Apakah semua mata pelajaran memiliki elemen yang sama dengan pelajaran lainnya?</a:t>
            </a:r>
            <a:endParaRPr b="1" sz="1400">
              <a:latin typeface="Candara"/>
              <a:ea typeface="Candara"/>
              <a:cs typeface="Candara"/>
              <a:sym typeface="Candara"/>
            </a:endParaRPr>
          </a:p>
          <a:p>
            <a:pPr indent="0" lvl="0" marL="457200" rtl="0" algn="just">
              <a:lnSpc>
                <a:spcPct val="90000"/>
              </a:lnSpc>
              <a:spcBef>
                <a:spcPts val="1000"/>
              </a:spcBef>
              <a:spcAft>
                <a:spcPts val="0"/>
              </a:spcAft>
              <a:buSzPts val="1800"/>
              <a:buNone/>
            </a:pPr>
            <a:r>
              <a:rPr b="1" i="1" lang="en-US" sz="1400">
                <a:solidFill>
                  <a:srgbClr val="2F5597"/>
                </a:solidFill>
                <a:latin typeface="Candara"/>
                <a:ea typeface="Candara"/>
                <a:cs typeface="Candara"/>
                <a:sym typeface="Candara"/>
              </a:rPr>
              <a:t>Tidak selalu. Setiap mata pelajaran memiliki elemen yang berbeda-beda atau sama dengan mata pelajaran lain, tergantung dari karakteristik mata pelajaran itu sendiri</a:t>
            </a:r>
            <a:endParaRPr b="1" i="1" sz="1400">
              <a:solidFill>
                <a:srgbClr val="2F5597"/>
              </a:solidFill>
              <a:latin typeface="Candara"/>
              <a:ea typeface="Candara"/>
              <a:cs typeface="Candara"/>
              <a:sym typeface="Candara"/>
            </a:endParaRPr>
          </a:p>
          <a:p>
            <a:pPr indent="-317500" lvl="0" marL="457200" rtl="0" algn="just">
              <a:lnSpc>
                <a:spcPct val="90000"/>
              </a:lnSpc>
              <a:spcBef>
                <a:spcPts val="1000"/>
              </a:spcBef>
              <a:spcAft>
                <a:spcPts val="0"/>
              </a:spcAft>
              <a:buSzPts val="1400"/>
              <a:buFont typeface="Candara"/>
              <a:buChar char="•"/>
            </a:pPr>
            <a:r>
              <a:rPr b="1" lang="en-US" sz="1400">
                <a:latin typeface="Candara"/>
                <a:ea typeface="Candara"/>
                <a:cs typeface="Candara"/>
                <a:sym typeface="Candara"/>
              </a:rPr>
              <a:t>Apakah  elemen CP sebuah mata pelajaran sama untuk semua fase?</a:t>
            </a:r>
            <a:endParaRPr b="1" sz="1400">
              <a:latin typeface="Candara"/>
              <a:ea typeface="Candara"/>
              <a:cs typeface="Candara"/>
              <a:sym typeface="Candara"/>
            </a:endParaRPr>
          </a:p>
          <a:p>
            <a:pPr indent="0" lvl="0" marL="457200" rtl="0" algn="just">
              <a:lnSpc>
                <a:spcPct val="90000"/>
              </a:lnSpc>
              <a:spcBef>
                <a:spcPts val="1000"/>
              </a:spcBef>
              <a:spcAft>
                <a:spcPts val="0"/>
              </a:spcAft>
              <a:buSzPts val="1800"/>
              <a:buNone/>
            </a:pPr>
            <a:r>
              <a:rPr b="1" i="1" lang="en-US" sz="1400">
                <a:solidFill>
                  <a:srgbClr val="2F5597"/>
                </a:solidFill>
                <a:latin typeface="Candara"/>
                <a:ea typeface="Candara"/>
                <a:cs typeface="Candara"/>
                <a:sym typeface="Candara"/>
              </a:rPr>
              <a:t>Ya, benar. Elemen dalam CP sebuah mata pelajaran sama dari fase A-F. Yang membedakan adalah kompleksitas dan kedalaman  materinya, yang artinya kompetensi peserta didik pun berkembang dari fase ke fase. </a:t>
            </a:r>
            <a:endParaRPr b="1" i="1" sz="1400">
              <a:solidFill>
                <a:srgbClr val="2F5597"/>
              </a:solidFill>
              <a:latin typeface="Candara"/>
              <a:ea typeface="Candara"/>
              <a:cs typeface="Candara"/>
              <a:sym typeface="Candara"/>
            </a:endParaRPr>
          </a:p>
          <a:p>
            <a:pPr indent="0" lvl="0" marL="457200" rtl="0" algn="just">
              <a:lnSpc>
                <a:spcPct val="90000"/>
              </a:lnSpc>
              <a:spcBef>
                <a:spcPts val="1000"/>
              </a:spcBef>
              <a:spcAft>
                <a:spcPts val="0"/>
              </a:spcAft>
              <a:buSzPts val="1800"/>
              <a:buNone/>
            </a:pPr>
            <a:r>
              <a:rPr b="1" i="1" lang="en-US" sz="1400">
                <a:solidFill>
                  <a:srgbClr val="2F5597"/>
                </a:solidFill>
                <a:latin typeface="Candara"/>
                <a:ea typeface="Candara"/>
                <a:cs typeface="Candara"/>
                <a:sym typeface="Candara"/>
              </a:rPr>
              <a:t>Sebagai contoh, dalam mata pelajaran Bahasa Indonesia terdapat 4 elemen utama, yaitu: 1) menyimak, 2) membaca dan memirsa, 3) berbicara dan merepresentasikan, dan 4) menulis. Sejak Fase A (kelas I-II SD/sederajat) hingga Fase F (kelas XI-XII SMA/sederajat), keempat elemen tersebut dipelajari dengan tingkat kompleksitas kognitif yang terus berkembang</a:t>
            </a:r>
            <a:endParaRPr b="1" i="1" sz="1400">
              <a:solidFill>
                <a:srgbClr val="2F5597"/>
              </a:solidFill>
              <a:latin typeface="Candara"/>
              <a:ea typeface="Candara"/>
              <a:cs typeface="Candara"/>
              <a:sym typeface="Candara"/>
            </a:endParaRPr>
          </a:p>
          <a:p>
            <a:pPr indent="0" lvl="0" marL="457200" rtl="0" algn="just">
              <a:lnSpc>
                <a:spcPct val="90000"/>
              </a:lnSpc>
              <a:spcBef>
                <a:spcPts val="1000"/>
              </a:spcBef>
              <a:spcAft>
                <a:spcPts val="0"/>
              </a:spcAft>
              <a:buSzPts val="1800"/>
              <a:buNone/>
            </a:pPr>
            <a:r>
              <a:t/>
            </a:r>
            <a:endParaRPr b="1" i="1" sz="1400">
              <a:solidFill>
                <a:srgbClr val="2F5597"/>
              </a:solidFill>
              <a:latin typeface="Candara"/>
              <a:ea typeface="Candara"/>
              <a:cs typeface="Candara"/>
              <a:sym typeface="Candara"/>
            </a:endParaRPr>
          </a:p>
          <a:p>
            <a:pPr indent="-317500" lvl="0" marL="457200" rtl="0" algn="just">
              <a:lnSpc>
                <a:spcPct val="90000"/>
              </a:lnSpc>
              <a:spcBef>
                <a:spcPts val="1000"/>
              </a:spcBef>
              <a:spcAft>
                <a:spcPts val="0"/>
              </a:spcAft>
              <a:buSzPts val="1400"/>
              <a:buFont typeface="Candara"/>
              <a:buChar char="•"/>
            </a:pPr>
            <a:r>
              <a:rPr b="1" lang="en-US" sz="1400">
                <a:latin typeface="Candara"/>
                <a:ea typeface="Candara"/>
                <a:cs typeface="Candara"/>
                <a:sym typeface="Candara"/>
              </a:rPr>
              <a:t>Apakah sebuah kegiatan pembelajaran harus dapat meliputi  seluruh elemen CP mata pelajaran tersebut?</a:t>
            </a:r>
            <a:endParaRPr b="1" sz="1400">
              <a:latin typeface="Candara"/>
              <a:ea typeface="Candara"/>
              <a:cs typeface="Candara"/>
              <a:sym typeface="Candara"/>
            </a:endParaRPr>
          </a:p>
          <a:p>
            <a:pPr indent="0" lvl="0" marL="457200" rtl="0" algn="just">
              <a:lnSpc>
                <a:spcPct val="90000"/>
              </a:lnSpc>
              <a:spcBef>
                <a:spcPts val="1000"/>
              </a:spcBef>
              <a:spcAft>
                <a:spcPts val="0"/>
              </a:spcAft>
              <a:buSzPts val="1800"/>
              <a:buNone/>
            </a:pPr>
            <a:r>
              <a:rPr b="1" i="1" lang="en-US" sz="1400">
                <a:solidFill>
                  <a:srgbClr val="2F5597"/>
                </a:solidFill>
                <a:latin typeface="Candara"/>
                <a:ea typeface="Candara"/>
                <a:cs typeface="Candara"/>
                <a:sym typeface="Candara"/>
              </a:rPr>
              <a:t>Tidak. Anda dapat menggunakan hanya 1-2 elemen saja dalam sebuah kegiatan.  Yang terpenting, siswa dapat mengembangkan kompetensi yang dituju elemen CP  tersebut dengan optimal.</a:t>
            </a:r>
            <a:endParaRPr b="1" i="1" sz="1400">
              <a:solidFill>
                <a:srgbClr val="2F5597"/>
              </a:solidFill>
              <a:latin typeface="Candara"/>
              <a:ea typeface="Candara"/>
              <a:cs typeface="Candara"/>
              <a:sym typeface="Candara"/>
            </a:endParaRPr>
          </a:p>
        </p:txBody>
      </p:sp>
      <p:sp>
        <p:nvSpPr>
          <p:cNvPr id="398" name="Google Shape;398;p65"/>
          <p:cNvSpPr txBox="1"/>
          <p:nvPr>
            <p:ph idx="2" type="body"/>
          </p:nvPr>
        </p:nvSpPr>
        <p:spPr>
          <a:xfrm>
            <a:off x="6096000" y="1089025"/>
            <a:ext cx="5181600" cy="5386800"/>
          </a:xfrm>
          <a:prstGeom prst="rect">
            <a:avLst/>
          </a:prstGeom>
          <a:noFill/>
          <a:ln>
            <a:noFill/>
          </a:ln>
        </p:spPr>
        <p:txBody>
          <a:bodyPr anchorCtr="0" anchor="t" bIns="45700" lIns="91425" spcFirstLastPara="1" rIns="91425" wrap="square" tIns="45700">
            <a:normAutofit fontScale="92500" lnSpcReduction="20000"/>
          </a:bodyPr>
          <a:lstStyle/>
          <a:p>
            <a:pPr indent="-323081" lvl="0" marL="457200" rtl="0" algn="just">
              <a:lnSpc>
                <a:spcPct val="90000"/>
              </a:lnSpc>
              <a:spcBef>
                <a:spcPts val="1000"/>
              </a:spcBef>
              <a:spcAft>
                <a:spcPts val="0"/>
              </a:spcAft>
              <a:buSzPct val="100000"/>
              <a:buFont typeface="Candara"/>
              <a:buChar char="•"/>
            </a:pPr>
            <a:r>
              <a:rPr b="1" lang="en-US" sz="1608">
                <a:latin typeface="Candara"/>
                <a:ea typeface="Candara"/>
                <a:cs typeface="Candara"/>
                <a:sym typeface="Candara"/>
              </a:rPr>
              <a:t>Bagaimana hubungan dan peran Elemen dengan kompetensi yang dituju CP</a:t>
            </a:r>
            <a:r>
              <a:rPr lang="en-US" sz="1608">
                <a:latin typeface="Candara"/>
                <a:ea typeface="Candara"/>
                <a:cs typeface="Candara"/>
                <a:sym typeface="Candara"/>
              </a:rPr>
              <a:t>?</a:t>
            </a:r>
            <a:endParaRPr sz="1608">
              <a:latin typeface="Candara"/>
              <a:ea typeface="Candara"/>
              <a:cs typeface="Candara"/>
              <a:sym typeface="Candara"/>
            </a:endParaRPr>
          </a:p>
          <a:p>
            <a:pPr indent="0" lvl="0" marL="457200" rtl="0" algn="just">
              <a:lnSpc>
                <a:spcPct val="115000"/>
              </a:lnSpc>
              <a:spcBef>
                <a:spcPts val="1200"/>
              </a:spcBef>
              <a:spcAft>
                <a:spcPts val="0"/>
              </a:spcAft>
              <a:buSzPct val="121016"/>
              <a:buNone/>
            </a:pPr>
            <a:r>
              <a:rPr b="1" i="1" lang="en-US" sz="1608">
                <a:solidFill>
                  <a:srgbClr val="2F5597"/>
                </a:solidFill>
                <a:latin typeface="Candara"/>
                <a:ea typeface="Candara"/>
                <a:cs typeface="Candara"/>
                <a:sym typeface="Candara"/>
              </a:rPr>
              <a:t>Setiap elemen memiliki peran dan capaiannya masing-masing untuk membangun pengetahuan, keterampilan, atau sikap yang pada saling terhubung dan saling menunjang membangun kompetensi seseorang agar dapat mencapai  CP mata pelajaran tersebut. Elemen-elemen tersebut umumnya tidak bersifat hirarkis.</a:t>
            </a:r>
            <a:endParaRPr b="1" i="1" sz="1608">
              <a:solidFill>
                <a:srgbClr val="2F5597"/>
              </a:solidFill>
              <a:latin typeface="Candara"/>
              <a:ea typeface="Candara"/>
              <a:cs typeface="Candara"/>
              <a:sym typeface="Candara"/>
            </a:endParaRPr>
          </a:p>
          <a:p>
            <a:pPr indent="-323081" lvl="0" marL="457200" rtl="0" algn="just">
              <a:lnSpc>
                <a:spcPct val="115000"/>
              </a:lnSpc>
              <a:spcBef>
                <a:spcPts val="1200"/>
              </a:spcBef>
              <a:spcAft>
                <a:spcPts val="0"/>
              </a:spcAft>
              <a:buSzPct val="100000"/>
              <a:buFont typeface="Candara"/>
              <a:buChar char="•"/>
            </a:pPr>
            <a:r>
              <a:rPr b="1" lang="en-US" sz="1608">
                <a:latin typeface="Candara"/>
                <a:ea typeface="Candara"/>
                <a:cs typeface="Candara"/>
                <a:sym typeface="Candara"/>
              </a:rPr>
              <a:t>Apakah CP memuat Kompetensi Inti dan Kompetensi Dasar?</a:t>
            </a:r>
            <a:endParaRPr b="1" sz="1608">
              <a:latin typeface="Candara"/>
              <a:ea typeface="Candara"/>
              <a:cs typeface="Candara"/>
              <a:sym typeface="Candara"/>
            </a:endParaRPr>
          </a:p>
          <a:p>
            <a:pPr indent="0" lvl="0" marL="457200" rtl="0" algn="just">
              <a:lnSpc>
                <a:spcPct val="115000"/>
              </a:lnSpc>
              <a:spcBef>
                <a:spcPts val="1200"/>
              </a:spcBef>
              <a:spcAft>
                <a:spcPts val="0"/>
              </a:spcAft>
              <a:buSzPct val="121016"/>
              <a:buNone/>
            </a:pPr>
            <a:r>
              <a:rPr b="1" i="1" lang="en-US" sz="1608">
                <a:solidFill>
                  <a:srgbClr val="2F5597"/>
                </a:solidFill>
                <a:latin typeface="Candara"/>
                <a:ea typeface="Candara"/>
                <a:cs typeface="Candara"/>
                <a:sym typeface="Candara"/>
              </a:rPr>
              <a:t>Tidak. CP dinyatakan dalam bentuk paragraf/narasi  berisi  kompetensi (kesatuan pengetahuan, keterampilan, dan sikap kunci) yang  perlu dicapai oleh siswa di akhir sebuah fase.</a:t>
            </a:r>
            <a:endParaRPr b="1" i="1" sz="1608">
              <a:solidFill>
                <a:srgbClr val="2F5597"/>
              </a:solidFill>
              <a:latin typeface="Candara"/>
              <a:ea typeface="Candara"/>
              <a:cs typeface="Candara"/>
              <a:sym typeface="Candara"/>
            </a:endParaRPr>
          </a:p>
          <a:p>
            <a:pPr indent="0" lvl="0" marL="457200" rtl="0" algn="just">
              <a:lnSpc>
                <a:spcPct val="115000"/>
              </a:lnSpc>
              <a:spcBef>
                <a:spcPts val="1200"/>
              </a:spcBef>
              <a:spcAft>
                <a:spcPts val="0"/>
              </a:spcAft>
              <a:buSzPct val="121016"/>
              <a:buNone/>
            </a:pPr>
            <a:r>
              <a:t/>
            </a:r>
            <a:endParaRPr b="1" i="1" sz="1608">
              <a:solidFill>
                <a:srgbClr val="2F5597"/>
              </a:solidFill>
              <a:latin typeface="Candara"/>
              <a:ea typeface="Candara"/>
              <a:cs typeface="Candara"/>
              <a:sym typeface="Candara"/>
            </a:endParaRPr>
          </a:p>
          <a:p>
            <a:pPr indent="-323081" lvl="0" marL="457200" rtl="0" algn="just">
              <a:lnSpc>
                <a:spcPct val="100000"/>
              </a:lnSpc>
              <a:spcBef>
                <a:spcPts val="0"/>
              </a:spcBef>
              <a:spcAft>
                <a:spcPts val="0"/>
              </a:spcAft>
              <a:buClr>
                <a:srgbClr val="2F5597"/>
              </a:buClr>
              <a:buSzPct val="100000"/>
              <a:buFont typeface="Candara"/>
              <a:buChar char="•"/>
            </a:pPr>
            <a:r>
              <a:rPr b="1" lang="en-US" sz="1608">
                <a:highlight>
                  <a:srgbClr val="FFFFFF"/>
                </a:highlight>
                <a:latin typeface="Candara"/>
                <a:ea typeface="Candara"/>
                <a:cs typeface="Candara"/>
                <a:sym typeface="Candara"/>
              </a:rPr>
              <a:t>Apakah CP menggantikan Standar Kompetensi Lulusan?</a:t>
            </a:r>
            <a:endParaRPr b="1" sz="1608">
              <a:highlight>
                <a:srgbClr val="FFFFFF"/>
              </a:highlight>
              <a:latin typeface="Candara"/>
              <a:ea typeface="Candara"/>
              <a:cs typeface="Candara"/>
              <a:sym typeface="Candara"/>
            </a:endParaRPr>
          </a:p>
          <a:p>
            <a:pPr indent="0" lvl="0" marL="457200" rtl="0" algn="just">
              <a:lnSpc>
                <a:spcPct val="100000"/>
              </a:lnSpc>
              <a:spcBef>
                <a:spcPts val="0"/>
              </a:spcBef>
              <a:spcAft>
                <a:spcPts val="0"/>
              </a:spcAft>
              <a:buSzPct val="121016"/>
              <a:buNone/>
            </a:pPr>
            <a:r>
              <a:t/>
            </a:r>
            <a:endParaRPr b="1" sz="1608">
              <a:highlight>
                <a:srgbClr val="FFFFFF"/>
              </a:highlight>
              <a:latin typeface="Candara"/>
              <a:ea typeface="Candara"/>
              <a:cs typeface="Candara"/>
              <a:sym typeface="Candara"/>
            </a:endParaRPr>
          </a:p>
          <a:p>
            <a:pPr indent="0" lvl="0" marL="457200" rtl="0" algn="just">
              <a:lnSpc>
                <a:spcPct val="100000"/>
              </a:lnSpc>
              <a:spcBef>
                <a:spcPts val="0"/>
              </a:spcBef>
              <a:spcAft>
                <a:spcPts val="0"/>
              </a:spcAft>
              <a:buSzPct val="121016"/>
              <a:buNone/>
            </a:pPr>
            <a:r>
              <a:rPr b="1" i="1" lang="en-US" sz="1608">
                <a:solidFill>
                  <a:srgbClr val="2F5597"/>
                </a:solidFill>
                <a:highlight>
                  <a:srgbClr val="FFFFFF"/>
                </a:highlight>
                <a:latin typeface="Candara"/>
                <a:ea typeface="Candara"/>
                <a:cs typeface="Candara"/>
                <a:sym typeface="Candara"/>
              </a:rPr>
              <a:t>Tidak. </a:t>
            </a:r>
            <a:r>
              <a:rPr b="1" i="1" lang="en-US" sz="1608">
                <a:solidFill>
                  <a:srgbClr val="2F5597"/>
                </a:solidFill>
                <a:latin typeface="Candara"/>
                <a:ea typeface="Candara"/>
                <a:cs typeface="Candara"/>
                <a:sym typeface="Candara"/>
              </a:rPr>
              <a:t>Dalam kerangka kurikulum, CP kedudukannya di bawah SNP (Standar Nasional Pendidikan), setara dengan KI-KD dalam Kurikulum 2013.  CP disusun berdasarakan SKL dan Standar Isi.</a:t>
            </a:r>
            <a:endParaRPr b="1" sz="1500">
              <a:latin typeface="Candara"/>
              <a:ea typeface="Candara"/>
              <a:cs typeface="Candara"/>
              <a:sym typeface="Candara"/>
            </a:endParaRPr>
          </a:p>
          <a:p>
            <a:pPr indent="0" lvl="0" marL="457200" rtl="0" algn="just">
              <a:lnSpc>
                <a:spcPct val="90000"/>
              </a:lnSpc>
              <a:spcBef>
                <a:spcPts val="1000"/>
              </a:spcBef>
              <a:spcAft>
                <a:spcPts val="0"/>
              </a:spcAft>
              <a:buSzPct val="138996"/>
              <a:buNone/>
            </a:pPr>
            <a:r>
              <a:t/>
            </a:r>
            <a:endParaRPr sz="1400">
              <a:latin typeface="Candara"/>
              <a:ea typeface="Candara"/>
              <a:cs typeface="Candara"/>
              <a:sym typeface="Candar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idx="1" type="body"/>
          </p:nvPr>
        </p:nvSpPr>
        <p:spPr>
          <a:xfrm>
            <a:off x="303325" y="993300"/>
            <a:ext cx="5313000" cy="5482500"/>
          </a:xfrm>
          <a:prstGeom prst="rect">
            <a:avLst/>
          </a:prstGeom>
          <a:noFill/>
          <a:ln>
            <a:noFill/>
          </a:ln>
        </p:spPr>
        <p:txBody>
          <a:bodyPr anchorCtr="0" anchor="t" bIns="45700" lIns="91425" spcFirstLastPara="1" rIns="91425" wrap="square" tIns="45700">
            <a:noAutofit/>
          </a:bodyPr>
          <a:lstStyle/>
          <a:p>
            <a:pPr indent="-317500" lvl="0" marL="457200" rtl="0" algn="just">
              <a:lnSpc>
                <a:spcPct val="80000"/>
              </a:lnSpc>
              <a:spcBef>
                <a:spcPts val="0"/>
              </a:spcBef>
              <a:spcAft>
                <a:spcPts val="0"/>
              </a:spcAft>
              <a:buSzPts val="1400"/>
              <a:buFont typeface="Candara"/>
              <a:buChar char="•"/>
            </a:pPr>
            <a:r>
              <a:rPr b="1" lang="en-US" sz="1400">
                <a:latin typeface="Candara"/>
                <a:ea typeface="Candara"/>
                <a:cs typeface="Candara"/>
                <a:sym typeface="Candara"/>
              </a:rPr>
              <a:t>Bagaimana apabila terdapat perbedaan kemampuan/ level Capaian Pembelajaran dalam suatu kelas? (Contoh: dalam kelas 5 ternyata masih ada siswa yang masih berada di fase B, sementara yang lain sudah sesuai berada di fase C)</a:t>
            </a:r>
            <a:endParaRPr b="1" sz="1400">
              <a:latin typeface="Candara"/>
              <a:ea typeface="Candara"/>
              <a:cs typeface="Candara"/>
              <a:sym typeface="Candara"/>
            </a:endParaRPr>
          </a:p>
          <a:p>
            <a:pPr indent="0" lvl="0" marL="457200" rtl="0" algn="just">
              <a:lnSpc>
                <a:spcPct val="80000"/>
              </a:lnSpc>
              <a:spcBef>
                <a:spcPts val="0"/>
              </a:spcBef>
              <a:spcAft>
                <a:spcPts val="0"/>
              </a:spcAft>
              <a:buSzPts val="1018"/>
              <a:buNone/>
            </a:pPr>
            <a:r>
              <a:t/>
            </a:r>
            <a:endParaRPr b="1" sz="1400">
              <a:latin typeface="Candara"/>
              <a:ea typeface="Candara"/>
              <a:cs typeface="Candara"/>
              <a:sym typeface="Candara"/>
            </a:endParaRPr>
          </a:p>
          <a:p>
            <a:pPr indent="0" lvl="0" marL="457200" rtl="0" algn="just">
              <a:lnSpc>
                <a:spcPct val="80000"/>
              </a:lnSpc>
              <a:spcBef>
                <a:spcPts val="0"/>
              </a:spcBef>
              <a:spcAft>
                <a:spcPts val="0"/>
              </a:spcAft>
              <a:buSzPts val="1018"/>
              <a:buNone/>
            </a:pPr>
            <a:r>
              <a:rPr b="1" i="1" lang="en-US" sz="1400">
                <a:solidFill>
                  <a:srgbClr val="2F5597"/>
                </a:solidFill>
                <a:latin typeface="Candara"/>
                <a:ea typeface="Candara"/>
                <a:cs typeface="Candara"/>
                <a:sym typeface="Candara"/>
              </a:rPr>
              <a:t>Sangat penting untuk melakukan asesmen diagnostik baik kognitif maupun non kognitif  di awal pembelajaran (akan dibahas pada modul Asesmen). Hasil asesmen diagnostik ini akan menentukan CP yang akan digunakan dalam kelas tersebut. </a:t>
            </a:r>
            <a:endParaRPr b="1" i="1" sz="1400">
              <a:solidFill>
                <a:srgbClr val="2F5597"/>
              </a:solidFill>
              <a:latin typeface="Candara"/>
              <a:ea typeface="Candara"/>
              <a:cs typeface="Candara"/>
              <a:sym typeface="Candara"/>
            </a:endParaRPr>
          </a:p>
          <a:p>
            <a:pPr indent="0" lvl="0" marL="457200" rtl="0" algn="just">
              <a:lnSpc>
                <a:spcPct val="80000"/>
              </a:lnSpc>
              <a:spcBef>
                <a:spcPts val="0"/>
              </a:spcBef>
              <a:spcAft>
                <a:spcPts val="0"/>
              </a:spcAft>
              <a:buSzPts val="1018"/>
              <a:buNone/>
            </a:pPr>
            <a:r>
              <a:t/>
            </a:r>
            <a:endParaRPr b="1" i="1" sz="1400">
              <a:solidFill>
                <a:srgbClr val="2F5597"/>
              </a:solidFill>
              <a:latin typeface="Candara"/>
              <a:ea typeface="Candara"/>
              <a:cs typeface="Candara"/>
              <a:sym typeface="Candara"/>
            </a:endParaRPr>
          </a:p>
          <a:p>
            <a:pPr indent="0" lvl="0" marL="457200" rtl="0" algn="just">
              <a:lnSpc>
                <a:spcPct val="80000"/>
              </a:lnSpc>
              <a:spcBef>
                <a:spcPts val="0"/>
              </a:spcBef>
              <a:spcAft>
                <a:spcPts val="0"/>
              </a:spcAft>
              <a:buSzPts val="1018"/>
              <a:buNone/>
            </a:pPr>
            <a:r>
              <a:rPr b="1" i="1" lang="en-US" sz="1400">
                <a:solidFill>
                  <a:srgbClr val="2F5597"/>
                </a:solidFill>
                <a:latin typeface="Candara"/>
                <a:ea typeface="Candara"/>
                <a:cs typeface="Candara"/>
                <a:sym typeface="Candara"/>
              </a:rPr>
              <a:t>Untuk mengatasinya dapat digunakan Pembelajaran Berdiferensiasi. Sangat memungkinkan , dalam suatu kelas digunakan 2 CP. Contoh:</a:t>
            </a:r>
            <a:endParaRPr b="1" i="1" sz="1400">
              <a:solidFill>
                <a:srgbClr val="2F5597"/>
              </a:solidFill>
              <a:latin typeface="Candara"/>
              <a:ea typeface="Candara"/>
              <a:cs typeface="Candara"/>
              <a:sym typeface="Candara"/>
            </a:endParaRPr>
          </a:p>
          <a:p>
            <a:pPr indent="-317500" lvl="0" marL="857250" rtl="0" algn="just">
              <a:lnSpc>
                <a:spcPct val="80000"/>
              </a:lnSpc>
              <a:spcBef>
                <a:spcPts val="0"/>
              </a:spcBef>
              <a:spcAft>
                <a:spcPts val="0"/>
              </a:spcAft>
              <a:buClr>
                <a:srgbClr val="2F5597"/>
              </a:buClr>
              <a:buSzPts val="1400"/>
              <a:buFont typeface="Candara"/>
              <a:buAutoNum type="arabicPeriod"/>
            </a:pPr>
            <a:r>
              <a:rPr b="1" i="1" lang="en-US" sz="1400">
                <a:solidFill>
                  <a:srgbClr val="2F5597"/>
                </a:solidFill>
                <a:latin typeface="Candara"/>
                <a:ea typeface="Candara"/>
                <a:cs typeface="Candara"/>
                <a:sym typeface="Candara"/>
              </a:rPr>
              <a:t>Siswa dengan kemampuan umum digunakan CP fase tersebut (contoh kelas 5 menggunakan CP fase C).</a:t>
            </a:r>
            <a:endParaRPr b="1" i="1" sz="1400">
              <a:solidFill>
                <a:srgbClr val="2F5597"/>
              </a:solidFill>
              <a:latin typeface="Candara"/>
              <a:ea typeface="Candara"/>
              <a:cs typeface="Candara"/>
              <a:sym typeface="Candara"/>
            </a:endParaRPr>
          </a:p>
          <a:p>
            <a:pPr indent="-317500" lvl="0" marL="857250" rtl="0" algn="just">
              <a:lnSpc>
                <a:spcPct val="80000"/>
              </a:lnSpc>
              <a:spcBef>
                <a:spcPts val="0"/>
              </a:spcBef>
              <a:spcAft>
                <a:spcPts val="0"/>
              </a:spcAft>
              <a:buClr>
                <a:srgbClr val="2F5597"/>
              </a:buClr>
              <a:buSzPts val="1400"/>
              <a:buFont typeface="Candara"/>
              <a:buAutoNum type="arabicPeriod"/>
            </a:pPr>
            <a:r>
              <a:rPr b="1" i="1" lang="en-US" sz="1400">
                <a:solidFill>
                  <a:srgbClr val="2F5597"/>
                </a:solidFill>
                <a:latin typeface="Candara"/>
                <a:ea typeface="Candara"/>
                <a:cs typeface="Candara"/>
                <a:sym typeface="Candara"/>
              </a:rPr>
              <a:t>Siswa dengan kemampuan melampaui fase C tetap menggunakan fase C dengan pengayaan/ pendalaman. Siswa dengan kemampuan ini juga dapat diajak untuk berbagi kiat belajar dengan temannya (peer teaching)</a:t>
            </a:r>
            <a:endParaRPr b="1" i="1" sz="1400">
              <a:solidFill>
                <a:srgbClr val="2F5597"/>
              </a:solidFill>
              <a:latin typeface="Candara"/>
              <a:ea typeface="Candara"/>
              <a:cs typeface="Candara"/>
              <a:sym typeface="Candara"/>
            </a:endParaRPr>
          </a:p>
          <a:p>
            <a:pPr indent="-317500" lvl="0" marL="857250" rtl="0" algn="just">
              <a:lnSpc>
                <a:spcPct val="80000"/>
              </a:lnSpc>
              <a:spcBef>
                <a:spcPts val="0"/>
              </a:spcBef>
              <a:spcAft>
                <a:spcPts val="0"/>
              </a:spcAft>
              <a:buClr>
                <a:srgbClr val="2F5597"/>
              </a:buClr>
              <a:buSzPts val="1400"/>
              <a:buFont typeface="Candara"/>
              <a:buAutoNum type="arabicPeriod"/>
            </a:pPr>
            <a:r>
              <a:rPr b="1" i="1" lang="en-US" sz="1400">
                <a:solidFill>
                  <a:srgbClr val="2F5597"/>
                </a:solidFill>
                <a:latin typeface="Candara"/>
                <a:ea typeface="Candara"/>
                <a:cs typeface="Candara"/>
                <a:sym typeface="Candara"/>
              </a:rPr>
              <a:t>Siswa yang masih berada di fase B menggunakan CP fase B dengan dampingan guru (remedial)</a:t>
            </a:r>
            <a:endParaRPr b="1" i="1" sz="1400">
              <a:solidFill>
                <a:srgbClr val="2F5597"/>
              </a:solidFill>
              <a:latin typeface="Candara"/>
              <a:ea typeface="Candara"/>
              <a:cs typeface="Candara"/>
              <a:sym typeface="Candara"/>
            </a:endParaRPr>
          </a:p>
          <a:p>
            <a:pPr indent="0" lvl="0" marL="857250" rtl="0" algn="just">
              <a:lnSpc>
                <a:spcPct val="80000"/>
              </a:lnSpc>
              <a:spcBef>
                <a:spcPts val="0"/>
              </a:spcBef>
              <a:spcAft>
                <a:spcPts val="0"/>
              </a:spcAft>
              <a:buSzPts val="1018"/>
              <a:buNone/>
            </a:pPr>
            <a:r>
              <a:t/>
            </a:r>
            <a:endParaRPr b="1" i="1" sz="1400">
              <a:solidFill>
                <a:srgbClr val="2F5597"/>
              </a:solidFill>
              <a:latin typeface="Candara"/>
              <a:ea typeface="Candara"/>
              <a:cs typeface="Candara"/>
              <a:sym typeface="Candara"/>
            </a:endParaRPr>
          </a:p>
          <a:p>
            <a:pPr indent="0" lvl="0" marL="857250" rtl="0" algn="just">
              <a:lnSpc>
                <a:spcPct val="80000"/>
              </a:lnSpc>
              <a:spcBef>
                <a:spcPts val="0"/>
              </a:spcBef>
              <a:spcAft>
                <a:spcPts val="0"/>
              </a:spcAft>
              <a:buSzPts val="1018"/>
              <a:buNone/>
            </a:pPr>
            <a:r>
              <a:rPr b="1" i="1" lang="en-US" sz="1400">
                <a:solidFill>
                  <a:srgbClr val="2F5597"/>
                </a:solidFill>
                <a:latin typeface="Candara"/>
                <a:ea typeface="Candara"/>
                <a:cs typeface="Candara"/>
                <a:sym typeface="Candara"/>
              </a:rPr>
              <a:t>Bagi peserta didik berkebutuhan khusus, apabila mengalami hambatan intelegensi dapat menggunakan CP pendidikan khusus, namun jika tidak mengalami hambatan intelegensi dapat menggunakan CP reguler dengan menerapkan prinsip modifikasi kurikulum</a:t>
            </a:r>
            <a:endParaRPr b="1" i="1" sz="1400">
              <a:solidFill>
                <a:srgbClr val="2F5597"/>
              </a:solidFill>
              <a:latin typeface="Candara"/>
              <a:ea typeface="Candara"/>
              <a:cs typeface="Candara"/>
              <a:sym typeface="Candara"/>
            </a:endParaRPr>
          </a:p>
          <a:p>
            <a:pPr indent="0" lvl="0" marL="0" rtl="0" algn="just">
              <a:lnSpc>
                <a:spcPct val="80000"/>
              </a:lnSpc>
              <a:spcBef>
                <a:spcPts val="0"/>
              </a:spcBef>
              <a:spcAft>
                <a:spcPts val="0"/>
              </a:spcAft>
              <a:buSzPts val="1018"/>
              <a:buNone/>
            </a:pPr>
            <a:r>
              <a:t/>
            </a:r>
            <a:endParaRPr sz="1395">
              <a:latin typeface="Candara"/>
              <a:ea typeface="Candara"/>
              <a:cs typeface="Candara"/>
              <a:sym typeface="Candara"/>
            </a:endParaRPr>
          </a:p>
          <a:p>
            <a:pPr indent="0" lvl="0" marL="0" rtl="0" algn="just">
              <a:lnSpc>
                <a:spcPct val="80000"/>
              </a:lnSpc>
              <a:spcBef>
                <a:spcPts val="0"/>
              </a:spcBef>
              <a:spcAft>
                <a:spcPts val="0"/>
              </a:spcAft>
              <a:buSzPts val="1018"/>
              <a:buNone/>
            </a:pPr>
            <a:r>
              <a:t/>
            </a:r>
            <a:endParaRPr sz="1395">
              <a:latin typeface="Candara"/>
              <a:ea typeface="Candara"/>
              <a:cs typeface="Candara"/>
              <a:sym typeface="Candara"/>
            </a:endParaRPr>
          </a:p>
        </p:txBody>
      </p:sp>
      <p:sp>
        <p:nvSpPr>
          <p:cNvPr id="404" name="Google Shape;404;p66"/>
          <p:cNvSpPr txBox="1"/>
          <p:nvPr>
            <p:ph idx="2" type="body"/>
          </p:nvPr>
        </p:nvSpPr>
        <p:spPr>
          <a:xfrm>
            <a:off x="5807325" y="993300"/>
            <a:ext cx="5960400" cy="5069100"/>
          </a:xfrm>
          <a:prstGeom prst="rect">
            <a:avLst/>
          </a:prstGeom>
          <a:noFill/>
          <a:ln>
            <a:noFill/>
          </a:ln>
        </p:spPr>
        <p:txBody>
          <a:bodyPr anchorCtr="0" anchor="t" bIns="45700" lIns="91425" spcFirstLastPara="1" rIns="91425" wrap="square" tIns="45700">
            <a:noAutofit/>
          </a:bodyPr>
          <a:lstStyle/>
          <a:p>
            <a:pPr indent="-311150" lvl="0" marL="457200" rtl="0" algn="just">
              <a:lnSpc>
                <a:spcPct val="100000"/>
              </a:lnSpc>
              <a:spcBef>
                <a:spcPts val="0"/>
              </a:spcBef>
              <a:spcAft>
                <a:spcPts val="0"/>
              </a:spcAft>
              <a:buSzPts val="1300"/>
              <a:buFont typeface="Candara"/>
              <a:buChar char="•"/>
            </a:pPr>
            <a:r>
              <a:rPr b="1" lang="en-US" sz="1300">
                <a:latin typeface="Candara"/>
                <a:ea typeface="Candara"/>
                <a:cs typeface="Candara"/>
                <a:sym typeface="Candara"/>
              </a:rPr>
              <a:t>A</a:t>
            </a:r>
            <a:r>
              <a:rPr b="1" lang="en-US" sz="1400">
                <a:latin typeface="Candara"/>
                <a:ea typeface="Candara"/>
                <a:cs typeface="Candara"/>
                <a:sym typeface="Candara"/>
              </a:rPr>
              <a:t>pakah dengan sistem Fase, apakah siswa yang tertinggal Fase akan mengalami tinggal kelas/tidak naik kelas?</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rPr b="1" i="1" lang="en-US" sz="1400">
                <a:solidFill>
                  <a:srgbClr val="2F5597"/>
                </a:solidFill>
                <a:latin typeface="Candara"/>
                <a:ea typeface="Candara"/>
                <a:cs typeface="Candara"/>
                <a:sym typeface="Candara"/>
              </a:rPr>
              <a:t>Tidak. Siswa tetap akan naik kelas dengan catatan perkembangan masing-masing yang dapat dijadikan landasan untuk merancang pembelajaran yang berdiferensiasi sesuai levelnya  (Teaching at The Right Level). Penelitian menunjukkan bahwa tinggal kelas tidak memberikan banyak manfaat untuk anak (capaian akademik mereka tidak , malah menurunkan rasa percaya diri anak (self efficacy) tentang kemampuannya untuk sukses secara akademik. </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i="1" sz="1400">
              <a:solidFill>
                <a:srgbClr val="2F5597"/>
              </a:solidFill>
              <a:latin typeface="Candara"/>
              <a:ea typeface="Candara"/>
              <a:cs typeface="Candara"/>
              <a:sym typeface="Candara"/>
            </a:endParaRPr>
          </a:p>
          <a:p>
            <a:pPr indent="-317500" lvl="0" marL="457200" rtl="0" algn="just">
              <a:lnSpc>
                <a:spcPct val="100000"/>
              </a:lnSpc>
              <a:spcBef>
                <a:spcPts val="0"/>
              </a:spcBef>
              <a:spcAft>
                <a:spcPts val="0"/>
              </a:spcAft>
              <a:buSzPts val="1400"/>
              <a:buFont typeface="Candara"/>
              <a:buChar char="•"/>
            </a:pPr>
            <a:r>
              <a:rPr b="1" lang="en-US" sz="1400">
                <a:latin typeface="Candara"/>
                <a:ea typeface="Candara"/>
                <a:cs typeface="Candara"/>
                <a:sym typeface="Candara"/>
              </a:rPr>
              <a:t>Apakah satuan pendidikan dapat membuat CP sendiri?</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rPr b="1" i="1" lang="en-US" sz="1400">
                <a:solidFill>
                  <a:srgbClr val="2F5597"/>
                </a:solidFill>
                <a:latin typeface="Candara"/>
                <a:ea typeface="Candara"/>
                <a:cs typeface="Candara"/>
                <a:sym typeface="Candara"/>
              </a:rPr>
              <a:t>Tidak. CP sifatnya terberi (given) dari pemerintah dan tidak dapat diubah.</a:t>
            </a:r>
            <a:r>
              <a:rPr b="1" lang="en-US" sz="1400">
                <a:latin typeface="Candara"/>
                <a:ea typeface="Candara"/>
                <a:cs typeface="Candara"/>
                <a:sym typeface="Candara"/>
              </a:rPr>
              <a:t> </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317500" lvl="0" marL="457200" rtl="0" algn="just">
              <a:lnSpc>
                <a:spcPct val="100000"/>
              </a:lnSpc>
              <a:spcBef>
                <a:spcPts val="0"/>
              </a:spcBef>
              <a:spcAft>
                <a:spcPts val="0"/>
              </a:spcAft>
              <a:buSzPts val="1400"/>
              <a:buFont typeface="Candara"/>
              <a:buChar char="•"/>
            </a:pPr>
            <a:r>
              <a:rPr b="1" lang="en-US" sz="1400">
                <a:latin typeface="Candara"/>
                <a:ea typeface="Candara"/>
                <a:cs typeface="Candara"/>
                <a:sym typeface="Candara"/>
              </a:rPr>
              <a:t>Mengapa CP hanya memuat tujuan akhir pembelajaran dan rentang waktu untuk mencapainya?</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400">
              <a:latin typeface="Candara"/>
              <a:ea typeface="Candara"/>
              <a:cs typeface="Candara"/>
              <a:sym typeface="Candara"/>
            </a:endParaRPr>
          </a:p>
          <a:p>
            <a:pPr indent="0" lvl="0" marL="457200" rtl="0" algn="just">
              <a:lnSpc>
                <a:spcPct val="100000"/>
              </a:lnSpc>
              <a:spcBef>
                <a:spcPts val="0"/>
              </a:spcBef>
              <a:spcAft>
                <a:spcPts val="0"/>
              </a:spcAft>
              <a:buSzPts val="1800"/>
              <a:buNone/>
            </a:pPr>
            <a:r>
              <a:rPr b="1" i="1" lang="en-US" sz="1400">
                <a:solidFill>
                  <a:srgbClr val="2F5597"/>
                </a:solidFill>
                <a:latin typeface="Candara"/>
                <a:ea typeface="Candara"/>
                <a:cs typeface="Candara"/>
                <a:sym typeface="Candara"/>
              </a:rPr>
              <a:t>Setiap satuan pendidikan diberikan keleluasaan untuk menentukan Kurikulum Operasional Sekolah, Tujuan Pembelajaran dan Alur Tujuan Pembelajaran, dan Modul Ajar berdasarkan CP. dengan mempertimbangkan kekhasan, potensi, dan konteks sekolah, serta kemampuan siswa dan gurunya.</a:t>
            </a:r>
            <a:endParaRPr b="1" i="1" sz="1400">
              <a:solidFill>
                <a:srgbClr val="2F5597"/>
              </a:solidFill>
              <a:latin typeface="Candara"/>
              <a:ea typeface="Candara"/>
              <a:cs typeface="Candara"/>
              <a:sym typeface="Candara"/>
            </a:endParaRPr>
          </a:p>
          <a:p>
            <a:pPr indent="0" lvl="0" marL="457200" rtl="0" algn="just">
              <a:lnSpc>
                <a:spcPct val="100000"/>
              </a:lnSpc>
              <a:spcBef>
                <a:spcPts val="0"/>
              </a:spcBef>
              <a:spcAft>
                <a:spcPts val="0"/>
              </a:spcAft>
              <a:buSzPts val="1800"/>
              <a:buNone/>
            </a:pPr>
            <a:r>
              <a:t/>
            </a:r>
            <a:endParaRPr b="1" sz="1300">
              <a:latin typeface="Candara"/>
              <a:ea typeface="Candara"/>
              <a:cs typeface="Candara"/>
              <a:sym typeface="Candara"/>
            </a:endParaRPr>
          </a:p>
          <a:p>
            <a:pPr indent="0" lvl="0" marL="0" rtl="0" algn="just">
              <a:lnSpc>
                <a:spcPct val="100000"/>
              </a:lnSpc>
              <a:spcBef>
                <a:spcPts val="0"/>
              </a:spcBef>
              <a:spcAft>
                <a:spcPts val="0"/>
              </a:spcAft>
              <a:buSzPts val="1800"/>
              <a:buNone/>
            </a:pPr>
            <a:r>
              <a:t/>
            </a:r>
            <a:endParaRPr b="1" sz="1300">
              <a:latin typeface="Candara"/>
              <a:ea typeface="Candara"/>
              <a:cs typeface="Candara"/>
              <a:sym typeface="Candar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7"/>
          <p:cNvSpPr txBox="1"/>
          <p:nvPr>
            <p:ph type="title"/>
          </p:nvPr>
        </p:nvSpPr>
        <p:spPr>
          <a:xfrm>
            <a:off x="6891100" y="2093198"/>
            <a:ext cx="4284600" cy="2442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Rencana</a:t>
            </a:r>
            <a:endParaRPr b="1">
              <a:solidFill>
                <a:schemeClr val="accent1"/>
              </a:solidFill>
              <a:latin typeface="Candara"/>
              <a:ea typeface="Candara"/>
              <a:cs typeface="Candara"/>
              <a:sym typeface="Candara"/>
            </a:endParaRPr>
          </a:p>
          <a:p>
            <a:pPr indent="0" lvl="0" marL="0" rtl="0" algn="l">
              <a:lnSpc>
                <a:spcPct val="90000"/>
              </a:lnSpc>
              <a:spcBef>
                <a:spcPts val="0"/>
              </a:spcBef>
              <a:spcAft>
                <a:spcPts val="0"/>
              </a:spcAft>
              <a:buSzPts val="6000"/>
              <a:buNone/>
            </a:pPr>
            <a:r>
              <a:rPr b="1" lang="en-US">
                <a:solidFill>
                  <a:schemeClr val="accent1"/>
                </a:solidFill>
                <a:latin typeface="Candara"/>
                <a:ea typeface="Candara"/>
                <a:cs typeface="Candara"/>
                <a:sym typeface="Candara"/>
              </a:rPr>
              <a:t>Aksi Nyata</a:t>
            </a:r>
            <a:endParaRPr b="1">
              <a:solidFill>
                <a:schemeClr val="accent1"/>
              </a:solidFill>
              <a:latin typeface="Candara"/>
              <a:ea typeface="Candara"/>
              <a:cs typeface="Candara"/>
              <a:sym typeface="Candar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8"/>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chemeClr val="accent1"/>
                </a:solidFill>
                <a:latin typeface="Candara"/>
                <a:ea typeface="Candara"/>
                <a:cs typeface="Candara"/>
                <a:sym typeface="Candara"/>
              </a:rPr>
              <a:t>Rencana Tindak Lanjut</a:t>
            </a:r>
            <a:endParaRPr b="1">
              <a:solidFill>
                <a:schemeClr val="accent1"/>
              </a:solidFill>
              <a:latin typeface="Candara"/>
              <a:ea typeface="Candara"/>
              <a:cs typeface="Candara"/>
              <a:sym typeface="Candara"/>
            </a:endParaRPr>
          </a:p>
        </p:txBody>
      </p:sp>
      <p:sp>
        <p:nvSpPr>
          <p:cNvPr id="415" name="Google Shape;415;p68"/>
          <p:cNvSpPr txBox="1"/>
          <p:nvPr>
            <p:ph idx="1" type="body"/>
          </p:nvPr>
        </p:nvSpPr>
        <p:spPr>
          <a:xfrm>
            <a:off x="838200" y="2338600"/>
            <a:ext cx="6573000" cy="3838500"/>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lnSpc>
                <a:spcPct val="90000"/>
              </a:lnSpc>
              <a:spcBef>
                <a:spcPts val="1000"/>
              </a:spcBef>
              <a:spcAft>
                <a:spcPts val="0"/>
              </a:spcAft>
              <a:buSzPts val="2400"/>
              <a:buFont typeface="Candara"/>
              <a:buChar char="•"/>
            </a:pPr>
            <a:r>
              <a:rPr b="1" lang="en-US" sz="2400">
                <a:highlight>
                  <a:srgbClr val="FFF2CC"/>
                </a:highlight>
                <a:latin typeface="Candara"/>
                <a:ea typeface="Candara"/>
                <a:cs typeface="Candara"/>
                <a:sym typeface="Candara"/>
              </a:rPr>
              <a:t>https://docs.google.com/document/d/1E4awhAmmbxjifrJLg1VwH_5sLEh-Xunh/edit</a:t>
            </a:r>
            <a:endParaRPr b="1" sz="2400">
              <a:highlight>
                <a:srgbClr val="FFF2CC"/>
              </a:highlight>
              <a:latin typeface="Candara"/>
              <a:ea typeface="Candara"/>
              <a:cs typeface="Candara"/>
              <a:sym typeface="Candara"/>
            </a:endParaRPr>
          </a:p>
          <a:p>
            <a:pPr indent="0" lvl="0" marL="0" rtl="0" algn="just">
              <a:lnSpc>
                <a:spcPct val="90000"/>
              </a:lnSpc>
              <a:spcBef>
                <a:spcPts val="1000"/>
              </a:spcBef>
              <a:spcAft>
                <a:spcPts val="0"/>
              </a:spcAft>
              <a:buSzPts val="1800"/>
              <a:buNone/>
            </a:pPr>
            <a:r>
              <a:t/>
            </a:r>
            <a:endParaRPr b="1" sz="2400">
              <a:latin typeface="Candara"/>
              <a:ea typeface="Candara"/>
              <a:cs typeface="Candara"/>
              <a:sym typeface="Candara"/>
            </a:endParaRPr>
          </a:p>
          <a:p>
            <a:pPr indent="-381000" lvl="0" marL="457200" rtl="0" algn="just">
              <a:lnSpc>
                <a:spcPct val="90000"/>
              </a:lnSpc>
              <a:spcBef>
                <a:spcPts val="1000"/>
              </a:spcBef>
              <a:spcAft>
                <a:spcPts val="0"/>
              </a:spcAft>
              <a:buSzPts val="2400"/>
              <a:buFont typeface="Candara"/>
              <a:buChar char="•"/>
            </a:pPr>
            <a:r>
              <a:rPr b="1" lang="en-US" sz="2400">
                <a:latin typeface="Candara"/>
                <a:ea typeface="Candara"/>
                <a:cs typeface="Candara"/>
                <a:sym typeface="Candara"/>
              </a:rPr>
              <a:t>Apa Ren</a:t>
            </a:r>
            <a:r>
              <a:rPr b="1" lang="en-US" sz="2400">
                <a:highlight>
                  <a:srgbClr val="FFFFFF"/>
                </a:highlight>
                <a:latin typeface="Candara"/>
                <a:ea typeface="Candara"/>
                <a:cs typeface="Candara"/>
                <a:sym typeface="Candara"/>
              </a:rPr>
              <a:t>cana Tindak Lanjut saya untuk membagikan  pengetahuan yang saya dapat  mengenai cara memahami CP dari pendekatan konstruktivisme kepada rekan-rekan saya di sekolah?</a:t>
            </a:r>
            <a:endParaRPr b="1" sz="2400">
              <a:latin typeface="Candara"/>
              <a:ea typeface="Candara"/>
              <a:cs typeface="Candara"/>
              <a:sym typeface="Candara"/>
            </a:endParaRPr>
          </a:p>
          <a:p>
            <a:pPr indent="0" lvl="0" marL="457200" rtl="0" algn="just">
              <a:lnSpc>
                <a:spcPct val="90000"/>
              </a:lnSpc>
              <a:spcBef>
                <a:spcPts val="1000"/>
              </a:spcBef>
              <a:spcAft>
                <a:spcPts val="0"/>
              </a:spcAft>
              <a:buSzPts val="1800"/>
              <a:buNone/>
            </a:pPr>
            <a:r>
              <a:t/>
            </a:r>
            <a:endParaRPr b="1" sz="2400">
              <a:latin typeface="Candara"/>
              <a:ea typeface="Candara"/>
              <a:cs typeface="Candara"/>
              <a:sym typeface="Candara"/>
            </a:endParaRPr>
          </a:p>
          <a:p>
            <a:pPr indent="-381000" lvl="0" marL="457200" rtl="0" algn="just">
              <a:lnSpc>
                <a:spcPct val="90000"/>
              </a:lnSpc>
              <a:spcBef>
                <a:spcPts val="0"/>
              </a:spcBef>
              <a:spcAft>
                <a:spcPts val="0"/>
              </a:spcAft>
              <a:buSzPts val="2400"/>
              <a:buFont typeface="Candara"/>
              <a:buChar char="•"/>
            </a:pPr>
            <a:r>
              <a:rPr b="1" lang="en-US" sz="2400">
                <a:latin typeface="Candara"/>
                <a:ea typeface="Candara"/>
                <a:cs typeface="Candara"/>
                <a:sym typeface="Candara"/>
              </a:rPr>
              <a:t>Bagaimana langkah yang efektif untuk mewujudkan Rencana Tindak Lanjut saya?</a:t>
            </a:r>
            <a:endParaRPr b="1" sz="2400">
              <a:latin typeface="Candara"/>
              <a:ea typeface="Candara"/>
              <a:cs typeface="Candara"/>
              <a:sym typeface="Candar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9"/>
          <p:cNvSpPr txBox="1"/>
          <p:nvPr>
            <p:ph type="title"/>
          </p:nvPr>
        </p:nvSpPr>
        <p:spPr>
          <a:xfrm>
            <a:off x="5848000" y="3717575"/>
            <a:ext cx="5566200" cy="29358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11111"/>
              <a:buNone/>
            </a:pPr>
            <a:r>
              <a:t/>
            </a:r>
            <a:endParaRPr b="1">
              <a:solidFill>
                <a:schemeClr val="accent1"/>
              </a:solidFill>
              <a:latin typeface="Candara"/>
              <a:ea typeface="Candara"/>
              <a:cs typeface="Candara"/>
              <a:sym typeface="Candara"/>
            </a:endParaRPr>
          </a:p>
          <a:p>
            <a:pPr indent="0" lvl="0" marL="0" rtl="0" algn="l">
              <a:lnSpc>
                <a:spcPct val="90000"/>
              </a:lnSpc>
              <a:spcBef>
                <a:spcPts val="0"/>
              </a:spcBef>
              <a:spcAft>
                <a:spcPts val="0"/>
              </a:spcAft>
              <a:buSzPct val="111111"/>
              <a:buNone/>
            </a:pPr>
            <a:r>
              <a:t/>
            </a:r>
            <a:endParaRPr b="1">
              <a:solidFill>
                <a:schemeClr val="accent1"/>
              </a:solidFill>
              <a:latin typeface="Candara"/>
              <a:ea typeface="Candara"/>
              <a:cs typeface="Candara"/>
              <a:sym typeface="Candara"/>
            </a:endParaRPr>
          </a:p>
          <a:p>
            <a:pPr indent="0" lvl="0" marL="0" rtl="0" algn="l">
              <a:lnSpc>
                <a:spcPct val="90000"/>
              </a:lnSpc>
              <a:spcBef>
                <a:spcPts val="0"/>
              </a:spcBef>
              <a:spcAft>
                <a:spcPts val="0"/>
              </a:spcAft>
              <a:buSzPts val="1272"/>
              <a:buNone/>
            </a:pPr>
            <a:r>
              <a:rPr b="1" lang="en-US">
                <a:solidFill>
                  <a:schemeClr val="accent1"/>
                </a:solidFill>
                <a:latin typeface="Candara"/>
                <a:ea typeface="Candara"/>
                <a:cs typeface="Candara"/>
                <a:sym typeface="Candara"/>
              </a:rPr>
              <a:t>     </a:t>
            </a:r>
            <a:r>
              <a:rPr b="1" lang="en-US" sz="6000">
                <a:solidFill>
                  <a:schemeClr val="accent1"/>
                </a:solidFill>
                <a:latin typeface="Candara"/>
                <a:ea typeface="Candara"/>
                <a:cs typeface="Candara"/>
                <a:sym typeface="Candara"/>
              </a:rPr>
              <a:t>Terima Kasih</a:t>
            </a:r>
            <a:endParaRPr b="1" sz="6000">
              <a:solidFill>
                <a:schemeClr val="accent1"/>
              </a:solidFill>
              <a:latin typeface="Candara"/>
              <a:ea typeface="Candara"/>
              <a:cs typeface="Candara"/>
              <a:sym typeface="Candara"/>
            </a:endParaRPr>
          </a:p>
          <a:p>
            <a:pPr indent="0" lvl="0" marL="0" rtl="0" algn="l">
              <a:lnSpc>
                <a:spcPct val="90000"/>
              </a:lnSpc>
              <a:spcBef>
                <a:spcPts val="0"/>
              </a:spcBef>
              <a:spcAft>
                <a:spcPts val="0"/>
              </a:spcAft>
              <a:buSzPct val="81481"/>
              <a:buNone/>
            </a:pPr>
            <a:r>
              <a:t/>
            </a:r>
            <a:endParaRPr b="1" sz="6000">
              <a:solidFill>
                <a:schemeClr val="accent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nvSpPr>
        <p:spPr>
          <a:xfrm>
            <a:off x="1614950" y="1223000"/>
            <a:ext cx="7485600" cy="3508623"/>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Arial"/>
              <a:buNone/>
            </a:pPr>
            <a:r>
              <a:rPr b="1" i="0" lang="en-US" sz="3000" u="none" cap="none" strike="noStrike">
                <a:solidFill>
                  <a:srgbClr val="000000"/>
                </a:solidFill>
                <a:latin typeface="Candara"/>
                <a:ea typeface="Candara"/>
                <a:cs typeface="Candara"/>
                <a:sym typeface="Candara"/>
              </a:rPr>
              <a:t>Tujuan </a:t>
            </a:r>
            <a:r>
              <a:rPr b="1" i="1" lang="en-US" sz="3000" u="none" cap="none" strike="noStrike">
                <a:solidFill>
                  <a:srgbClr val="000000"/>
                </a:solidFill>
                <a:latin typeface="Candara"/>
                <a:ea typeface="Candara"/>
                <a:cs typeface="Candara"/>
                <a:sym typeface="Candara"/>
              </a:rPr>
              <a:t>ice breaking</a:t>
            </a:r>
            <a:r>
              <a:rPr b="1" i="0" lang="en-US" sz="3000" u="none" cap="none" strike="noStrike">
                <a:solidFill>
                  <a:srgbClr val="000000"/>
                </a:solidFill>
                <a:latin typeface="Candara"/>
                <a:ea typeface="Candara"/>
                <a:cs typeface="Candara"/>
                <a:sym typeface="Candara"/>
              </a:rPr>
              <a:t> ini Anda mampu mengembangkan gambar bentuk geometris, huruf, atau angka yang telah Anda buat menjadi gambar makhluk hidup apapun.</a:t>
            </a:r>
            <a:endParaRPr b="1" i="0" sz="30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ndara"/>
                <a:ea typeface="Candara"/>
                <a:cs typeface="Candara"/>
                <a:sym typeface="Candara"/>
              </a:rPr>
              <a:t>Anda memiliki waktu 2 menit 2 detik untuk mengembangkannya.</a:t>
            </a:r>
            <a:endParaRPr b="1" i="0" sz="2400" u="none" cap="none" strike="noStrike">
              <a:solidFill>
                <a:srgbClr val="000000"/>
              </a:solidFill>
              <a:latin typeface="Candara"/>
              <a:ea typeface="Candara"/>
              <a:cs typeface="Candara"/>
              <a:sym typeface="Candara"/>
            </a:endParaRPr>
          </a:p>
        </p:txBody>
      </p:sp>
      <p:sp>
        <p:nvSpPr>
          <p:cNvPr id="126" name="Google Shape;126;p20"/>
          <p:cNvSpPr txBox="1"/>
          <p:nvPr/>
        </p:nvSpPr>
        <p:spPr>
          <a:xfrm>
            <a:off x="1791925" y="5353675"/>
            <a:ext cx="572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https://www.online-stopwatch.com/countdown/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1037301" y="100338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i="1" lang="en-US">
                <a:solidFill>
                  <a:schemeClr val="accent1"/>
                </a:solidFill>
                <a:latin typeface="Candara"/>
                <a:ea typeface="Candara"/>
                <a:cs typeface="Candara"/>
                <a:sym typeface="Candara"/>
              </a:rPr>
              <a:t>Debrief</a:t>
            </a:r>
            <a:endParaRPr b="1" i="1">
              <a:solidFill>
                <a:schemeClr val="accent1"/>
              </a:solidFill>
              <a:latin typeface="Candara"/>
              <a:ea typeface="Candara"/>
              <a:cs typeface="Candara"/>
              <a:sym typeface="Candara"/>
            </a:endParaRPr>
          </a:p>
        </p:txBody>
      </p:sp>
      <p:sp>
        <p:nvSpPr>
          <p:cNvPr id="132" name="Google Shape;132;p21"/>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lnSpcReduction="20000"/>
          </a:bodyPr>
          <a:lstStyle/>
          <a:p>
            <a:pPr indent="-419100" lvl="0" marL="457200" rtl="0" algn="just">
              <a:lnSpc>
                <a:spcPct val="115000"/>
              </a:lnSpc>
              <a:spcBef>
                <a:spcPts val="0"/>
              </a:spcBef>
              <a:spcAft>
                <a:spcPts val="0"/>
              </a:spcAft>
              <a:buSzPts val="3000"/>
              <a:buFont typeface="Candara"/>
              <a:buChar char="●"/>
            </a:pPr>
            <a:r>
              <a:rPr lang="en-US" sz="3000">
                <a:latin typeface="Candara"/>
                <a:ea typeface="Candara"/>
                <a:cs typeface="Candara"/>
                <a:sym typeface="Candara"/>
              </a:rPr>
              <a:t>Apa yang anda dapatkan dari kegiatan </a:t>
            </a:r>
            <a:r>
              <a:rPr i="1" lang="en-US" sz="3000">
                <a:latin typeface="Candara"/>
                <a:ea typeface="Candara"/>
                <a:cs typeface="Candara"/>
                <a:sym typeface="Candara"/>
              </a:rPr>
              <a:t>ice breaking </a:t>
            </a:r>
            <a:r>
              <a:rPr lang="en-US" sz="3000">
                <a:latin typeface="Candara"/>
                <a:ea typeface="Candara"/>
                <a:cs typeface="Candara"/>
                <a:sym typeface="Candara"/>
              </a:rPr>
              <a:t>tadi yang akan anda bawa untuk hidup anda selanjutnya? </a:t>
            </a:r>
            <a:endParaRPr sz="3000">
              <a:latin typeface="Candara"/>
              <a:ea typeface="Candara"/>
              <a:cs typeface="Candara"/>
              <a:sym typeface="Candara"/>
            </a:endParaRPr>
          </a:p>
          <a:p>
            <a:pPr indent="-419100" lvl="0" marL="457200" rtl="0" algn="just">
              <a:lnSpc>
                <a:spcPct val="115000"/>
              </a:lnSpc>
              <a:spcBef>
                <a:spcPts val="0"/>
              </a:spcBef>
              <a:spcAft>
                <a:spcPts val="0"/>
              </a:spcAft>
              <a:buSzPts val="3000"/>
              <a:buFont typeface="Candara"/>
              <a:buChar char="●"/>
            </a:pPr>
            <a:r>
              <a:rPr lang="en-US" sz="3000">
                <a:latin typeface="Candara"/>
                <a:ea typeface="Candara"/>
                <a:cs typeface="Candara"/>
                <a:sym typeface="Candara"/>
              </a:rPr>
              <a:t>Apakah anda memahami tujuan </a:t>
            </a:r>
            <a:r>
              <a:rPr i="1" lang="en-US" sz="3000">
                <a:latin typeface="Candara"/>
                <a:ea typeface="Candara"/>
                <a:cs typeface="Candara"/>
                <a:sym typeface="Candara"/>
              </a:rPr>
              <a:t>ice breaking</a:t>
            </a:r>
            <a:r>
              <a:rPr lang="en-US" sz="3000">
                <a:latin typeface="Candara"/>
                <a:ea typeface="Candara"/>
                <a:cs typeface="Candara"/>
                <a:sym typeface="Candara"/>
              </a:rPr>
              <a:t> tadi?</a:t>
            </a:r>
            <a:endParaRPr sz="3000">
              <a:latin typeface="Candara"/>
              <a:ea typeface="Candara"/>
              <a:cs typeface="Candara"/>
              <a:sym typeface="Candara"/>
            </a:endParaRPr>
          </a:p>
          <a:p>
            <a:pPr indent="-419100" lvl="0" marL="457200" rtl="0" algn="just">
              <a:lnSpc>
                <a:spcPct val="115000"/>
              </a:lnSpc>
              <a:spcBef>
                <a:spcPts val="0"/>
              </a:spcBef>
              <a:spcAft>
                <a:spcPts val="0"/>
              </a:spcAft>
              <a:buSzPts val="3000"/>
              <a:buFont typeface="Candara"/>
              <a:buChar char="●"/>
            </a:pPr>
            <a:r>
              <a:rPr lang="en-US" sz="3000">
                <a:latin typeface="Candara"/>
                <a:ea typeface="Candara"/>
                <a:cs typeface="Candara"/>
                <a:sym typeface="Candara"/>
              </a:rPr>
              <a:t>Apakah anda memenuhi tujuan dan durasi </a:t>
            </a:r>
            <a:r>
              <a:rPr i="1" lang="en-US" sz="3000">
                <a:latin typeface="Candara"/>
                <a:ea typeface="Candara"/>
                <a:cs typeface="Candara"/>
                <a:sym typeface="Candara"/>
              </a:rPr>
              <a:t>ice breaking</a:t>
            </a:r>
            <a:r>
              <a:rPr lang="en-US" sz="3000">
                <a:latin typeface="Candara"/>
                <a:ea typeface="Candara"/>
                <a:cs typeface="Candara"/>
                <a:sym typeface="Candara"/>
              </a:rPr>
              <a:t> tadi?</a:t>
            </a:r>
            <a:endParaRPr sz="3000">
              <a:latin typeface="Candara"/>
              <a:ea typeface="Candara"/>
              <a:cs typeface="Candara"/>
              <a:sym typeface="Candara"/>
            </a:endParaRPr>
          </a:p>
          <a:p>
            <a:pPr indent="-419097" lvl="0" marL="457200" rtl="0" algn="just">
              <a:lnSpc>
                <a:spcPct val="115000"/>
              </a:lnSpc>
              <a:spcBef>
                <a:spcPts val="0"/>
              </a:spcBef>
              <a:spcAft>
                <a:spcPts val="0"/>
              </a:spcAft>
              <a:buSzPts val="3000"/>
              <a:buFont typeface="Candara"/>
              <a:buChar char="●"/>
            </a:pPr>
            <a:r>
              <a:rPr lang="en-US" sz="3000">
                <a:latin typeface="Candara"/>
                <a:ea typeface="Candara"/>
                <a:cs typeface="Candara"/>
                <a:sym typeface="Candara"/>
              </a:rPr>
              <a:t>Apa kompetensi yang diperlukan dalam mencapai tujuan ice breaking tadi? </a:t>
            </a:r>
            <a:endParaRPr sz="3000">
              <a:latin typeface="Candara"/>
              <a:ea typeface="Candara"/>
              <a:cs typeface="Candara"/>
              <a:sym typeface="Candara"/>
            </a:endParaRPr>
          </a:p>
          <a:p>
            <a:pPr indent="-419100" lvl="0" marL="457200" rtl="0" algn="just">
              <a:lnSpc>
                <a:spcPct val="115000"/>
              </a:lnSpc>
              <a:spcBef>
                <a:spcPts val="0"/>
              </a:spcBef>
              <a:spcAft>
                <a:spcPts val="0"/>
              </a:spcAft>
              <a:buSzPts val="3000"/>
              <a:buFont typeface="Candara"/>
              <a:buChar char="●"/>
            </a:pPr>
            <a:r>
              <a:rPr lang="en-US" sz="3000">
                <a:latin typeface="Candara"/>
                <a:ea typeface="Candara"/>
                <a:cs typeface="Candara"/>
                <a:sym typeface="Candara"/>
              </a:rPr>
              <a:t>Adakah kaitannya dengan sesi pemahaman CP hari ini?</a:t>
            </a:r>
            <a:endParaRPr sz="3000">
              <a:latin typeface="Candara"/>
              <a:ea typeface="Candara"/>
              <a:cs typeface="Candara"/>
              <a:sym typeface="Candara"/>
            </a:endParaRPr>
          </a:p>
          <a:p>
            <a:pPr indent="0" lvl="0" marL="0" rtl="0" algn="just">
              <a:lnSpc>
                <a:spcPct val="115000"/>
              </a:lnSpc>
              <a:spcBef>
                <a:spcPts val="0"/>
              </a:spcBef>
              <a:spcAft>
                <a:spcPts val="0"/>
              </a:spcAft>
              <a:buSzPts val="1800"/>
              <a:buNone/>
            </a:pPr>
            <a:r>
              <a:t/>
            </a:r>
            <a:endParaRPr b="1"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838101" y="10132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Arial"/>
              <a:buNone/>
            </a:pPr>
            <a:r>
              <a:rPr b="1" lang="en-US">
                <a:solidFill>
                  <a:schemeClr val="accent1"/>
                </a:solidFill>
                <a:latin typeface="Candara"/>
                <a:ea typeface="Candara"/>
                <a:cs typeface="Candara"/>
                <a:sym typeface="Candara"/>
              </a:rPr>
              <a:t>Mulai Dari Diri</a:t>
            </a:r>
            <a:endParaRPr b="1">
              <a:solidFill>
                <a:schemeClr val="accent1"/>
              </a:solidFill>
              <a:latin typeface="Candara"/>
              <a:ea typeface="Candara"/>
              <a:cs typeface="Candara"/>
              <a:sym typeface="Candara"/>
            </a:endParaRPr>
          </a:p>
        </p:txBody>
      </p:sp>
      <p:sp>
        <p:nvSpPr>
          <p:cNvPr id="138" name="Google Shape;138;p22"/>
          <p:cNvSpPr txBox="1"/>
          <p:nvPr>
            <p:ph idx="1" type="body"/>
          </p:nvPr>
        </p:nvSpPr>
        <p:spPr>
          <a:xfrm>
            <a:off x="838200" y="2054828"/>
            <a:ext cx="10515600" cy="38385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1200"/>
              </a:spcBef>
              <a:spcAft>
                <a:spcPts val="0"/>
              </a:spcAft>
              <a:buSzPts val="2400"/>
              <a:buFont typeface="Candara"/>
              <a:buChar char="•"/>
            </a:pPr>
            <a:r>
              <a:rPr lang="en-US" sz="2400">
                <a:solidFill>
                  <a:schemeClr val="dk1"/>
                </a:solidFill>
                <a:latin typeface="Candara"/>
                <a:ea typeface="Candara"/>
                <a:cs typeface="Candara"/>
                <a:sym typeface="Candara"/>
              </a:rPr>
              <a:t>Apa saja hal yang anda perhatikan/pertimbangkan sebagai landasan saat merencanakan pembelajaran di kelas?</a:t>
            </a:r>
            <a:endParaRPr sz="2400">
              <a:solidFill>
                <a:schemeClr val="dk1"/>
              </a:solidFill>
              <a:latin typeface="Candara"/>
              <a:ea typeface="Candara"/>
              <a:cs typeface="Candara"/>
              <a:sym typeface="Candara"/>
            </a:endParaRPr>
          </a:p>
          <a:p>
            <a:pPr indent="-381000" lvl="0" marL="457200" rtl="0" algn="just">
              <a:lnSpc>
                <a:spcPct val="115000"/>
              </a:lnSpc>
              <a:spcBef>
                <a:spcPts val="0"/>
              </a:spcBef>
              <a:spcAft>
                <a:spcPts val="0"/>
              </a:spcAft>
              <a:buClr>
                <a:srgbClr val="3C4043"/>
              </a:buClr>
              <a:buSzPts val="2400"/>
              <a:buFont typeface="Candara"/>
              <a:buChar char="•"/>
            </a:pPr>
            <a:r>
              <a:rPr lang="en-US" sz="2400">
                <a:solidFill>
                  <a:schemeClr val="dk1"/>
                </a:solidFill>
                <a:highlight>
                  <a:srgbClr val="FFFFFF"/>
                </a:highlight>
                <a:latin typeface="Candara"/>
                <a:ea typeface="Candara"/>
                <a:cs typeface="Candara"/>
                <a:sym typeface="Candara"/>
              </a:rPr>
              <a:t>Apa  yang selama ini menjadi tujuan besar dari proses pembelajaran siswa yang anda lakukan ?</a:t>
            </a:r>
            <a:endParaRPr sz="2400">
              <a:solidFill>
                <a:schemeClr val="dk1"/>
              </a:solidFill>
              <a:highlight>
                <a:srgbClr val="FFFFFF"/>
              </a:highlight>
              <a:latin typeface="Candara"/>
              <a:ea typeface="Candara"/>
              <a:cs typeface="Candara"/>
              <a:sym typeface="Candara"/>
            </a:endParaRPr>
          </a:p>
          <a:p>
            <a:pPr indent="-381000" lvl="0" marL="457200" rtl="0" algn="just">
              <a:lnSpc>
                <a:spcPct val="150000"/>
              </a:lnSpc>
              <a:spcBef>
                <a:spcPts val="0"/>
              </a:spcBef>
              <a:spcAft>
                <a:spcPts val="0"/>
              </a:spcAft>
              <a:buSzPts val="2400"/>
              <a:buFont typeface="Candara"/>
              <a:buChar char="•"/>
            </a:pPr>
            <a:r>
              <a:rPr lang="en-US" sz="2400">
                <a:latin typeface="Candara"/>
                <a:ea typeface="Candara"/>
                <a:cs typeface="Candara"/>
                <a:sym typeface="Candara"/>
              </a:rPr>
              <a:t>Bagaimana selama ini cara anda mengetahui bahwa siswa  telah memahami apa yang dipelajarinya?</a:t>
            </a:r>
            <a:endParaRPr sz="2400">
              <a:solidFill>
                <a:schemeClr val="dk1"/>
              </a:solidFill>
              <a:latin typeface="Candara"/>
              <a:ea typeface="Candara"/>
              <a:cs typeface="Candara"/>
              <a:sym typeface="Candara"/>
            </a:endParaRPr>
          </a:p>
          <a:p>
            <a:pPr indent="-381000" lvl="0" marL="457200" rtl="0" algn="just">
              <a:lnSpc>
                <a:spcPct val="115000"/>
              </a:lnSpc>
              <a:spcBef>
                <a:spcPts val="0"/>
              </a:spcBef>
              <a:spcAft>
                <a:spcPts val="0"/>
              </a:spcAft>
              <a:buSzPts val="2400"/>
              <a:buFont typeface="Candara"/>
              <a:buChar char="•"/>
            </a:pPr>
            <a:r>
              <a:rPr lang="en-US" sz="2400">
                <a:solidFill>
                  <a:schemeClr val="dk1"/>
                </a:solidFill>
                <a:latin typeface="Candara"/>
                <a:ea typeface="Candara"/>
                <a:cs typeface="Candara"/>
                <a:sym typeface="Candara"/>
              </a:rPr>
              <a:t>Bagaimana selama ini anda mendorong siswa untuk membentuk pemahamannya sendiri melalui pengalaman-pengalaman yang nyata dan relevan dengan hidupnya sehari-hari?</a:t>
            </a:r>
            <a:endParaRPr sz="2400">
              <a:solidFill>
                <a:schemeClr val="dk1"/>
              </a:solidFill>
              <a:latin typeface="Candara"/>
              <a:ea typeface="Candara"/>
              <a:cs typeface="Candara"/>
              <a:sym typeface="Candara"/>
            </a:endParaRPr>
          </a:p>
          <a:p>
            <a:pPr indent="0" lvl="0" marL="0" rtl="0" algn="just">
              <a:lnSpc>
                <a:spcPct val="115000"/>
              </a:lnSpc>
              <a:spcBef>
                <a:spcPts val="0"/>
              </a:spcBef>
              <a:spcAft>
                <a:spcPts val="0"/>
              </a:spcAft>
              <a:buSzPts val="1800"/>
              <a:buNone/>
            </a:pPr>
            <a:r>
              <a:t/>
            </a:r>
            <a:endParaRPr sz="3000">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831850" y="1259575"/>
            <a:ext cx="4853700" cy="3054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a:solidFill>
                  <a:schemeClr val="accent1"/>
                </a:solidFill>
              </a:rPr>
              <a:t>Eksplorasi</a:t>
            </a:r>
            <a:endParaRPr b="1">
              <a:solidFill>
                <a:schemeClr val="accent1"/>
              </a:solidFill>
            </a:endParaRPr>
          </a:p>
          <a:p>
            <a:pPr indent="0" lvl="0" marL="0" rtl="0" algn="l">
              <a:lnSpc>
                <a:spcPct val="90000"/>
              </a:lnSpc>
              <a:spcBef>
                <a:spcPts val="0"/>
              </a:spcBef>
              <a:spcAft>
                <a:spcPts val="0"/>
              </a:spcAft>
              <a:buSzPts val="6000"/>
              <a:buNone/>
            </a:pPr>
            <a:r>
              <a:rPr b="1" lang="en-US">
                <a:solidFill>
                  <a:schemeClr val="accent1"/>
                </a:solidFill>
              </a:rPr>
              <a:t>Konsep</a:t>
            </a:r>
            <a:endParaRPr b="1">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