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Lst>
  <p:sldSz cy="6858000" cx="12192000"/>
  <p:notesSz cx="6858000" cy="9144000"/>
  <p:embeddedFontLst>
    <p:embeddedFont>
      <p:font typeface="Roboto"/>
      <p:regular r:id="rId92"/>
      <p:bold r:id="rId93"/>
      <p:italic r:id="rId94"/>
      <p:boldItalic r:id="rId95"/>
    </p:embeddedFont>
    <p:embeddedFont>
      <p:font typeface="Nunito"/>
      <p:regular r:id="rId96"/>
      <p:bold r:id="rId97"/>
      <p:italic r:id="rId98"/>
      <p:boldItalic r:id="rId99"/>
    </p:embeddedFont>
    <p:embeddedFont>
      <p:font typeface="Montserrat"/>
      <p:regular r:id="rId100"/>
      <p:bold r:id="rId101"/>
      <p:italic r:id="rId102"/>
      <p:boldItalic r:id="rId103"/>
    </p:embeddedFont>
    <p:embeddedFont>
      <p:font typeface="Corbel"/>
      <p:regular r:id="rId104"/>
      <p:bold r:id="rId105"/>
      <p:italic r:id="rId106"/>
      <p:boldItalic r:id="rId107"/>
    </p:embeddedFont>
    <p:embeddedFont>
      <p:font typeface="Didact Gothic"/>
      <p:regular r:id="rId108"/>
    </p:embeddedFont>
    <p:embeddedFont>
      <p:font typeface="Candara"/>
      <p:regular r:id="rId109"/>
      <p:bold r:id="rId110"/>
      <p:italic r:id="rId111"/>
      <p:boldItalic r:id="rId112"/>
    </p:embeddedFont>
    <p:embeddedFont>
      <p:font typeface="Century Gothic"/>
      <p:regular r:id="rId113"/>
      <p:bold r:id="rId114"/>
      <p:italic r:id="rId115"/>
      <p:boldItalic r:id="rId116"/>
    </p:embeddedFont>
    <p:embeddedFont>
      <p:font typeface="Nunito Sans"/>
      <p:regular r:id="rId117"/>
      <p:bold r:id="rId118"/>
      <p:italic r:id="rId119"/>
      <p:boldItalic r:id="rId1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B5AD17-29A6-4809-8841-5CDD6D395E55}">
  <a:tblStyle styleId="{57B5AD17-29A6-4809-8841-5CDD6D395E5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font" Target="fonts/Corbel-boldItalic.fntdata"/><Relationship Id="rId106" Type="http://schemas.openxmlformats.org/officeDocument/2006/relationships/font" Target="fonts/Corbel-italic.fntdata"/><Relationship Id="rId105" Type="http://schemas.openxmlformats.org/officeDocument/2006/relationships/font" Target="fonts/Corbel-bold.fntdata"/><Relationship Id="rId104" Type="http://schemas.openxmlformats.org/officeDocument/2006/relationships/font" Target="fonts/Corbel-regular.fntdata"/><Relationship Id="rId109" Type="http://schemas.openxmlformats.org/officeDocument/2006/relationships/font" Target="fonts/Candara-regular.fntdata"/><Relationship Id="rId108" Type="http://schemas.openxmlformats.org/officeDocument/2006/relationships/font" Target="fonts/DidactGothic-regular.fntdata"/><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font" Target="fonts/Montserrat-boldItalic.fntdata"/><Relationship Id="rId102" Type="http://schemas.openxmlformats.org/officeDocument/2006/relationships/font" Target="fonts/Montserrat-italic.fntdata"/><Relationship Id="rId101" Type="http://schemas.openxmlformats.org/officeDocument/2006/relationships/font" Target="fonts/Montserrat-bold.fntdata"/><Relationship Id="rId100" Type="http://schemas.openxmlformats.org/officeDocument/2006/relationships/font" Target="fonts/Montserrat-regular.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120" Type="http://schemas.openxmlformats.org/officeDocument/2006/relationships/font" Target="fonts/NunitoSans-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font" Target="fonts/Roboto-boldItalic.fntdata"/><Relationship Id="rId94" Type="http://schemas.openxmlformats.org/officeDocument/2006/relationships/font" Target="fonts/Roboto-italic.fntdata"/><Relationship Id="rId97" Type="http://schemas.openxmlformats.org/officeDocument/2006/relationships/font" Target="fonts/Nunito-bold.fntdata"/><Relationship Id="rId96" Type="http://schemas.openxmlformats.org/officeDocument/2006/relationships/font" Target="fonts/Nunito-regular.fntdata"/><Relationship Id="rId11" Type="http://schemas.openxmlformats.org/officeDocument/2006/relationships/slide" Target="slides/slide4.xml"/><Relationship Id="rId99" Type="http://schemas.openxmlformats.org/officeDocument/2006/relationships/font" Target="fonts/Nunito-boldItalic.fntdata"/><Relationship Id="rId10" Type="http://schemas.openxmlformats.org/officeDocument/2006/relationships/slide" Target="slides/slide3.xml"/><Relationship Id="rId98" Type="http://schemas.openxmlformats.org/officeDocument/2006/relationships/font" Target="fonts/Nunito-italic.fntdata"/><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font" Target="fonts/Roboto-bold.fntdata"/><Relationship Id="rId92" Type="http://schemas.openxmlformats.org/officeDocument/2006/relationships/font" Target="fonts/Roboto-regular.fntdata"/><Relationship Id="rId118" Type="http://schemas.openxmlformats.org/officeDocument/2006/relationships/font" Target="fonts/NunitoSans-bold.fntdata"/><Relationship Id="rId117" Type="http://schemas.openxmlformats.org/officeDocument/2006/relationships/font" Target="fonts/NunitoSans-regular.fntdata"/><Relationship Id="rId116" Type="http://schemas.openxmlformats.org/officeDocument/2006/relationships/font" Target="fonts/CenturyGothic-boldItalic.fntdata"/><Relationship Id="rId115" Type="http://schemas.openxmlformats.org/officeDocument/2006/relationships/font" Target="fonts/CenturyGothic-italic.fntdata"/><Relationship Id="rId119" Type="http://schemas.openxmlformats.org/officeDocument/2006/relationships/font" Target="fonts/NunitoSans-italic.fntdata"/><Relationship Id="rId15" Type="http://schemas.openxmlformats.org/officeDocument/2006/relationships/slide" Target="slides/slide8.xml"/><Relationship Id="rId110" Type="http://schemas.openxmlformats.org/officeDocument/2006/relationships/font" Target="fonts/Candara-bold.fntdata"/><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font" Target="fonts/CenturyGothic-bold.fntdata"/><Relationship Id="rId18" Type="http://schemas.openxmlformats.org/officeDocument/2006/relationships/slide" Target="slides/slide11.xml"/><Relationship Id="rId113" Type="http://schemas.openxmlformats.org/officeDocument/2006/relationships/font" Target="fonts/CenturyGothic-regular.fntdata"/><Relationship Id="rId112" Type="http://schemas.openxmlformats.org/officeDocument/2006/relationships/font" Target="fonts/Candara-boldItalic.fntdata"/><Relationship Id="rId111" Type="http://schemas.openxmlformats.org/officeDocument/2006/relationships/font" Target="fonts/Candara-italic.fntdata"/><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Peserta dipersilakan untuk menuliskan secara mandiri jawaban dari pertanyaan-pertanyaan di atas. Alternatif cara: instruktur menyiapkan padlet (sudah dibagi per tabel) untuk peserta menuliskan hasil refleksinya.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Pelatih Ahli/Narasumber sila memanfaatkan aplikasi online untuk memparafrase cerita perwakilan peserta.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Dalam analogi perjalanan tadi, hal ini sama dengan mengidentifikasi kemampuan diri. Seperti: berapa budget yang dimiliki? Berapa lama ketersediaan waktunya? Karena hal-hal tersebut akan menentukan: moda transportasi yang digunakan, serta jumlah kota yang akan dikunjungi.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2-3 peserta mendapat kesempatan bercerita, masing-masing @3 menit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8" name="Google Shape;448;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5" name="Google Shape;46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slide ini adalah kunci jawaban, untuk menunjukkan bahwa kalimat konten dan kompetensi tadi tersurat pada kalimat CP.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95000"/>
              </a:lnSpc>
              <a:spcBef>
                <a:spcPts val="0"/>
              </a:spcBef>
              <a:spcAft>
                <a:spcPts val="0"/>
              </a:spcAft>
              <a:buSzPts val="358"/>
              <a:buNone/>
            </a:pPr>
            <a:r>
              <a:rPr lang="en-US" sz="1000">
                <a:solidFill>
                  <a:schemeClr val="dk1"/>
                </a:solidFill>
                <a:latin typeface="Calibri"/>
                <a:ea typeface="Calibri"/>
                <a:cs typeface="Calibri"/>
                <a:sym typeface="Calibri"/>
              </a:rPr>
              <a:t>Prinsip penyusunan CP menggunakan pendekatan </a:t>
            </a:r>
            <a:r>
              <a:rPr lang="en-US" sz="1000" u="sng">
                <a:solidFill>
                  <a:schemeClr val="dk1"/>
                </a:solidFill>
                <a:latin typeface="Calibri"/>
                <a:ea typeface="Calibri"/>
                <a:cs typeface="Calibri"/>
                <a:sym typeface="Calibri"/>
              </a:rPr>
              <a:t>konstruktivisme</a:t>
            </a:r>
            <a:r>
              <a:rPr lang="en-US" sz="1000">
                <a:solidFill>
                  <a:schemeClr val="dk1"/>
                </a:solidFill>
                <a:latin typeface="Calibri"/>
                <a:ea typeface="Calibri"/>
                <a:cs typeface="Calibri"/>
                <a:sym typeface="Calibri"/>
              </a:rPr>
              <a:t> yang membangun pemahaman berdasarkan pengalaman nyata dan kontekstual. Demikian pula dengan konsep “Memahami” dalam Capaian Pembelajaran (CP) juga berdasarkan paradigma konstruktivisme. </a:t>
            </a:r>
            <a:endParaRPr sz="1000">
              <a:solidFill>
                <a:schemeClr val="dk1"/>
              </a:solidFill>
              <a:latin typeface="Calibri"/>
              <a:ea typeface="Calibri"/>
              <a:cs typeface="Calibri"/>
              <a:sym typeface="Calibri"/>
            </a:endParaRPr>
          </a:p>
          <a:p>
            <a:pPr indent="0" lvl="0" marL="0" rtl="0" algn="just">
              <a:lnSpc>
                <a:spcPct val="95000"/>
              </a:lnSpc>
              <a:spcBef>
                <a:spcPts val="0"/>
              </a:spcBef>
              <a:spcAft>
                <a:spcPts val="0"/>
              </a:spcAft>
              <a:buClr>
                <a:schemeClr val="dk1"/>
              </a:buClr>
              <a:buSzPts val="358"/>
              <a:buFont typeface="Arial"/>
              <a:buNone/>
            </a:pPr>
            <a:r>
              <a:rPr lang="en-US" sz="1000">
                <a:solidFill>
                  <a:schemeClr val="dk1"/>
                </a:solidFill>
                <a:latin typeface="Calibri"/>
                <a:ea typeface="Calibri"/>
                <a:cs typeface="Calibri"/>
                <a:sym typeface="Calibri"/>
              </a:rPr>
              <a:t>Lihat kembali materi di modul 5 tentang Pemahaman CP. </a:t>
            </a:r>
            <a:endParaRPr sz="10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7" name="Google Shape;49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3" name="Google Shape;523;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8" name="Google Shape;52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3" name="Google Shape;533;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9" name="Google Shape;549;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5" name="Google Shape;555;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5" name="Google Shape;575;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2" name="Google Shape;582;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Pelatih Ahli/Narasumber dapat meminta kelompok menampilkan hasil pengerjaannya saat presentasi .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2" name="Google Shape;612;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7" name="Google Shape;617;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Pelatih Ahli/Narasumber dapat menggunakan media jamboard/padlet/google slides untuk memparafrase hasil analisa CP Bidang Studi yang ditelaah oleh lebih dari 1 kelompok. Sehingga poin-poin yang sama dapat diperkuat menjadi pemahaman bersama.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Pelatih Ahli/Narasumber dapat menambahkan sekiranya ada poin penting (dan tepat) yang ditemukan pada saat diskusi dan presentasi.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7" name="Google Shape;657;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Bila masih ada waktu, Pelatih Ahli/Narasumber dapat memanfaatkan momen untuk peserta saling bercerita proses di kelompok masing-masing. Tapi di Ruang Kolaborasi (2) ini adalah pengerjaan LK. </a:t>
            </a:r>
            <a:endParaRPr sz="120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7" name="Google Shape;677;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Sila pelatih ahli membuat tautan padlet masing-masing. Siapkan 5 board pada padlet dan setiap pernyataan ditulis sebagai judul 1 board. </a:t>
            </a:r>
            <a:endParaRPr/>
          </a:p>
          <a:p>
            <a:pPr indent="0" lvl="0" marL="0" rtl="0" algn="l">
              <a:lnSpc>
                <a:spcPct val="100000"/>
              </a:lnSpc>
              <a:spcBef>
                <a:spcPts val="0"/>
              </a:spcBef>
              <a:spcAft>
                <a:spcPts val="0"/>
              </a:spcAft>
              <a:buSzPts val="1100"/>
              <a:buNone/>
            </a:pPr>
            <a:r>
              <a:rPr lang="en-US"/>
              <a:t>Sebelum masuk ke refleksi ini, Pelatih Ahli/Narasumber dapat membuat live poll menggunakan mentimeter atau slido. Langkah-langkah dan pertanyaan untuk live poll bisa dilihat pada modul.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7" name="Google Shape;687;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8" name="Google Shape;698;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Pelatih Ahli/Narasumber sila membuat link jamboard (opsi lain, padlet) masing-masing. Setiap peran/fungsi mewakili 1 cabang atau 1 board (pada padlet)</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9" name="Google Shape;709;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4" name="Google Shape;714;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0" name="Google Shape;720;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Pelatih Ahli/Narasumber sila memanfaatkan aplikasi jamboard, padlet, atau google slides untuk mendokumentasikan cerita peserta.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0FBFF"/>
        </a:solidFill>
      </p:bgPr>
    </p:bg>
    <p:spTree>
      <p:nvGrpSpPr>
        <p:cNvPr id="15" name="Shape 15"/>
        <p:cNvGrpSpPr/>
        <p:nvPr/>
      </p:nvGrpSpPr>
      <p:grpSpPr>
        <a:xfrm>
          <a:off x="0" y="0"/>
          <a:ext cx="0" cy="0"/>
          <a:chOff x="0" y="0"/>
          <a:chExt cx="0" cy="0"/>
        </a:xfrm>
      </p:grpSpPr>
      <p:sp>
        <p:nvSpPr>
          <p:cNvPr id="16" name="Google Shape;16;p2"/>
          <p:cNvSpPr/>
          <p:nvPr/>
        </p:nvSpPr>
        <p:spPr>
          <a:xfrm>
            <a:off x="0" y="0"/>
            <a:ext cx="121920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ekolah Penggerak | Sekolah Penggerak" id="17" name="Google Shape;17;p2"/>
          <p:cNvPicPr preferRelativeResize="0"/>
          <p:nvPr/>
        </p:nvPicPr>
        <p:blipFill rotWithShape="1">
          <a:blip r:embed="rId2">
            <a:alphaModFix/>
          </a:blip>
          <a:srcRect b="0" l="0" r="0" t="0"/>
          <a:stretch/>
        </p:blipFill>
        <p:spPr>
          <a:xfrm>
            <a:off x="76200" y="34025"/>
            <a:ext cx="12083602" cy="6789949"/>
          </a:xfrm>
          <a:prstGeom prst="rect">
            <a:avLst/>
          </a:prstGeom>
          <a:noFill/>
          <a:ln>
            <a:noFill/>
          </a:ln>
        </p:spPr>
      </p:pic>
      <p:sp>
        <p:nvSpPr>
          <p:cNvPr id="18" name="Google Shape;18;p2"/>
          <p:cNvSpPr txBox="1"/>
          <p:nvPr>
            <p:ph type="title"/>
          </p:nvPr>
        </p:nvSpPr>
        <p:spPr>
          <a:xfrm>
            <a:off x="5848000" y="3717575"/>
            <a:ext cx="5566200" cy="2935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73" name="Shape 73"/>
        <p:cNvGrpSpPr/>
        <p:nvPr/>
      </p:nvGrpSpPr>
      <p:grpSpPr>
        <a:xfrm>
          <a:off x="0" y="0"/>
          <a:ext cx="0" cy="0"/>
          <a:chOff x="0" y="0"/>
          <a:chExt cx="0" cy="0"/>
        </a:xfrm>
      </p:grpSpPr>
      <p:sp>
        <p:nvSpPr>
          <p:cNvPr id="74" name="Google Shape;74;p11"/>
          <p:cNvSpPr/>
          <p:nvPr/>
        </p:nvSpPr>
        <p:spPr>
          <a:xfrm>
            <a:off x="6082850" y="946200"/>
            <a:ext cx="6109200" cy="5911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5" name="Google Shape;75;p11"/>
          <p:cNvPicPr preferRelativeResize="0"/>
          <p:nvPr/>
        </p:nvPicPr>
        <p:blipFill rotWithShape="1">
          <a:blip r:embed="rId2">
            <a:alphaModFix/>
          </a:blip>
          <a:srcRect b="0" l="0" r="0" t="0"/>
          <a:stretch/>
        </p:blipFill>
        <p:spPr>
          <a:xfrm>
            <a:off x="1573325" y="1252534"/>
            <a:ext cx="4352925" cy="4352925"/>
          </a:xfrm>
          <a:prstGeom prst="rect">
            <a:avLst/>
          </a:prstGeom>
          <a:noFill/>
          <a:ln>
            <a:noFill/>
          </a:ln>
        </p:spPr>
      </p:pic>
      <p:sp>
        <p:nvSpPr>
          <p:cNvPr id="76" name="Google Shape;76;p11"/>
          <p:cNvSpPr txBox="1"/>
          <p:nvPr>
            <p:ph type="title"/>
          </p:nvPr>
        </p:nvSpPr>
        <p:spPr>
          <a:xfrm>
            <a:off x="7001700" y="1252523"/>
            <a:ext cx="4284600" cy="2442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1_1">
    <p:spTree>
      <p:nvGrpSpPr>
        <p:cNvPr id="78" name="Shape 78"/>
        <p:cNvGrpSpPr/>
        <p:nvPr/>
      </p:nvGrpSpPr>
      <p:grpSpPr>
        <a:xfrm>
          <a:off x="0" y="0"/>
          <a:ext cx="0" cy="0"/>
          <a:chOff x="0" y="0"/>
          <a:chExt cx="0" cy="0"/>
        </a:xfrm>
      </p:grpSpPr>
      <p:sp>
        <p:nvSpPr>
          <p:cNvPr id="79" name="Google Shape;79;p12"/>
          <p:cNvSpPr/>
          <p:nvPr/>
        </p:nvSpPr>
        <p:spPr>
          <a:xfrm>
            <a:off x="6082850" y="946200"/>
            <a:ext cx="6109200" cy="5911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p12"/>
          <p:cNvSpPr txBox="1"/>
          <p:nvPr>
            <p:ph type="title"/>
          </p:nvPr>
        </p:nvSpPr>
        <p:spPr>
          <a:xfrm>
            <a:off x="7001700" y="1252523"/>
            <a:ext cx="4284600" cy="2442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2"/>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pic>
        <p:nvPicPr>
          <p:cNvPr id="82" name="Google Shape;82;p12"/>
          <p:cNvPicPr preferRelativeResize="0"/>
          <p:nvPr/>
        </p:nvPicPr>
        <p:blipFill rotWithShape="1">
          <a:blip r:embed="rId2">
            <a:alphaModFix/>
          </a:blip>
          <a:srcRect b="0" l="0" r="0" t="0"/>
          <a:stretch/>
        </p:blipFill>
        <p:spPr>
          <a:xfrm>
            <a:off x="1142325" y="1370450"/>
            <a:ext cx="4940524" cy="4117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1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 name="Shape 89"/>
        <p:cNvGrpSpPr/>
        <p:nvPr/>
      </p:nvGrpSpPr>
      <p:grpSpPr>
        <a:xfrm>
          <a:off x="0" y="0"/>
          <a:ext cx="0" cy="0"/>
          <a:chOff x="0" y="0"/>
          <a:chExt cx="0" cy="0"/>
        </a:xfrm>
      </p:grpSpPr>
      <p:sp>
        <p:nvSpPr>
          <p:cNvPr id="90" name="Google Shape;90;p1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91" name="Google Shape;91;p1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92" name="Google Shape;92;p1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16"/>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95" name="Google Shape;95;p16"/>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96" name="Google Shape;96;p1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sp>
        <p:nvSpPr>
          <p:cNvPr id="98" name="Google Shape;98;p17"/>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99" name="Google Shape;99;p1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0" name="Shape 100"/>
        <p:cNvGrpSpPr/>
        <p:nvPr/>
      </p:nvGrpSpPr>
      <p:grpSpPr>
        <a:xfrm>
          <a:off x="0" y="0"/>
          <a:ext cx="0" cy="0"/>
          <a:chOff x="0" y="0"/>
          <a:chExt cx="0" cy="0"/>
        </a:xfrm>
      </p:grpSpPr>
      <p:sp>
        <p:nvSpPr>
          <p:cNvPr id="101" name="Google Shape;101;p1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02" name="Google Shape;102;p1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03" name="Google Shape;103;p1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04" name="Google Shape;104;p1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1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07" name="Google Shape;107;p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0"/>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110" name="Google Shape;110;p20"/>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11" name="Google Shape;111;p2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2" name="Shape 112"/>
        <p:cNvGrpSpPr/>
        <p:nvPr/>
      </p:nvGrpSpPr>
      <p:grpSpPr>
        <a:xfrm>
          <a:off x="0" y="0"/>
          <a:ext cx="0" cy="0"/>
          <a:chOff x="0" y="0"/>
          <a:chExt cx="0" cy="0"/>
        </a:xfrm>
      </p:grpSpPr>
      <p:sp>
        <p:nvSpPr>
          <p:cNvPr id="113" name="Google Shape;113;p2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14" name="Google Shape;114;p2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73763"/>
              </a:buClr>
              <a:buSzPts val="6000"/>
              <a:buFont typeface="Candara"/>
              <a:buNone/>
              <a:defRPr sz="6000">
                <a:solidFill>
                  <a:srgbClr val="0737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3"/>
          <p:cNvSpPr/>
          <p:nvPr/>
        </p:nvSpPr>
        <p:spPr>
          <a:xfrm>
            <a:off x="10811435" y="5647765"/>
            <a:ext cx="1380600" cy="1207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26" name="Google Shape;26;p3"/>
          <p:cNvCxnSpPr/>
          <p:nvPr/>
        </p:nvCxnSpPr>
        <p:spPr>
          <a:xfrm>
            <a:off x="1524000" y="3509963"/>
            <a:ext cx="9144000" cy="0"/>
          </a:xfrm>
          <a:prstGeom prst="straightConnector1">
            <a:avLst/>
          </a:prstGeom>
          <a:noFill/>
          <a:ln cap="flat" cmpd="sng" w="12700">
            <a:solidFill>
              <a:schemeClr val="accent2"/>
            </a:solidFill>
            <a:prstDash val="solid"/>
            <a:miter lim="800000"/>
            <a:headEnd len="sm" w="sm" type="none"/>
            <a:tailEnd len="sm" w="sm" type="none"/>
          </a:ln>
        </p:spPr>
      </p:cxnSp>
      <p:pic>
        <p:nvPicPr>
          <p:cNvPr id="27" name="Google Shape;27;p3"/>
          <p:cNvPicPr preferRelativeResize="0"/>
          <p:nvPr/>
        </p:nvPicPr>
        <p:blipFill rotWithShape="1">
          <a:blip r:embed="rId2">
            <a:alphaModFix/>
          </a:blip>
          <a:srcRect b="0" l="0" r="0" t="0"/>
          <a:stretch/>
        </p:blipFill>
        <p:spPr>
          <a:xfrm>
            <a:off x="7725638" y="4295125"/>
            <a:ext cx="4513126" cy="256287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5" name="Shape 115"/>
        <p:cNvGrpSpPr/>
        <p:nvPr/>
      </p:nvGrpSpPr>
      <p:grpSpPr>
        <a:xfrm>
          <a:off x="0" y="0"/>
          <a:ext cx="0" cy="0"/>
          <a:chOff x="0" y="0"/>
          <a:chExt cx="0" cy="0"/>
        </a:xfrm>
      </p:grpSpPr>
      <p:sp>
        <p:nvSpPr>
          <p:cNvPr id="116" name="Google Shape;116;p22"/>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2"/>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18" name="Google Shape;118;p22"/>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9" name="Google Shape;119;p22"/>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120" name="Google Shape;120;p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1" name="Shape 121"/>
        <p:cNvGrpSpPr/>
        <p:nvPr/>
      </p:nvGrpSpPr>
      <p:grpSpPr>
        <a:xfrm>
          <a:off x="0" y="0"/>
          <a:ext cx="0" cy="0"/>
          <a:chOff x="0" y="0"/>
          <a:chExt cx="0" cy="0"/>
        </a:xfrm>
      </p:grpSpPr>
      <p:sp>
        <p:nvSpPr>
          <p:cNvPr id="122" name="Google Shape;122;p23"/>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123" name="Google Shape;123;p2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4" name="Shape 124"/>
        <p:cNvGrpSpPr/>
        <p:nvPr/>
      </p:nvGrpSpPr>
      <p:grpSpPr>
        <a:xfrm>
          <a:off x="0" y="0"/>
          <a:ext cx="0" cy="0"/>
          <a:chOff x="0" y="0"/>
          <a:chExt cx="0" cy="0"/>
        </a:xfrm>
      </p:grpSpPr>
      <p:sp>
        <p:nvSpPr>
          <p:cNvPr id="125" name="Google Shape;125;p24"/>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26" name="Google Shape;126;p24"/>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127" name="Google Shape;127;p2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2">
    <p:spTree>
      <p:nvGrpSpPr>
        <p:cNvPr id="128" name="Shape 128"/>
        <p:cNvGrpSpPr/>
        <p:nvPr/>
      </p:nvGrpSpPr>
      <p:grpSpPr>
        <a:xfrm>
          <a:off x="0" y="0"/>
          <a:ext cx="0" cy="0"/>
          <a:chOff x="0" y="0"/>
          <a:chExt cx="0" cy="0"/>
        </a:xfrm>
      </p:grpSpPr>
      <p:sp>
        <p:nvSpPr>
          <p:cNvPr id="129" name="Google Shape;129;p25"/>
          <p:cNvSpPr txBox="1"/>
          <p:nvPr>
            <p:ph type="title"/>
          </p:nvPr>
        </p:nvSpPr>
        <p:spPr>
          <a:xfrm>
            <a:off x="415600" y="349951"/>
            <a:ext cx="7749600" cy="1122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3600"/>
              <a:buFont typeface="Montserrat"/>
              <a:buNone/>
              <a:defRPr sz="3600">
                <a:latin typeface="Montserrat"/>
                <a:ea typeface="Montserrat"/>
                <a:cs typeface="Montserrat"/>
                <a:sym typeface="Montserrat"/>
              </a:defRPr>
            </a:lvl1pPr>
            <a:lvl2pPr lvl="1" algn="l">
              <a:lnSpc>
                <a:spcPct val="100000"/>
              </a:lnSpc>
              <a:spcBef>
                <a:spcPts val="0"/>
              </a:spcBef>
              <a:spcAft>
                <a:spcPts val="0"/>
              </a:spcAft>
              <a:buSzPts val="3600"/>
              <a:buFont typeface="Montserrat"/>
              <a:buNone/>
              <a:defRPr sz="3600">
                <a:latin typeface="Montserrat"/>
                <a:ea typeface="Montserrat"/>
                <a:cs typeface="Montserrat"/>
                <a:sym typeface="Montserrat"/>
              </a:defRPr>
            </a:lvl2pPr>
            <a:lvl3pPr lvl="2" algn="l">
              <a:lnSpc>
                <a:spcPct val="100000"/>
              </a:lnSpc>
              <a:spcBef>
                <a:spcPts val="0"/>
              </a:spcBef>
              <a:spcAft>
                <a:spcPts val="0"/>
              </a:spcAft>
              <a:buSzPts val="3600"/>
              <a:buFont typeface="Montserrat"/>
              <a:buNone/>
              <a:defRPr sz="3600">
                <a:latin typeface="Montserrat"/>
                <a:ea typeface="Montserrat"/>
                <a:cs typeface="Montserrat"/>
                <a:sym typeface="Montserrat"/>
              </a:defRPr>
            </a:lvl3pPr>
            <a:lvl4pPr lvl="3" algn="l">
              <a:lnSpc>
                <a:spcPct val="100000"/>
              </a:lnSpc>
              <a:spcBef>
                <a:spcPts val="0"/>
              </a:spcBef>
              <a:spcAft>
                <a:spcPts val="0"/>
              </a:spcAft>
              <a:buSzPts val="3600"/>
              <a:buFont typeface="Montserrat"/>
              <a:buNone/>
              <a:defRPr sz="3600">
                <a:latin typeface="Montserrat"/>
                <a:ea typeface="Montserrat"/>
                <a:cs typeface="Montserrat"/>
                <a:sym typeface="Montserrat"/>
              </a:defRPr>
            </a:lvl4pPr>
            <a:lvl5pPr lvl="4" algn="l">
              <a:lnSpc>
                <a:spcPct val="100000"/>
              </a:lnSpc>
              <a:spcBef>
                <a:spcPts val="0"/>
              </a:spcBef>
              <a:spcAft>
                <a:spcPts val="0"/>
              </a:spcAft>
              <a:buSzPts val="3600"/>
              <a:buFont typeface="Montserrat"/>
              <a:buNone/>
              <a:defRPr sz="3600">
                <a:latin typeface="Montserrat"/>
                <a:ea typeface="Montserrat"/>
                <a:cs typeface="Montserrat"/>
                <a:sym typeface="Montserrat"/>
              </a:defRPr>
            </a:lvl5pPr>
            <a:lvl6pPr lvl="5" algn="l">
              <a:lnSpc>
                <a:spcPct val="100000"/>
              </a:lnSpc>
              <a:spcBef>
                <a:spcPts val="0"/>
              </a:spcBef>
              <a:spcAft>
                <a:spcPts val="0"/>
              </a:spcAft>
              <a:buSzPts val="3600"/>
              <a:buFont typeface="Montserrat"/>
              <a:buNone/>
              <a:defRPr sz="3600">
                <a:latin typeface="Montserrat"/>
                <a:ea typeface="Montserrat"/>
                <a:cs typeface="Montserrat"/>
                <a:sym typeface="Montserrat"/>
              </a:defRPr>
            </a:lvl6pPr>
            <a:lvl7pPr lvl="6" algn="l">
              <a:lnSpc>
                <a:spcPct val="100000"/>
              </a:lnSpc>
              <a:spcBef>
                <a:spcPts val="0"/>
              </a:spcBef>
              <a:spcAft>
                <a:spcPts val="0"/>
              </a:spcAft>
              <a:buSzPts val="3600"/>
              <a:buFont typeface="Montserrat"/>
              <a:buNone/>
              <a:defRPr sz="3600">
                <a:latin typeface="Montserrat"/>
                <a:ea typeface="Montserrat"/>
                <a:cs typeface="Montserrat"/>
                <a:sym typeface="Montserrat"/>
              </a:defRPr>
            </a:lvl7pPr>
            <a:lvl8pPr lvl="7" algn="l">
              <a:lnSpc>
                <a:spcPct val="100000"/>
              </a:lnSpc>
              <a:spcBef>
                <a:spcPts val="0"/>
              </a:spcBef>
              <a:spcAft>
                <a:spcPts val="0"/>
              </a:spcAft>
              <a:buSzPts val="3600"/>
              <a:buFont typeface="Montserrat"/>
              <a:buNone/>
              <a:defRPr sz="3600">
                <a:latin typeface="Montserrat"/>
                <a:ea typeface="Montserrat"/>
                <a:cs typeface="Montserrat"/>
                <a:sym typeface="Montserrat"/>
              </a:defRPr>
            </a:lvl8pPr>
            <a:lvl9pPr lvl="8" algn="l">
              <a:lnSpc>
                <a:spcPct val="100000"/>
              </a:lnSpc>
              <a:spcBef>
                <a:spcPts val="0"/>
              </a:spcBef>
              <a:spcAft>
                <a:spcPts val="0"/>
              </a:spcAft>
              <a:buSzPts val="3600"/>
              <a:buFont typeface="Montserrat"/>
              <a:buNone/>
              <a:defRPr sz="3600">
                <a:latin typeface="Montserrat"/>
                <a:ea typeface="Montserrat"/>
                <a:cs typeface="Montserrat"/>
                <a:sym typeface="Montserrat"/>
              </a:defRPr>
            </a:lvl9pPr>
          </a:lstStyle>
          <a:p/>
        </p:txBody>
      </p:sp>
      <p:sp>
        <p:nvSpPr>
          <p:cNvPr id="130" name="Google Shape;130;p25"/>
          <p:cNvSpPr txBox="1"/>
          <p:nvPr>
            <p:ph idx="12" type="sldNum"/>
          </p:nvPr>
        </p:nvSpPr>
        <p:spPr>
          <a:xfrm>
            <a:off x="11296610" y="6217623"/>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1" name="Shape 131"/>
        <p:cNvGrpSpPr/>
        <p:nvPr/>
      </p:nvGrpSpPr>
      <p:grpSpPr>
        <a:xfrm>
          <a:off x="0" y="0"/>
          <a:ext cx="0" cy="0"/>
          <a:chOff x="0" y="0"/>
          <a:chExt cx="0" cy="0"/>
        </a:xfrm>
      </p:grpSpPr>
      <p:sp>
        <p:nvSpPr>
          <p:cNvPr id="132" name="Google Shape;132;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3" name="Google Shape;133;p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4" name="Google Shape;134;p26"/>
          <p:cNvSpPr txBox="1"/>
          <p:nvPr>
            <p:ph idx="10" type="dt"/>
          </p:nvPr>
        </p:nvSpPr>
        <p:spPr>
          <a:xfrm>
            <a:off x="838200" y="6356351"/>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888"/>
              </a:buClr>
              <a:buSzPts val="1500"/>
              <a:buFont typeface="Calibri"/>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9pPr>
          </a:lstStyle>
          <a:p/>
        </p:txBody>
      </p:sp>
      <p:sp>
        <p:nvSpPr>
          <p:cNvPr id="135" name="Google Shape;135;p26"/>
          <p:cNvSpPr txBox="1"/>
          <p:nvPr>
            <p:ph idx="11" type="ftr"/>
          </p:nvPr>
        </p:nvSpPr>
        <p:spPr>
          <a:xfrm>
            <a:off x="4038600" y="6356351"/>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888"/>
              </a:buClr>
              <a:buSzPts val="1500"/>
              <a:buFont typeface="Calibri"/>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500"/>
              <a:buFont typeface="Calibri"/>
              <a:buNone/>
              <a:defRPr b="0" i="0" sz="1900" u="none" cap="none" strike="noStrike">
                <a:solidFill>
                  <a:srgbClr val="000000"/>
                </a:solidFill>
                <a:latin typeface="Arial"/>
                <a:ea typeface="Arial"/>
                <a:cs typeface="Arial"/>
                <a:sym typeface="Arial"/>
              </a:defRPr>
            </a:lvl9pPr>
          </a:lstStyle>
          <a:p/>
        </p:txBody>
      </p:sp>
      <p:sp>
        <p:nvSpPr>
          <p:cNvPr id="136" name="Google Shape;136;p26"/>
          <p:cNvSpPr txBox="1"/>
          <p:nvPr>
            <p:ph idx="12" type="sldNum"/>
          </p:nvPr>
        </p:nvSpPr>
        <p:spPr>
          <a:xfrm>
            <a:off x="8610600" y="6356351"/>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4" name="Shape 34"/>
        <p:cNvGrpSpPr/>
        <p:nvPr/>
      </p:nvGrpSpPr>
      <p:grpSpPr>
        <a:xfrm>
          <a:off x="0" y="0"/>
          <a:ext cx="0" cy="0"/>
          <a:chOff x="0" y="0"/>
          <a:chExt cx="0" cy="0"/>
        </a:xfrm>
      </p:grpSpPr>
      <p:sp>
        <p:nvSpPr>
          <p:cNvPr id="35" name="Google Shape;35;p5"/>
          <p:cNvSpPr txBox="1"/>
          <p:nvPr>
            <p:ph type="title"/>
          </p:nvPr>
        </p:nvSpPr>
        <p:spPr>
          <a:xfrm>
            <a:off x="839788" y="987424"/>
            <a:ext cx="3932100" cy="1734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p:nvPr>
            <p:ph idx="2" type="pic"/>
          </p:nvPr>
        </p:nvSpPr>
        <p:spPr>
          <a:xfrm>
            <a:off x="5183188" y="987425"/>
            <a:ext cx="6172200" cy="4873500"/>
          </a:xfrm>
          <a:prstGeom prst="rect">
            <a:avLst/>
          </a:prstGeom>
          <a:noFill/>
          <a:ln>
            <a:noFill/>
          </a:ln>
        </p:spPr>
      </p:sp>
      <p:sp>
        <p:nvSpPr>
          <p:cNvPr id="37" name="Google Shape;37;p5"/>
          <p:cNvSpPr txBox="1"/>
          <p:nvPr>
            <p:ph idx="1" type="body"/>
          </p:nvPr>
        </p:nvSpPr>
        <p:spPr>
          <a:xfrm>
            <a:off x="839788" y="2721684"/>
            <a:ext cx="3932100" cy="3147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8" name="Google Shape;38;p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41" name="Shape 41"/>
        <p:cNvGrpSpPr/>
        <p:nvPr/>
      </p:nvGrpSpPr>
      <p:grpSpPr>
        <a:xfrm>
          <a:off x="0" y="0"/>
          <a:ext cx="0" cy="0"/>
          <a:chOff x="0" y="0"/>
          <a:chExt cx="0" cy="0"/>
        </a:xfrm>
      </p:grpSpPr>
      <p:sp>
        <p:nvSpPr>
          <p:cNvPr id="42" name="Google Shape;42;p6"/>
          <p:cNvSpPr txBox="1"/>
          <p:nvPr>
            <p:ph type="title"/>
          </p:nvPr>
        </p:nvSpPr>
        <p:spPr>
          <a:xfrm>
            <a:off x="838100" y="1013225"/>
            <a:ext cx="70230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 type="body"/>
          </p:nvPr>
        </p:nvSpPr>
        <p:spPr>
          <a:xfrm>
            <a:off x="838200" y="2338600"/>
            <a:ext cx="6935700" cy="3838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7" name="Google Shape;47;p6"/>
          <p:cNvPicPr preferRelativeResize="0"/>
          <p:nvPr/>
        </p:nvPicPr>
        <p:blipFill rotWithShape="1">
          <a:blip r:embed="rId2">
            <a:alphaModFix/>
          </a:blip>
          <a:srcRect b="0" l="0" r="0" t="0"/>
          <a:stretch/>
        </p:blipFill>
        <p:spPr>
          <a:xfrm>
            <a:off x="7861062" y="1403888"/>
            <a:ext cx="4242275" cy="40502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52" name="Shape 52"/>
        <p:cNvGrpSpPr/>
        <p:nvPr/>
      </p:nvGrpSpPr>
      <p:grpSpPr>
        <a:xfrm>
          <a:off x="0" y="0"/>
          <a:ext cx="0" cy="0"/>
          <a:chOff x="0" y="0"/>
          <a:chExt cx="0" cy="0"/>
        </a:xfrm>
      </p:grpSpPr>
      <p:sp>
        <p:nvSpPr>
          <p:cNvPr id="53" name="Google Shape;53;p8"/>
          <p:cNvSpPr/>
          <p:nvPr/>
        </p:nvSpPr>
        <p:spPr>
          <a:xfrm>
            <a:off x="6096000" y="0"/>
            <a:ext cx="60960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8"/>
          <p:cNvSpPr/>
          <p:nvPr/>
        </p:nvSpPr>
        <p:spPr>
          <a:xfrm>
            <a:off x="1" y="842481"/>
            <a:ext cx="6096000" cy="6015600"/>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8"/>
          <p:cNvSpPr txBox="1"/>
          <p:nvPr>
            <p:ph type="title"/>
          </p:nvPr>
        </p:nvSpPr>
        <p:spPr>
          <a:xfrm>
            <a:off x="7001700" y="842463"/>
            <a:ext cx="4284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 type="body"/>
          </p:nvPr>
        </p:nvSpPr>
        <p:spPr>
          <a:xfrm>
            <a:off x="7001688" y="36951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8" name="Google Shape;58;p8"/>
          <p:cNvPicPr preferRelativeResize="0"/>
          <p:nvPr/>
        </p:nvPicPr>
        <p:blipFill rotWithShape="1">
          <a:blip r:embed="rId2">
            <a:alphaModFix/>
          </a:blip>
          <a:srcRect b="0" l="0" r="0" t="0"/>
          <a:stretch/>
        </p:blipFill>
        <p:spPr>
          <a:xfrm>
            <a:off x="424075" y="1882213"/>
            <a:ext cx="5450024" cy="3936125"/>
          </a:xfrm>
          <a:prstGeom prst="rect">
            <a:avLst/>
          </a:prstGeom>
          <a:noFill/>
          <a:ln cap="flat" cmpd="sng" w="12700">
            <a:solidFill>
              <a:srgbClr val="F0FBFF"/>
            </a:solidFill>
            <a:prstDash val="solid"/>
            <a:miter lim="8000"/>
            <a:headEnd len="sm" w="sm" type="none"/>
            <a:tailEnd len="sm" w="sm" type="none"/>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9"/>
          <p:cNvSpPr/>
          <p:nvPr/>
        </p:nvSpPr>
        <p:spPr>
          <a:xfrm>
            <a:off x="1" y="842481"/>
            <a:ext cx="6096000" cy="6015600"/>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9"/>
          <p:cNvSpPr txBox="1"/>
          <p:nvPr>
            <p:ph type="title"/>
          </p:nvPr>
        </p:nvSpPr>
        <p:spPr>
          <a:xfrm>
            <a:off x="831850" y="1259538"/>
            <a:ext cx="4284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 type="body"/>
          </p:nvPr>
        </p:nvSpPr>
        <p:spPr>
          <a:xfrm>
            <a:off x="831813" y="4112238"/>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3" name="Google Shape;63;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9"/>
          <p:cNvSpPr/>
          <p:nvPr/>
        </p:nvSpPr>
        <p:spPr>
          <a:xfrm>
            <a:off x="6096000" y="0"/>
            <a:ext cx="60960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5" name="Google Shape;65;p9"/>
          <p:cNvPicPr preferRelativeResize="0"/>
          <p:nvPr/>
        </p:nvPicPr>
        <p:blipFill rotWithShape="1">
          <a:blip r:embed="rId2">
            <a:alphaModFix/>
          </a:blip>
          <a:srcRect b="0" l="0" r="0" t="0"/>
          <a:stretch/>
        </p:blipFill>
        <p:spPr>
          <a:xfrm>
            <a:off x="6430450" y="1259550"/>
            <a:ext cx="5427101" cy="5181374"/>
          </a:xfrm>
          <a:prstGeom prst="rect">
            <a:avLst/>
          </a:prstGeom>
          <a:noFill/>
          <a:ln cap="flat" cmpd="sng" w="12700">
            <a:solidFill>
              <a:schemeClr val="lt1"/>
            </a:solidFill>
            <a:prstDash val="solid"/>
            <a:miter lim="8000"/>
            <a:headEnd len="sm" w="sm" type="none"/>
            <a:tailEnd len="sm" w="sm" type="none"/>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10"/>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 type="body"/>
          </p:nvPr>
        </p:nvSpPr>
        <p:spPr>
          <a:xfrm>
            <a:off x="838200" y="2355925"/>
            <a:ext cx="5181600" cy="3821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0"/>
          <p:cNvSpPr txBox="1"/>
          <p:nvPr>
            <p:ph idx="2" type="body"/>
          </p:nvPr>
        </p:nvSpPr>
        <p:spPr>
          <a:xfrm>
            <a:off x="6172200" y="2355925"/>
            <a:ext cx="5181600" cy="3821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501" y="0"/>
            <a:ext cx="12190801" cy="6858002"/>
          </a:xfrm>
          <a:prstGeom prst="rect">
            <a:avLst/>
          </a:prstGeom>
          <a:noFill/>
          <a:ln>
            <a:noFill/>
          </a:ln>
        </p:spPr>
      </p:pic>
      <p:sp>
        <p:nvSpPr>
          <p:cNvPr id="7" name="Google Shape;7;p1"/>
          <p:cNvSpPr/>
          <p:nvPr/>
        </p:nvSpPr>
        <p:spPr>
          <a:xfrm>
            <a:off x="8244114" y="0"/>
            <a:ext cx="3948000" cy="653100"/>
          </a:xfrm>
          <a:prstGeom prst="rect">
            <a:avLst/>
          </a:prstGeom>
          <a:solidFill>
            <a:srgbClr val="F0F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programsekolahpenggerak | Program Sekolah Penggerak" id="13" name="Google Shape;13;p1"/>
          <p:cNvPicPr preferRelativeResize="0"/>
          <p:nvPr/>
        </p:nvPicPr>
        <p:blipFill rotWithShape="1">
          <a:blip r:embed="rId2">
            <a:alphaModFix/>
          </a:blip>
          <a:srcRect b="0" l="0" r="0" t="0"/>
          <a:stretch/>
        </p:blipFill>
        <p:spPr>
          <a:xfrm>
            <a:off x="9057839" y="0"/>
            <a:ext cx="3133461" cy="917600"/>
          </a:xfrm>
          <a:prstGeom prst="rect">
            <a:avLst/>
          </a:prstGeom>
          <a:noFill/>
          <a:ln>
            <a:noFill/>
          </a:ln>
        </p:spPr>
      </p:pic>
      <p:sp>
        <p:nvSpPr>
          <p:cNvPr id="14" name="Google Shape;14;p1"/>
          <p:cNvSpPr/>
          <p:nvPr/>
        </p:nvSpPr>
        <p:spPr>
          <a:xfrm>
            <a:off x="958200" y="190588"/>
            <a:ext cx="3080400" cy="552000"/>
          </a:xfrm>
          <a:prstGeom prst="rect">
            <a:avLst/>
          </a:prstGeom>
          <a:solidFill>
            <a:srgbClr val="F0FB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Kementerian Pendidikan, Kebudayaan, Riset, dan Teknologi</a:t>
            </a:r>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3" name="Shape 83"/>
        <p:cNvGrpSpPr/>
        <p:nvPr/>
      </p:nvGrpSpPr>
      <p:grpSpPr>
        <a:xfrm>
          <a:off x="0" y="0"/>
          <a:ext cx="0" cy="0"/>
          <a:chOff x="0" y="0"/>
          <a:chExt cx="0" cy="0"/>
        </a:xfrm>
      </p:grpSpPr>
      <p:sp>
        <p:nvSpPr>
          <p:cNvPr id="84" name="Google Shape;84;p1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85" name="Google Shape;85;p1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6" name="Google Shape;86;p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4202950" y="3905750"/>
            <a:ext cx="8235900" cy="8838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1D81F7"/>
              </a:buClr>
              <a:buSzPts val="6000"/>
              <a:buFont typeface="Candara"/>
              <a:buNone/>
            </a:pPr>
            <a:r>
              <a:rPr lang="en-US"/>
              <a:t>Merancang Pembelajaran</a:t>
            </a:r>
            <a:endParaRPr/>
          </a:p>
        </p:txBody>
      </p:sp>
      <p:sp>
        <p:nvSpPr>
          <p:cNvPr id="142" name="Google Shape;142;p27"/>
          <p:cNvSpPr txBox="1"/>
          <p:nvPr>
            <p:ph idx="4294967295" type="subTitle"/>
          </p:nvPr>
        </p:nvSpPr>
        <p:spPr>
          <a:xfrm>
            <a:off x="5352950" y="4789550"/>
            <a:ext cx="6318600" cy="7065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0" i="0" lang="en-US" sz="2800" u="none" cap="none" strike="noStrike">
                <a:solidFill>
                  <a:schemeClr val="dk1"/>
                </a:solidFill>
                <a:latin typeface="Arial"/>
                <a:ea typeface="Arial"/>
                <a:cs typeface="Arial"/>
                <a:sym typeface="Arial"/>
              </a:rPr>
              <a:t>Menyusun TP dan ATP </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6"/>
          <p:cNvSpPr txBox="1"/>
          <p:nvPr>
            <p:ph type="title"/>
          </p:nvPr>
        </p:nvSpPr>
        <p:spPr>
          <a:xfrm>
            <a:off x="670950" y="1117775"/>
            <a:ext cx="72957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20"/>
              <a:buNone/>
            </a:pPr>
            <a:r>
              <a:rPr b="1" lang="en-US" sz="3259"/>
              <a:t>Pengalaman Sebagai Guru</a:t>
            </a:r>
            <a:endParaRPr b="1" sz="3259"/>
          </a:p>
        </p:txBody>
      </p:sp>
      <p:sp>
        <p:nvSpPr>
          <p:cNvPr id="196" name="Google Shape;196;p36"/>
          <p:cNvSpPr txBox="1"/>
          <p:nvPr/>
        </p:nvSpPr>
        <p:spPr>
          <a:xfrm>
            <a:off x="732150" y="2175850"/>
            <a:ext cx="67116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197" name="Google Shape;197;p36"/>
          <p:cNvSpPr txBox="1"/>
          <p:nvPr/>
        </p:nvSpPr>
        <p:spPr>
          <a:xfrm>
            <a:off x="620100" y="3282625"/>
            <a:ext cx="6935700" cy="2878200"/>
          </a:xfrm>
          <a:prstGeom prst="rect">
            <a:avLst/>
          </a:prstGeom>
          <a:no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000000"/>
              </a:buClr>
              <a:buSzPts val="2500"/>
              <a:buFont typeface="Arial"/>
              <a:buAutoNum type="arabicPeriod"/>
            </a:pPr>
            <a:r>
              <a:rPr b="0" i="0" lang="en-US" sz="2500" u="none" cap="none" strike="noStrike">
                <a:solidFill>
                  <a:srgbClr val="000000"/>
                </a:solidFill>
                <a:latin typeface="Arial"/>
                <a:ea typeface="Arial"/>
                <a:cs typeface="Arial"/>
                <a:sym typeface="Arial"/>
              </a:rPr>
              <a:t>Apakah topik/materi yang Anda hantarkan di kelas selalu </a:t>
            </a:r>
            <a:r>
              <a:rPr b="1" i="0" lang="en-US" sz="2500" u="none" cap="none" strike="noStrike">
                <a:solidFill>
                  <a:srgbClr val="000000"/>
                </a:solidFill>
                <a:latin typeface="Arial"/>
                <a:ea typeface="Arial"/>
                <a:cs typeface="Arial"/>
                <a:sym typeface="Arial"/>
              </a:rPr>
              <a:t>dikaitkan </a:t>
            </a:r>
            <a:r>
              <a:rPr b="0" i="0" lang="en-US" sz="2500" u="none" cap="none" strike="noStrike">
                <a:solidFill>
                  <a:srgbClr val="000000"/>
                </a:solidFill>
                <a:latin typeface="Arial"/>
                <a:ea typeface="Arial"/>
                <a:cs typeface="Arial"/>
                <a:sym typeface="Arial"/>
              </a:rPr>
              <a:t>dengan manfaat penerapannya di kehidupan sehari-hari? </a:t>
            </a:r>
            <a:endParaRPr b="0" i="0" sz="2500" u="none" cap="none" strike="noStrike">
              <a:solidFill>
                <a:srgbClr val="000000"/>
              </a:solidFill>
              <a:latin typeface="Arial"/>
              <a:ea typeface="Arial"/>
              <a:cs typeface="Arial"/>
              <a:sym typeface="Arial"/>
            </a:endParaRPr>
          </a:p>
          <a:p>
            <a:pPr indent="-387350" lvl="0" marL="457200" marR="0" rtl="0" algn="l">
              <a:lnSpc>
                <a:spcPct val="100000"/>
              </a:lnSpc>
              <a:spcBef>
                <a:spcPts val="0"/>
              </a:spcBef>
              <a:spcAft>
                <a:spcPts val="0"/>
              </a:spcAft>
              <a:buClr>
                <a:srgbClr val="000000"/>
              </a:buClr>
              <a:buSzPts val="2500"/>
              <a:buFont typeface="Arial"/>
              <a:buAutoNum type="arabicPeriod"/>
            </a:pPr>
            <a:r>
              <a:rPr b="0" i="0" lang="en-US" sz="2500" u="none" cap="none" strike="noStrike">
                <a:solidFill>
                  <a:srgbClr val="000000"/>
                </a:solidFill>
                <a:latin typeface="Arial"/>
                <a:ea typeface="Arial"/>
                <a:cs typeface="Arial"/>
                <a:sym typeface="Arial"/>
              </a:rPr>
              <a:t>Kesulitan apa yang Anda temui saat ingin mengaitkan topik/bahasan materi dengan keseharian? Anda boleh menuliskan topik yang dimaksud sebagai bantuan bercerita. </a:t>
            </a:r>
            <a:endParaRPr b="0" i="0" sz="2500" u="none" cap="none" strike="noStrike">
              <a:solidFill>
                <a:srgbClr val="000000"/>
              </a:solidFill>
              <a:latin typeface="Arial"/>
              <a:ea typeface="Arial"/>
              <a:cs typeface="Arial"/>
              <a:sym typeface="Arial"/>
            </a:endParaRPr>
          </a:p>
        </p:txBody>
      </p:sp>
      <p:sp>
        <p:nvSpPr>
          <p:cNvPr id="198" name="Google Shape;198;p36"/>
          <p:cNvSpPr txBox="1"/>
          <p:nvPr>
            <p:ph type="title"/>
          </p:nvPr>
        </p:nvSpPr>
        <p:spPr>
          <a:xfrm>
            <a:off x="670950" y="2008600"/>
            <a:ext cx="63339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20"/>
              <a:buNone/>
            </a:pPr>
            <a:r>
              <a:rPr lang="en-US" sz="2160"/>
              <a:t>Sila menggunakan pertanyaan-pertanyaan berikut untuk melakukan refleksi secara mandiri:  </a:t>
            </a:r>
            <a:endParaRPr sz="216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7"/>
          <p:cNvSpPr txBox="1"/>
          <p:nvPr/>
        </p:nvSpPr>
        <p:spPr>
          <a:xfrm>
            <a:off x="508050" y="1214075"/>
            <a:ext cx="7249500" cy="5141100"/>
          </a:xfrm>
          <a:prstGeom prst="rect">
            <a:avLst/>
          </a:prstGeom>
          <a:noFill/>
          <a:ln>
            <a:noFill/>
          </a:ln>
        </p:spPr>
        <p:txBody>
          <a:bodyPr anchorCtr="0" anchor="t" bIns="91425" lIns="57150" spcFirstLastPara="1" rIns="91425" wrap="square" tIns="91425">
            <a:spAutoFit/>
          </a:bodyPr>
          <a:lstStyle/>
          <a:p>
            <a:pPr indent="-400050" lvl="0" marL="45720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3.   Saat mengajar, apakah Anda memiliki dokumen/file tujuan pembelajaran sebagai acuan?</a:t>
            </a:r>
            <a:endParaRPr b="0" i="0" sz="23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  </a:t>
            </a:r>
            <a:endParaRPr b="0" i="0" sz="23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4.   Dari mana Anda mendapatkan tujuan pembelajaran tersebut? Dari dokumen kurikulum nasional, kurikulum yang dirumuskan satuan pendidikan, rumusan sendiri, atau sumber lain? </a:t>
            </a:r>
            <a:endParaRPr b="0" i="0" sz="23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514350" lvl="0" marL="51435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5.  Apakah proses pembelajaran di kelas dapat mencapai tujuan tersebut? </a:t>
            </a:r>
            <a:endParaRPr b="0" i="0" sz="23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a:p>
            <a:pPr indent="-400050" lvl="0" marL="40005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6.  Pernahkah Anda mandiri merumuskan tujuan pembelajaran untuk kelas/Bidang Studi yang Anda ampu? </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6688200" y="76200"/>
            <a:ext cx="4284600" cy="1320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000"/>
              <a:buNone/>
            </a:pPr>
            <a:r>
              <a:rPr lang="en-US" sz="5100"/>
              <a:t>Mari Berbagi..</a:t>
            </a:r>
            <a:endParaRPr sz="5100"/>
          </a:p>
        </p:txBody>
      </p:sp>
      <p:sp>
        <p:nvSpPr>
          <p:cNvPr id="209" name="Google Shape;209;p38"/>
          <p:cNvSpPr txBox="1"/>
          <p:nvPr>
            <p:ph idx="1" type="body"/>
          </p:nvPr>
        </p:nvSpPr>
        <p:spPr>
          <a:xfrm>
            <a:off x="6324600" y="1295400"/>
            <a:ext cx="5257800" cy="5004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US">
                <a:solidFill>
                  <a:schemeClr val="dk1"/>
                </a:solidFill>
              </a:rPr>
              <a:t>Apa kesimpulannya?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342900" lvl="0" marL="457200" rtl="0" algn="l">
              <a:lnSpc>
                <a:spcPct val="90000"/>
              </a:lnSpc>
              <a:spcBef>
                <a:spcPts val="1000"/>
              </a:spcBef>
              <a:spcAft>
                <a:spcPts val="0"/>
              </a:spcAft>
              <a:buClr>
                <a:schemeClr val="dk1"/>
              </a:buClr>
              <a:buSzPts val="1800"/>
              <a:buAutoNum type="arabicPeriod"/>
            </a:pPr>
            <a:r>
              <a:rPr lang="en-US">
                <a:solidFill>
                  <a:schemeClr val="dk1"/>
                </a:solidFill>
              </a:rPr>
              <a:t>Apa tujuan kita (baik sebagai murid atau saat menjadi Guru) dalam mempelajari sebuah topik/materi? </a:t>
            </a:r>
            <a:endParaRPr>
              <a:solidFill>
                <a:schemeClr val="dk1"/>
              </a:solidFill>
            </a:endParaRPr>
          </a:p>
          <a:p>
            <a:pPr indent="0" lvl="0" marL="457200" rtl="0" algn="l">
              <a:lnSpc>
                <a:spcPct val="90000"/>
              </a:lnSpc>
              <a:spcBef>
                <a:spcPts val="1000"/>
              </a:spcBef>
              <a:spcAft>
                <a:spcPts val="0"/>
              </a:spcAft>
              <a:buSzPts val="2400"/>
              <a:buNone/>
            </a:pPr>
            <a:r>
              <a:t/>
            </a:r>
            <a:endParaRPr>
              <a:solidFill>
                <a:schemeClr val="dk1"/>
              </a:solidFill>
            </a:endParaRPr>
          </a:p>
          <a:p>
            <a:pPr indent="-342900" lvl="0" marL="457200" rtl="0" algn="l">
              <a:lnSpc>
                <a:spcPct val="90000"/>
              </a:lnSpc>
              <a:spcBef>
                <a:spcPts val="1000"/>
              </a:spcBef>
              <a:spcAft>
                <a:spcPts val="0"/>
              </a:spcAft>
              <a:buClr>
                <a:schemeClr val="dk1"/>
              </a:buClr>
              <a:buSzPts val="1800"/>
              <a:buAutoNum type="arabicPeriod"/>
            </a:pPr>
            <a:r>
              <a:rPr lang="en-US">
                <a:solidFill>
                  <a:schemeClr val="dk1"/>
                </a:solidFill>
              </a:rPr>
              <a:t>Sebagai Guru, dari mana tujuan yang menjadi acuan pembelajaran itu didapatkan?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Sila berbagi pemikiran secara lisan (3 - 4 orang, masing-masing 3 menit).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9"/>
          <p:cNvSpPr txBox="1"/>
          <p:nvPr>
            <p:ph type="title"/>
          </p:nvPr>
        </p:nvSpPr>
        <p:spPr>
          <a:xfrm>
            <a:off x="894575" y="2002638"/>
            <a:ext cx="4284600" cy="28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000"/>
              <a:buNone/>
            </a:pPr>
            <a:r>
              <a:rPr lang="en-US"/>
              <a:t>Eksplorasi Konsep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ph idx="1" type="body"/>
          </p:nvPr>
        </p:nvSpPr>
        <p:spPr>
          <a:xfrm>
            <a:off x="839800" y="1989875"/>
            <a:ext cx="5642100" cy="34059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1000"/>
              </a:spcBef>
              <a:spcAft>
                <a:spcPts val="0"/>
              </a:spcAft>
              <a:buSzPts val="1600"/>
              <a:buNone/>
            </a:pPr>
            <a:r>
              <a:rPr lang="en-US" sz="2300"/>
              <a:t>Mulai tahun ajaran 2021/2022 Kemdikbudristek mulai mengimplementasikan kurikulum merdeka secara terbatas di Sekolah Penggerak. </a:t>
            </a:r>
            <a:endParaRPr sz="2300"/>
          </a:p>
          <a:p>
            <a:pPr indent="0" lvl="0" marL="0" rtl="0" algn="l">
              <a:lnSpc>
                <a:spcPct val="80000"/>
              </a:lnSpc>
              <a:spcBef>
                <a:spcPts val="1000"/>
              </a:spcBef>
              <a:spcAft>
                <a:spcPts val="0"/>
              </a:spcAft>
              <a:buSzPts val="1600"/>
              <a:buNone/>
            </a:pPr>
            <a:r>
              <a:t/>
            </a:r>
            <a:endParaRPr sz="2300"/>
          </a:p>
          <a:p>
            <a:pPr indent="0" lvl="0" marL="0" rtl="0" algn="l">
              <a:lnSpc>
                <a:spcPct val="80000"/>
              </a:lnSpc>
              <a:spcBef>
                <a:spcPts val="1000"/>
              </a:spcBef>
              <a:spcAft>
                <a:spcPts val="0"/>
              </a:spcAft>
              <a:buSzPts val="1600"/>
              <a:buNone/>
            </a:pPr>
            <a:r>
              <a:rPr lang="en-US" sz="2300"/>
              <a:t>Mari kita pahami beberapa prinsip dan pendekatan yang digunakan kurikulum ini.  </a:t>
            </a:r>
            <a:endParaRPr sz="2300"/>
          </a:p>
        </p:txBody>
      </p:sp>
      <p:pic>
        <p:nvPicPr>
          <p:cNvPr id="220" name="Google Shape;220;p40"/>
          <p:cNvPicPr preferRelativeResize="0"/>
          <p:nvPr/>
        </p:nvPicPr>
        <p:blipFill rotWithShape="1">
          <a:blip r:embed="rId3">
            <a:alphaModFix/>
          </a:blip>
          <a:srcRect b="0" l="0" r="0" t="0"/>
          <a:stretch/>
        </p:blipFill>
        <p:spPr>
          <a:xfrm>
            <a:off x="7219725" y="1623350"/>
            <a:ext cx="3611300" cy="3611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41"/>
          <p:cNvPicPr preferRelativeResize="0"/>
          <p:nvPr/>
        </p:nvPicPr>
        <p:blipFill rotWithShape="1">
          <a:blip r:embed="rId3">
            <a:alphaModFix/>
          </a:blip>
          <a:srcRect b="0" l="0" r="0" t="0"/>
          <a:stretch/>
        </p:blipFill>
        <p:spPr>
          <a:xfrm>
            <a:off x="-5954" y="0"/>
            <a:ext cx="12197953"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2"/>
          <p:cNvSpPr txBox="1"/>
          <p:nvPr>
            <p:ph idx="1" type="body"/>
          </p:nvPr>
        </p:nvSpPr>
        <p:spPr>
          <a:xfrm>
            <a:off x="721775" y="1151326"/>
            <a:ext cx="3932100" cy="5164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600"/>
              <a:buNone/>
            </a:pPr>
            <a:r>
              <a:rPr lang="en-US" sz="2000"/>
              <a:t>Untuk memahami kaitan dan posisi Capaian Pembelajaran (CP), Tujuan Pembelajaran (TP), dan Alur Tujuan Pembelajaran (ATP) dalam Kurikulum Operasional, mari kita memahami terlebih dahulu konsep </a:t>
            </a:r>
            <a:r>
              <a:rPr i="1" lang="en-US" sz="2400"/>
              <a:t>Backward Design</a:t>
            </a:r>
            <a:r>
              <a:rPr lang="en-US" sz="2000"/>
              <a:t>. </a:t>
            </a:r>
            <a:endParaRPr sz="2000"/>
          </a:p>
          <a:p>
            <a:pPr indent="0" lvl="0" marL="0" rtl="0" algn="l">
              <a:lnSpc>
                <a:spcPct val="90000"/>
              </a:lnSpc>
              <a:spcBef>
                <a:spcPts val="1000"/>
              </a:spcBef>
              <a:spcAft>
                <a:spcPts val="0"/>
              </a:spcAft>
              <a:buSzPts val="1600"/>
              <a:buNone/>
            </a:pPr>
            <a:r>
              <a:t/>
            </a:r>
            <a:endParaRPr sz="2000"/>
          </a:p>
          <a:p>
            <a:pPr indent="0" lvl="0" marL="0" rtl="0" algn="l">
              <a:lnSpc>
                <a:spcPct val="90000"/>
              </a:lnSpc>
              <a:spcBef>
                <a:spcPts val="1000"/>
              </a:spcBef>
              <a:spcAft>
                <a:spcPts val="0"/>
              </a:spcAft>
              <a:buSzPts val="1600"/>
              <a:buNone/>
            </a:pPr>
            <a:r>
              <a:rPr lang="en-US" sz="2000"/>
              <a:t>Dengan demikian, harapannya satuan pendidikan dapat merumuskan TP dan ATP </a:t>
            </a:r>
            <a:r>
              <a:rPr lang="en-US" sz="2400" u="sng"/>
              <a:t>secara mandiri</a:t>
            </a:r>
            <a:r>
              <a:rPr lang="en-US" sz="2000"/>
              <a:t>, sesuai karakteristik dan situasi masing-masing.</a:t>
            </a:r>
            <a:endParaRPr sz="2000"/>
          </a:p>
        </p:txBody>
      </p:sp>
      <p:pic>
        <p:nvPicPr>
          <p:cNvPr id="231" name="Google Shape;231;p42"/>
          <p:cNvPicPr preferRelativeResize="0"/>
          <p:nvPr/>
        </p:nvPicPr>
        <p:blipFill rotWithShape="1">
          <a:blip r:embed="rId3">
            <a:alphaModFix/>
          </a:blip>
          <a:srcRect b="4994" l="27220" r="40311" t="13651"/>
          <a:stretch/>
        </p:blipFill>
        <p:spPr>
          <a:xfrm>
            <a:off x="5531475" y="329574"/>
            <a:ext cx="4399968" cy="61988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3"/>
          <p:cNvSpPr txBox="1"/>
          <p:nvPr>
            <p:ph type="title"/>
          </p:nvPr>
        </p:nvSpPr>
        <p:spPr>
          <a:xfrm>
            <a:off x="8382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a:t>Forward Design vs Backward Design</a:t>
            </a:r>
            <a:endParaRPr b="1"/>
          </a:p>
        </p:txBody>
      </p:sp>
      <p:sp>
        <p:nvSpPr>
          <p:cNvPr id="237" name="Google Shape;237;p43"/>
          <p:cNvSpPr/>
          <p:nvPr/>
        </p:nvSpPr>
        <p:spPr>
          <a:xfrm>
            <a:off x="379150" y="2090876"/>
            <a:ext cx="5397300" cy="470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238" name="Google Shape;238;p43"/>
          <p:cNvGrpSpPr/>
          <p:nvPr/>
        </p:nvGrpSpPr>
        <p:grpSpPr>
          <a:xfrm>
            <a:off x="3305969" y="2090798"/>
            <a:ext cx="2429355" cy="4538161"/>
            <a:chOff x="3352800" y="1270000"/>
            <a:chExt cx="2382421" cy="5023980"/>
          </a:xfrm>
        </p:grpSpPr>
        <p:sp>
          <p:nvSpPr>
            <p:cNvPr id="239" name="Google Shape;239;p43"/>
            <p:cNvSpPr/>
            <p:nvPr/>
          </p:nvSpPr>
          <p:spPr>
            <a:xfrm>
              <a:off x="3352800" y="1270000"/>
              <a:ext cx="2316600" cy="5589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Forward Design</a:t>
              </a:r>
              <a:endParaRPr b="0" i="0" sz="1800" u="none" cap="none" strike="noStrike">
                <a:solidFill>
                  <a:schemeClr val="dk1"/>
                </a:solidFill>
                <a:latin typeface="Calibri"/>
                <a:ea typeface="Calibri"/>
                <a:cs typeface="Calibri"/>
                <a:sym typeface="Calibri"/>
              </a:endParaRPr>
            </a:p>
          </p:txBody>
        </p:sp>
        <p:grpSp>
          <p:nvGrpSpPr>
            <p:cNvPr id="240" name="Google Shape;240;p43"/>
            <p:cNvGrpSpPr/>
            <p:nvPr/>
          </p:nvGrpSpPr>
          <p:grpSpPr>
            <a:xfrm>
              <a:off x="3352800" y="2377440"/>
              <a:ext cx="2382421" cy="3916540"/>
              <a:chOff x="447040" y="2397760"/>
              <a:chExt cx="2382421" cy="3916540"/>
            </a:xfrm>
          </p:grpSpPr>
          <p:sp>
            <p:nvSpPr>
              <p:cNvPr id="241" name="Google Shape;241;p43"/>
              <p:cNvSpPr/>
              <p:nvPr/>
            </p:nvSpPr>
            <p:spPr>
              <a:xfrm>
                <a:off x="447040" y="2397760"/>
                <a:ext cx="2336700" cy="1031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Aktivitas Belajar</a:t>
                </a:r>
                <a:endParaRPr b="0" i="0" sz="1800" u="none" cap="none" strike="noStrike">
                  <a:solidFill>
                    <a:schemeClr val="dk1"/>
                  </a:solidFill>
                  <a:latin typeface="Calibri"/>
                  <a:ea typeface="Calibri"/>
                  <a:cs typeface="Calibri"/>
                  <a:sym typeface="Calibri"/>
                </a:endParaRPr>
              </a:p>
            </p:txBody>
          </p:sp>
          <p:sp>
            <p:nvSpPr>
              <p:cNvPr id="242" name="Google Shape;242;p43"/>
              <p:cNvSpPr/>
              <p:nvPr/>
            </p:nvSpPr>
            <p:spPr>
              <a:xfrm>
                <a:off x="447040" y="3840480"/>
                <a:ext cx="2336700" cy="1031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Asesmen</a:t>
                </a:r>
                <a:endParaRPr b="0" i="0" sz="1800" u="none" cap="none" strike="noStrike">
                  <a:solidFill>
                    <a:schemeClr val="dk1"/>
                  </a:solidFill>
                  <a:latin typeface="Calibri"/>
                  <a:ea typeface="Calibri"/>
                  <a:cs typeface="Calibri"/>
                  <a:sym typeface="Calibri"/>
                </a:endParaRPr>
              </a:p>
            </p:txBody>
          </p:sp>
          <p:sp>
            <p:nvSpPr>
              <p:cNvPr id="243" name="Google Shape;243;p43"/>
              <p:cNvSpPr/>
              <p:nvPr/>
            </p:nvSpPr>
            <p:spPr>
              <a:xfrm>
                <a:off x="492761" y="5283200"/>
                <a:ext cx="2336700" cy="1031100"/>
              </a:xfrm>
              <a:prstGeom prst="ellipse">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Tujuan Pembelajaran</a:t>
                </a:r>
                <a:endParaRPr b="0" i="0" sz="1800" u="none" cap="none" strike="noStrike">
                  <a:solidFill>
                    <a:schemeClr val="dk1"/>
                  </a:solidFill>
                  <a:latin typeface="Calibri"/>
                  <a:ea typeface="Calibri"/>
                  <a:cs typeface="Calibri"/>
                  <a:sym typeface="Calibri"/>
                </a:endParaRPr>
              </a:p>
            </p:txBody>
          </p:sp>
          <p:sp>
            <p:nvSpPr>
              <p:cNvPr id="244" name="Google Shape;244;p43"/>
              <p:cNvSpPr/>
              <p:nvPr/>
            </p:nvSpPr>
            <p:spPr>
              <a:xfrm>
                <a:off x="1524000" y="3429000"/>
                <a:ext cx="233700" cy="411600"/>
              </a:xfrm>
              <a:prstGeom prst="downArrow">
                <a:avLst>
                  <a:gd fmla="val 50000" name="adj1"/>
                  <a:gd fmla="val 50000" name="adj2"/>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5" name="Google Shape;245;p43"/>
              <p:cNvSpPr/>
              <p:nvPr/>
            </p:nvSpPr>
            <p:spPr>
              <a:xfrm>
                <a:off x="1544324" y="4871720"/>
                <a:ext cx="233700" cy="411600"/>
              </a:xfrm>
              <a:prstGeom prst="downArrow">
                <a:avLst>
                  <a:gd fmla="val 50000" name="adj1"/>
                  <a:gd fmla="val 50000" name="adj2"/>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sp>
        <p:nvSpPr>
          <p:cNvPr id="246" name="Google Shape;246;p43"/>
          <p:cNvSpPr txBox="1"/>
          <p:nvPr/>
        </p:nvSpPr>
        <p:spPr>
          <a:xfrm>
            <a:off x="402544" y="2090755"/>
            <a:ext cx="2590800" cy="1477500"/>
          </a:xfrm>
          <a:prstGeom prst="rect">
            <a:avLst/>
          </a:prstGeom>
          <a:solidFill>
            <a:schemeClr val="lt1"/>
          </a:solidFill>
          <a:ln cap="flat" cmpd="sng" w="12700">
            <a:solidFill>
              <a:schemeClr val="dk1"/>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rbel"/>
                <a:ea typeface="Corbel"/>
                <a:cs typeface="Corbel"/>
                <a:sym typeface="Corbel"/>
              </a:rPr>
              <a:t>Lebih fokus pada pengajaran (aktivitas) daripada pembelajaran itu sendiri (output/outcome)</a:t>
            </a:r>
            <a:endParaRPr b="0" i="0" sz="1800" u="none" cap="none" strike="noStrike">
              <a:solidFill>
                <a:schemeClr val="dk1"/>
              </a:solidFill>
              <a:latin typeface="Corbel"/>
              <a:ea typeface="Corbel"/>
              <a:cs typeface="Corbel"/>
              <a:sym typeface="Corbel"/>
            </a:endParaRPr>
          </a:p>
        </p:txBody>
      </p:sp>
      <p:sp>
        <p:nvSpPr>
          <p:cNvPr id="247" name="Google Shape;247;p43"/>
          <p:cNvSpPr/>
          <p:nvPr/>
        </p:nvSpPr>
        <p:spPr>
          <a:xfrm>
            <a:off x="1520150" y="3568083"/>
            <a:ext cx="233700" cy="411600"/>
          </a:xfrm>
          <a:prstGeom prst="downArrow">
            <a:avLst>
              <a:gd fmla="val 50000" name="adj1"/>
              <a:gd fmla="val 50000" name="adj2"/>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8" name="Google Shape;248;p43"/>
          <p:cNvSpPr/>
          <p:nvPr/>
        </p:nvSpPr>
        <p:spPr>
          <a:xfrm>
            <a:off x="448250" y="4015250"/>
            <a:ext cx="2590800" cy="2742900"/>
          </a:xfrm>
          <a:prstGeom prst="roundRect">
            <a:avLst>
              <a:gd fmla="val 16667" name="adj"/>
            </a:avLst>
          </a:prstGeom>
          <a:solidFill>
            <a:schemeClr val="accen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chemeClr val="lt1"/>
                </a:solidFill>
                <a:latin typeface="Corbel"/>
                <a:ea typeface="Corbel"/>
                <a:cs typeface="Corbel"/>
                <a:sym typeface="Corbel"/>
              </a:rPr>
              <a:t>Bisa menjadi miskonsepsi bahwa belajar adalah aktivitas</a:t>
            </a:r>
            <a:endParaRPr b="1" i="1" sz="18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t/>
            </a:r>
            <a:endParaRPr b="1" i="1" sz="1800" u="none" cap="none" strike="noStrike">
              <a:solidFill>
                <a:schemeClr val="lt1"/>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orbel"/>
                <a:ea typeface="Corbel"/>
                <a:cs typeface="Corbel"/>
                <a:sym typeface="Corbel"/>
              </a:rPr>
              <a:t>Padahal pembelajaran adalah pertimbangan yang cermat terhadap makna aktivitasnya </a:t>
            </a:r>
            <a:endParaRPr b="1" i="0" sz="1800" u="none" cap="none" strike="noStrike">
              <a:solidFill>
                <a:schemeClr val="lt1"/>
              </a:solidFill>
              <a:latin typeface="Corbel"/>
              <a:ea typeface="Corbel"/>
              <a:cs typeface="Corbel"/>
              <a:sym typeface="Corbel"/>
            </a:endParaRPr>
          </a:p>
        </p:txBody>
      </p:sp>
      <p:grpSp>
        <p:nvGrpSpPr>
          <p:cNvPr id="249" name="Google Shape;249;p43"/>
          <p:cNvGrpSpPr/>
          <p:nvPr/>
        </p:nvGrpSpPr>
        <p:grpSpPr>
          <a:xfrm>
            <a:off x="6332025" y="2054825"/>
            <a:ext cx="5397300" cy="4703400"/>
            <a:chOff x="6415675" y="1756050"/>
            <a:chExt cx="5397300" cy="4703400"/>
          </a:xfrm>
        </p:grpSpPr>
        <p:sp>
          <p:nvSpPr>
            <p:cNvPr id="250" name="Google Shape;250;p43"/>
            <p:cNvSpPr/>
            <p:nvPr/>
          </p:nvSpPr>
          <p:spPr>
            <a:xfrm>
              <a:off x="6415675" y="1756050"/>
              <a:ext cx="5397300" cy="4703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51" name="Google Shape;251;p43"/>
            <p:cNvGrpSpPr/>
            <p:nvPr/>
          </p:nvGrpSpPr>
          <p:grpSpPr>
            <a:xfrm>
              <a:off x="6522800" y="1756061"/>
              <a:ext cx="2492250" cy="4558534"/>
              <a:chOff x="6522720" y="1270000"/>
              <a:chExt cx="2382421" cy="5044300"/>
            </a:xfrm>
          </p:grpSpPr>
          <p:sp>
            <p:nvSpPr>
              <p:cNvPr id="252" name="Google Shape;252;p43"/>
              <p:cNvSpPr/>
              <p:nvPr/>
            </p:nvSpPr>
            <p:spPr>
              <a:xfrm>
                <a:off x="6522720" y="1270000"/>
                <a:ext cx="2316600" cy="5589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rbel"/>
                    <a:ea typeface="Corbel"/>
                    <a:cs typeface="Corbel"/>
                    <a:sym typeface="Corbel"/>
                  </a:rPr>
                  <a:t>Backward Design</a:t>
                </a:r>
                <a:endParaRPr b="0" i="0" sz="1800" u="none" cap="none" strike="noStrike">
                  <a:solidFill>
                    <a:schemeClr val="dk1"/>
                  </a:solidFill>
                  <a:latin typeface="Corbel"/>
                  <a:ea typeface="Corbel"/>
                  <a:cs typeface="Corbel"/>
                  <a:sym typeface="Corbel"/>
                </a:endParaRPr>
              </a:p>
            </p:txBody>
          </p:sp>
          <p:sp>
            <p:nvSpPr>
              <p:cNvPr id="253" name="Google Shape;253;p43"/>
              <p:cNvSpPr/>
              <p:nvPr/>
            </p:nvSpPr>
            <p:spPr>
              <a:xfrm>
                <a:off x="6522720" y="2397760"/>
                <a:ext cx="2336700" cy="1031100"/>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rbel"/>
                    <a:ea typeface="Corbel"/>
                    <a:cs typeface="Corbel"/>
                    <a:sym typeface="Corbel"/>
                  </a:rPr>
                  <a:t>Tujuan Pembelajaran</a:t>
                </a:r>
                <a:endParaRPr b="0" i="0" sz="1800" u="none" cap="none" strike="noStrike">
                  <a:solidFill>
                    <a:schemeClr val="dk1"/>
                  </a:solidFill>
                  <a:latin typeface="Corbel"/>
                  <a:ea typeface="Corbel"/>
                  <a:cs typeface="Corbel"/>
                  <a:sym typeface="Corbel"/>
                </a:endParaRPr>
              </a:p>
            </p:txBody>
          </p:sp>
          <p:sp>
            <p:nvSpPr>
              <p:cNvPr id="254" name="Google Shape;254;p43"/>
              <p:cNvSpPr/>
              <p:nvPr/>
            </p:nvSpPr>
            <p:spPr>
              <a:xfrm>
                <a:off x="6522720" y="3840480"/>
                <a:ext cx="2336700" cy="1031100"/>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rbel"/>
                    <a:ea typeface="Corbel"/>
                    <a:cs typeface="Corbel"/>
                    <a:sym typeface="Corbel"/>
                  </a:rPr>
                  <a:t>Asesmen</a:t>
                </a:r>
                <a:endParaRPr b="0" i="0" sz="1800" u="none" cap="none" strike="noStrike">
                  <a:solidFill>
                    <a:schemeClr val="dk1"/>
                  </a:solidFill>
                  <a:latin typeface="Corbel"/>
                  <a:ea typeface="Corbel"/>
                  <a:cs typeface="Corbel"/>
                  <a:sym typeface="Corbel"/>
                </a:endParaRPr>
              </a:p>
            </p:txBody>
          </p:sp>
          <p:sp>
            <p:nvSpPr>
              <p:cNvPr id="255" name="Google Shape;255;p43"/>
              <p:cNvSpPr/>
              <p:nvPr/>
            </p:nvSpPr>
            <p:spPr>
              <a:xfrm>
                <a:off x="6568441" y="5283200"/>
                <a:ext cx="2336700" cy="1031100"/>
              </a:xfrm>
              <a:prstGeom prst="ellipse">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orbel"/>
                    <a:ea typeface="Corbel"/>
                    <a:cs typeface="Corbel"/>
                    <a:sym typeface="Corbel"/>
                  </a:rPr>
                  <a:t>Aktivitas Belajar</a:t>
                </a:r>
                <a:endParaRPr b="0" i="0" sz="1800" u="none" cap="none" strike="noStrike">
                  <a:solidFill>
                    <a:schemeClr val="dk1"/>
                  </a:solidFill>
                  <a:latin typeface="Corbel"/>
                  <a:ea typeface="Corbel"/>
                  <a:cs typeface="Corbel"/>
                  <a:sym typeface="Corbel"/>
                </a:endParaRPr>
              </a:p>
            </p:txBody>
          </p:sp>
          <p:sp>
            <p:nvSpPr>
              <p:cNvPr id="256" name="Google Shape;256;p43"/>
              <p:cNvSpPr/>
              <p:nvPr/>
            </p:nvSpPr>
            <p:spPr>
              <a:xfrm>
                <a:off x="7599680" y="3429000"/>
                <a:ext cx="233700" cy="411600"/>
              </a:xfrm>
              <a:prstGeom prst="downArrow">
                <a:avLst>
                  <a:gd fmla="val 50000" name="adj1"/>
                  <a:gd fmla="val 50000" name="adj2"/>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sp>
            <p:nvSpPr>
              <p:cNvPr id="257" name="Google Shape;257;p43"/>
              <p:cNvSpPr/>
              <p:nvPr/>
            </p:nvSpPr>
            <p:spPr>
              <a:xfrm>
                <a:off x="7620004" y="4871720"/>
                <a:ext cx="233700" cy="411600"/>
              </a:xfrm>
              <a:prstGeom prst="downArrow">
                <a:avLst>
                  <a:gd fmla="val 50000" name="adj1"/>
                  <a:gd fmla="val 50000" name="adj2"/>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p:txBody>
          </p:sp>
        </p:grpSp>
        <p:sp>
          <p:nvSpPr>
            <p:cNvPr id="258" name="Google Shape;258;p43"/>
            <p:cNvSpPr/>
            <p:nvPr/>
          </p:nvSpPr>
          <p:spPr>
            <a:xfrm>
              <a:off x="9183422" y="2457561"/>
              <a:ext cx="2560200" cy="2286900"/>
            </a:xfrm>
            <a:prstGeom prst="roundRect">
              <a:avLst>
                <a:gd fmla="val 16667" name="adj"/>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orbel"/>
                  <a:ea typeface="Corbel"/>
                  <a:cs typeface="Corbel"/>
                  <a:sym typeface="Corbel"/>
                </a:rPr>
                <a:t>Pendekatan yang lebih disengaja dan terencana untuk mencapai hasil yang diinginkan lebih efektif</a:t>
              </a:r>
              <a:endParaRPr b="0" i="0" sz="1800" u="none" cap="none" strike="noStrike">
                <a:solidFill>
                  <a:schemeClr val="lt1"/>
                </a:solidFill>
                <a:latin typeface="Corbel"/>
                <a:ea typeface="Corbel"/>
                <a:cs typeface="Corbel"/>
                <a:sym typeface="Corbel"/>
              </a:endParaRPr>
            </a:p>
          </p:txBody>
        </p:sp>
      </p:grpSp>
      <p:cxnSp>
        <p:nvCxnSpPr>
          <p:cNvPr id="259" name="Google Shape;259;p43"/>
          <p:cNvCxnSpPr/>
          <p:nvPr/>
        </p:nvCxnSpPr>
        <p:spPr>
          <a:xfrm>
            <a:off x="6105650" y="1924950"/>
            <a:ext cx="0" cy="46626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4"/>
          <p:cNvSpPr txBox="1"/>
          <p:nvPr>
            <p:ph type="title"/>
          </p:nvPr>
        </p:nvSpPr>
        <p:spPr>
          <a:xfrm>
            <a:off x="839800" y="1118300"/>
            <a:ext cx="8527800" cy="66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a:t>Analogi Perjalanan </a:t>
            </a:r>
            <a:r>
              <a:rPr lang="en-US" sz="2700"/>
              <a:t>(Memahami Backward Design)</a:t>
            </a:r>
            <a:r>
              <a:rPr lang="en-US"/>
              <a:t> </a:t>
            </a:r>
            <a:endParaRPr/>
          </a:p>
        </p:txBody>
      </p:sp>
      <p:sp>
        <p:nvSpPr>
          <p:cNvPr id="265" name="Google Shape;265;p44"/>
          <p:cNvSpPr txBox="1"/>
          <p:nvPr>
            <p:ph idx="1" type="body"/>
          </p:nvPr>
        </p:nvSpPr>
        <p:spPr>
          <a:xfrm>
            <a:off x="839800" y="2061898"/>
            <a:ext cx="3932100" cy="103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600"/>
              <a:buNone/>
            </a:pPr>
            <a:r>
              <a:rPr lang="en-US" sz="2000"/>
              <a:t>Mari memahami pendekatan Backward Design melalui analogi berikut: </a:t>
            </a:r>
            <a:endParaRPr sz="2000"/>
          </a:p>
          <a:p>
            <a:pPr indent="0" lvl="0" marL="0" rtl="0" algn="l">
              <a:lnSpc>
                <a:spcPct val="90000"/>
              </a:lnSpc>
              <a:spcBef>
                <a:spcPts val="1000"/>
              </a:spcBef>
              <a:spcAft>
                <a:spcPts val="0"/>
              </a:spcAft>
              <a:buSzPts val="1600"/>
              <a:buNone/>
            </a:pPr>
            <a:r>
              <a:t/>
            </a:r>
            <a:endParaRPr sz="2000"/>
          </a:p>
          <a:p>
            <a:pPr indent="0" lvl="0" marL="0" rtl="0" algn="l">
              <a:lnSpc>
                <a:spcPct val="90000"/>
              </a:lnSpc>
              <a:spcBef>
                <a:spcPts val="1000"/>
              </a:spcBef>
              <a:spcAft>
                <a:spcPts val="0"/>
              </a:spcAft>
              <a:buSzPts val="1600"/>
              <a:buNone/>
            </a:pPr>
            <a:r>
              <a:t/>
            </a:r>
            <a:endParaRPr sz="2000"/>
          </a:p>
        </p:txBody>
      </p:sp>
      <p:pic>
        <p:nvPicPr>
          <p:cNvPr id="266" name="Google Shape;266;p44"/>
          <p:cNvPicPr preferRelativeResize="0"/>
          <p:nvPr>
            <p:ph idx="2" type="pic"/>
          </p:nvPr>
        </p:nvPicPr>
        <p:blipFill rotWithShape="1">
          <a:blip r:embed="rId3">
            <a:alphaModFix/>
          </a:blip>
          <a:srcRect b="24452" l="8502" r="37510" t="19221"/>
          <a:stretch/>
        </p:blipFill>
        <p:spPr>
          <a:xfrm>
            <a:off x="5508175" y="2041625"/>
            <a:ext cx="6310100" cy="3700800"/>
          </a:xfrm>
          <a:prstGeom prst="rect">
            <a:avLst/>
          </a:prstGeom>
          <a:noFill/>
          <a:ln>
            <a:noFill/>
          </a:ln>
        </p:spPr>
      </p:pic>
      <p:sp>
        <p:nvSpPr>
          <p:cNvPr id="267" name="Google Shape;267;p44"/>
          <p:cNvSpPr txBox="1"/>
          <p:nvPr/>
        </p:nvSpPr>
        <p:spPr>
          <a:xfrm>
            <a:off x="839800" y="3379000"/>
            <a:ext cx="4160700" cy="3174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90000"/>
              </a:lnSpc>
              <a:spcBef>
                <a:spcPts val="1000"/>
              </a:spcBef>
              <a:spcAft>
                <a:spcPts val="0"/>
              </a:spcAft>
              <a:buClr>
                <a:schemeClr val="dk1"/>
              </a:buClr>
              <a:buSzPts val="1600"/>
              <a:buFont typeface="Arial"/>
              <a:buNone/>
            </a:pPr>
            <a:r>
              <a:rPr b="0" i="0" lang="en-US" sz="2200" u="none" cap="none" strike="noStrike">
                <a:solidFill>
                  <a:schemeClr val="dk1"/>
                </a:solidFill>
                <a:latin typeface="Arial"/>
                <a:ea typeface="Arial"/>
                <a:cs typeface="Arial"/>
                <a:sym typeface="Arial"/>
              </a:rPr>
              <a:t>Saya ingin melakukan sebuah ekspedisi perjalanan. Dari ekspedisi tersebut, </a:t>
            </a:r>
            <a:r>
              <a:rPr b="1" i="0" lang="en-US" sz="2200" u="none" cap="none" strike="noStrike">
                <a:solidFill>
                  <a:schemeClr val="dk1"/>
                </a:solidFill>
                <a:latin typeface="Arial"/>
                <a:ea typeface="Arial"/>
                <a:cs typeface="Arial"/>
                <a:sym typeface="Arial"/>
              </a:rPr>
              <a:t>targetnya adalah membuat buku kumpulan foto kuliner dari seluruh Indonesia</a:t>
            </a:r>
            <a:r>
              <a:rPr b="0" i="0" lang="en-US" sz="2200" u="none" cap="none" strike="noStrike">
                <a:solidFill>
                  <a:schemeClr val="dk1"/>
                </a:solidFill>
                <a:latin typeface="Arial"/>
                <a:ea typeface="Arial"/>
                <a:cs typeface="Arial"/>
                <a:sym typeface="Arial"/>
              </a:rPr>
              <a:t>. Saya punya waktu selama 6 bulan untuk menyelesaikan dan menerbitkan buku tersebut. </a:t>
            </a:r>
            <a:endParaRPr b="0" i="0" sz="22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5"/>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4700"/>
              <a:t>3 Tahapan Backward Design</a:t>
            </a:r>
            <a:endParaRPr b="1" sz="4700"/>
          </a:p>
        </p:txBody>
      </p:sp>
      <p:grpSp>
        <p:nvGrpSpPr>
          <p:cNvPr id="273" name="Google Shape;273;p45"/>
          <p:cNvGrpSpPr/>
          <p:nvPr/>
        </p:nvGrpSpPr>
        <p:grpSpPr>
          <a:xfrm>
            <a:off x="2133631" y="2054835"/>
            <a:ext cx="7518556" cy="4380600"/>
            <a:chOff x="8094" y="0"/>
            <a:chExt cx="7518556" cy="4380600"/>
          </a:xfrm>
        </p:grpSpPr>
        <p:sp>
          <p:nvSpPr>
            <p:cNvPr id="274" name="Google Shape;274;p45"/>
            <p:cNvSpPr/>
            <p:nvPr/>
          </p:nvSpPr>
          <p:spPr>
            <a:xfrm>
              <a:off x="565110" y="0"/>
              <a:ext cx="6404700" cy="4380600"/>
            </a:xfrm>
            <a:prstGeom prst="rightArrow">
              <a:avLst>
                <a:gd fmla="val 50000" name="adj1"/>
                <a:gd fmla="val 50000" name="adj2"/>
              </a:avLst>
            </a:prstGeom>
            <a:solidFill>
              <a:srgbClr val="D8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5"/>
            <p:cNvSpPr/>
            <p:nvPr/>
          </p:nvSpPr>
          <p:spPr>
            <a:xfrm>
              <a:off x="8094" y="1314215"/>
              <a:ext cx="2425200" cy="1752300"/>
            </a:xfrm>
            <a:prstGeom prst="roundRect">
              <a:avLst>
                <a:gd fmla="val 16667" name="adj"/>
              </a:avLst>
            </a:prstGeom>
            <a:solidFill>
              <a:srgbClr val="ED7D31"/>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5"/>
            <p:cNvSpPr txBox="1"/>
            <p:nvPr/>
          </p:nvSpPr>
          <p:spPr>
            <a:xfrm>
              <a:off x="93634" y="1399755"/>
              <a:ext cx="2254200" cy="15813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FFFFFF"/>
                </a:buClr>
                <a:buSzPts val="2500"/>
                <a:buFont typeface="Calibri"/>
                <a:buNone/>
              </a:pPr>
              <a:r>
                <a:rPr b="0" i="0" lang="en-US" sz="2500" u="none" cap="none" strike="noStrike">
                  <a:solidFill>
                    <a:srgbClr val="FFFFFF"/>
                  </a:solidFill>
                  <a:latin typeface="Calibri"/>
                  <a:ea typeface="Calibri"/>
                  <a:cs typeface="Calibri"/>
                  <a:sym typeface="Calibri"/>
                </a:rPr>
                <a:t>Identifikasi hasil yang diinginkan</a:t>
              </a:r>
              <a:endParaRPr b="0" i="0" sz="2500" u="none" cap="none" strike="noStrike">
                <a:solidFill>
                  <a:srgbClr val="FFFFFF"/>
                </a:solidFill>
                <a:latin typeface="Calibri"/>
                <a:ea typeface="Calibri"/>
                <a:cs typeface="Calibri"/>
                <a:sym typeface="Calibri"/>
              </a:endParaRPr>
            </a:p>
          </p:txBody>
        </p:sp>
        <p:sp>
          <p:nvSpPr>
            <p:cNvPr id="277" name="Google Shape;277;p45"/>
            <p:cNvSpPr/>
            <p:nvPr/>
          </p:nvSpPr>
          <p:spPr>
            <a:xfrm>
              <a:off x="2554772" y="1314215"/>
              <a:ext cx="2425200" cy="1752300"/>
            </a:xfrm>
            <a:prstGeom prst="roundRect">
              <a:avLst>
                <a:gd fmla="val 16667" name="adj"/>
              </a:avLst>
            </a:prstGeom>
            <a:solidFill>
              <a:srgbClr val="4472C4"/>
            </a:solidFill>
            <a:ln cap="flat" cmpd="sng" w="12700">
              <a:solidFill>
                <a:srgbClr val="4472C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5"/>
            <p:cNvSpPr txBox="1"/>
            <p:nvPr/>
          </p:nvSpPr>
          <p:spPr>
            <a:xfrm>
              <a:off x="2640312" y="1399755"/>
              <a:ext cx="2254200" cy="15813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FFFFFF"/>
                </a:buClr>
                <a:buSzPts val="2500"/>
                <a:buFont typeface="Calibri"/>
                <a:buNone/>
              </a:pPr>
              <a:r>
                <a:rPr b="0" i="0" lang="en-US" sz="2500" u="none" cap="none" strike="noStrike">
                  <a:solidFill>
                    <a:srgbClr val="FFFFFF"/>
                  </a:solidFill>
                  <a:latin typeface="Calibri"/>
                  <a:ea typeface="Calibri"/>
                  <a:cs typeface="Calibri"/>
                  <a:sym typeface="Calibri"/>
                </a:rPr>
                <a:t>Menentukan bukti dan asesmen</a:t>
              </a:r>
              <a:endParaRPr b="0" i="0" sz="2500" u="none" cap="none" strike="noStrike">
                <a:solidFill>
                  <a:srgbClr val="FFFFFF"/>
                </a:solidFill>
                <a:latin typeface="Calibri"/>
                <a:ea typeface="Calibri"/>
                <a:cs typeface="Calibri"/>
                <a:sym typeface="Calibri"/>
              </a:endParaRPr>
            </a:p>
          </p:txBody>
        </p:sp>
        <p:sp>
          <p:nvSpPr>
            <p:cNvPr id="279" name="Google Shape;279;p45"/>
            <p:cNvSpPr/>
            <p:nvPr/>
          </p:nvSpPr>
          <p:spPr>
            <a:xfrm>
              <a:off x="5101450" y="1314215"/>
              <a:ext cx="2425200" cy="1752300"/>
            </a:xfrm>
            <a:prstGeom prst="roundRect">
              <a:avLst>
                <a:gd fmla="val 16667" name="adj"/>
              </a:avLst>
            </a:prstGeom>
            <a:solidFill>
              <a:srgbClr val="70AD47"/>
            </a:solidFill>
            <a:ln cap="flat" cmpd="sng" w="12700">
              <a:solidFill>
                <a:srgbClr val="70AD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5"/>
            <p:cNvSpPr txBox="1"/>
            <p:nvPr/>
          </p:nvSpPr>
          <p:spPr>
            <a:xfrm>
              <a:off x="5186990" y="1399755"/>
              <a:ext cx="2254200" cy="15813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FFFFFF"/>
                </a:buClr>
                <a:buSzPts val="2500"/>
                <a:buFont typeface="Calibri"/>
                <a:buNone/>
              </a:pPr>
              <a:r>
                <a:rPr b="0" i="0" lang="en-US" sz="2500" u="none" cap="none" strike="noStrike">
                  <a:solidFill>
                    <a:srgbClr val="FFFFFF"/>
                  </a:solidFill>
                  <a:latin typeface="Calibri"/>
                  <a:ea typeface="Calibri"/>
                  <a:cs typeface="Calibri"/>
                  <a:sym typeface="Calibri"/>
                </a:rPr>
                <a:t>Merencanakan tahapan kegiatan pembelajaran</a:t>
              </a:r>
              <a:endParaRPr b="0" i="0" sz="2500" u="none" cap="none" strike="noStrike">
                <a:solidFill>
                  <a:srgbClr val="FFFFFF"/>
                </a:solidFill>
                <a:latin typeface="Calibri"/>
                <a:ea typeface="Calibri"/>
                <a:cs typeface="Calibri"/>
                <a:sym typeface="Calibri"/>
              </a:endParaRPr>
            </a:p>
          </p:txBody>
        </p:sp>
      </p:grpSp>
      <p:sp>
        <p:nvSpPr>
          <p:cNvPr id="281" name="Google Shape;281;p45"/>
          <p:cNvSpPr txBox="1"/>
          <p:nvPr/>
        </p:nvSpPr>
        <p:spPr>
          <a:xfrm>
            <a:off x="3094875" y="4838675"/>
            <a:ext cx="4392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Impact"/>
                <a:ea typeface="Impact"/>
                <a:cs typeface="Impact"/>
                <a:sym typeface="Impact"/>
              </a:rPr>
              <a:t>1</a:t>
            </a:r>
            <a:endParaRPr b="0" i="0" sz="2800" u="none" cap="none" strike="noStrike">
              <a:solidFill>
                <a:srgbClr val="000000"/>
              </a:solidFill>
              <a:latin typeface="Impact"/>
              <a:ea typeface="Impact"/>
              <a:cs typeface="Impact"/>
              <a:sym typeface="Impact"/>
            </a:endParaRPr>
          </a:p>
        </p:txBody>
      </p:sp>
      <p:sp>
        <p:nvSpPr>
          <p:cNvPr id="282" name="Google Shape;282;p45"/>
          <p:cNvSpPr txBox="1"/>
          <p:nvPr/>
        </p:nvSpPr>
        <p:spPr>
          <a:xfrm>
            <a:off x="5673300" y="4838675"/>
            <a:ext cx="4392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Impact"/>
                <a:ea typeface="Impact"/>
                <a:cs typeface="Impact"/>
                <a:sym typeface="Impact"/>
              </a:rPr>
              <a:t>2</a:t>
            </a:r>
            <a:endParaRPr b="0" i="0" sz="2800" u="none" cap="none" strike="noStrike">
              <a:solidFill>
                <a:srgbClr val="000000"/>
              </a:solidFill>
              <a:latin typeface="Impact"/>
              <a:ea typeface="Impact"/>
              <a:cs typeface="Impact"/>
              <a:sym typeface="Impact"/>
            </a:endParaRPr>
          </a:p>
        </p:txBody>
      </p:sp>
      <p:sp>
        <p:nvSpPr>
          <p:cNvPr id="283" name="Google Shape;283;p45"/>
          <p:cNvSpPr txBox="1"/>
          <p:nvPr/>
        </p:nvSpPr>
        <p:spPr>
          <a:xfrm>
            <a:off x="8166825" y="4838675"/>
            <a:ext cx="4392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Impact"/>
                <a:ea typeface="Impact"/>
                <a:cs typeface="Impact"/>
                <a:sym typeface="Impact"/>
              </a:rPr>
              <a:t>3</a:t>
            </a:r>
            <a:endParaRPr b="0" i="0" sz="2800" u="none" cap="none" strike="noStrike">
              <a:solidFill>
                <a:srgbClr val="000000"/>
              </a:solidFill>
              <a:latin typeface="Impact"/>
              <a:ea typeface="Impact"/>
              <a:cs typeface="Impact"/>
              <a:sym typeface="Impac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nvSpPr>
        <p:spPr>
          <a:xfrm>
            <a:off x="2678625" y="1770900"/>
            <a:ext cx="6396000" cy="1658100"/>
          </a:xfrm>
          <a:prstGeom prst="rect">
            <a:avLst/>
          </a:prstGeom>
          <a:solidFill>
            <a:srgbClr val="FFFFFF">
              <a:alpha val="71372"/>
            </a:srgbClr>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100"/>
              <a:buFont typeface="Arial"/>
              <a:buNone/>
            </a:pPr>
            <a:r>
              <a:rPr b="1" i="1" lang="en-US" sz="2100" u="none" cap="none" strike="noStrike">
                <a:solidFill>
                  <a:schemeClr val="dk1"/>
                </a:solidFill>
                <a:latin typeface="Nunito"/>
                <a:ea typeface="Nunito"/>
                <a:cs typeface="Nunito"/>
                <a:sym typeface="Nunito"/>
              </a:rPr>
              <a:t>Assalamualaikum warahmatullahi wabarakatuh</a:t>
            </a:r>
            <a:r>
              <a:rPr b="1" i="0" lang="en-US" sz="2100" u="none" cap="none" strike="noStrike">
                <a:solidFill>
                  <a:schemeClr val="dk1"/>
                </a:solidFill>
                <a:latin typeface="Nunito"/>
                <a:ea typeface="Nunito"/>
                <a:cs typeface="Nunito"/>
                <a:sym typeface="Nunito"/>
              </a:rPr>
              <a:t>, Shalom, Damai Sejahtera, Om Swastyastu,</a:t>
            </a:r>
            <a:endParaRPr b="1" i="0" sz="2100" u="none" cap="none" strike="noStrike">
              <a:solidFill>
                <a:schemeClr val="dk1"/>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2100"/>
              <a:buFont typeface="Arial"/>
              <a:buNone/>
            </a:pPr>
            <a:r>
              <a:rPr b="1" i="0" lang="en-US" sz="2100" u="none" cap="none" strike="noStrike">
                <a:solidFill>
                  <a:schemeClr val="dk1"/>
                </a:solidFill>
                <a:latin typeface="Nunito"/>
                <a:ea typeface="Nunito"/>
                <a:cs typeface="Nunito"/>
                <a:sym typeface="Nunito"/>
              </a:rPr>
              <a:t>Namo Buddhaya, Salam Kebajikan, Rahayu</a:t>
            </a:r>
            <a:endParaRPr b="1" i="0" sz="2100" u="none" cap="none" strike="noStrike">
              <a:solidFill>
                <a:schemeClr val="dk1"/>
              </a:solidFill>
              <a:latin typeface="Nunito"/>
              <a:ea typeface="Nunito"/>
              <a:cs typeface="Nunito"/>
              <a:sym typeface="Nunito"/>
            </a:endParaRPr>
          </a:p>
          <a:p>
            <a:pPr indent="0" lvl="0" marL="0" marR="0" rtl="0" algn="ctr">
              <a:lnSpc>
                <a:spcPct val="115000"/>
              </a:lnSpc>
              <a:spcBef>
                <a:spcPts val="0"/>
              </a:spcBef>
              <a:spcAft>
                <a:spcPts val="0"/>
              </a:spcAft>
              <a:buClr>
                <a:srgbClr val="000000"/>
              </a:buClr>
              <a:buSzPts val="2100"/>
              <a:buFont typeface="Arial"/>
              <a:buNone/>
            </a:pPr>
            <a:r>
              <a:rPr b="1" i="0" lang="en-US" sz="2100" u="none" cap="none" strike="noStrike">
                <a:solidFill>
                  <a:schemeClr val="dk1"/>
                </a:solidFill>
                <a:latin typeface="Nunito"/>
                <a:ea typeface="Nunito"/>
                <a:cs typeface="Nunito"/>
                <a:sym typeface="Nunito"/>
              </a:rPr>
              <a:t>untuk kita semua di ruang virtual ini"</a:t>
            </a:r>
            <a:endParaRPr b="1" i="0" sz="2500" u="none" cap="none" strike="noStrike">
              <a:solidFill>
                <a:srgbClr val="000000"/>
              </a:solidFill>
              <a:latin typeface="Nunito"/>
              <a:ea typeface="Nunito"/>
              <a:cs typeface="Nunito"/>
              <a:sym typeface="Nunito"/>
            </a:endParaRPr>
          </a:p>
        </p:txBody>
      </p:sp>
      <p:sp>
        <p:nvSpPr>
          <p:cNvPr id="148" name="Google Shape;148;p28"/>
          <p:cNvSpPr txBox="1"/>
          <p:nvPr/>
        </p:nvSpPr>
        <p:spPr>
          <a:xfrm>
            <a:off x="2819625" y="3682050"/>
            <a:ext cx="6129600" cy="877500"/>
          </a:xfrm>
          <a:prstGeom prst="rect">
            <a:avLst/>
          </a:prstGeom>
          <a:solidFill>
            <a:srgbClr val="FFFFFF">
              <a:alpha val="62352"/>
            </a:srgbClr>
          </a:solidFill>
          <a:ln>
            <a:noFill/>
          </a:ln>
        </p:spPr>
        <p:txBody>
          <a:bodyPr anchorCtr="0" anchor="ctr" bIns="91425" lIns="91425" spcFirstLastPara="1" rIns="91425" wrap="square" tIns="91425">
            <a:noAutofit/>
          </a:bodyPr>
          <a:lstStyle/>
          <a:p>
            <a:pPr indent="0" lvl="0" marL="0" marR="0" rtl="0" algn="ctr">
              <a:lnSpc>
                <a:spcPct val="115000"/>
              </a:lnSpc>
              <a:spcBef>
                <a:spcPts val="1200"/>
              </a:spcBef>
              <a:spcAft>
                <a:spcPts val="0"/>
              </a:spcAft>
              <a:buClr>
                <a:srgbClr val="C00000"/>
              </a:buClr>
              <a:buSzPts val="5500"/>
              <a:buFont typeface="Arial"/>
              <a:buNone/>
            </a:pPr>
            <a:r>
              <a:rPr b="1" i="0" lang="en-US" sz="4000" u="none" cap="none" strike="noStrike">
                <a:solidFill>
                  <a:srgbClr val="C00000"/>
                </a:solidFill>
                <a:highlight>
                  <a:srgbClr val="FFF2CC"/>
                </a:highlight>
                <a:latin typeface="Montserrat"/>
                <a:ea typeface="Montserrat"/>
                <a:cs typeface="Montserrat"/>
                <a:sym typeface="Montserrat"/>
              </a:rPr>
              <a:t>SALAM</a:t>
            </a:r>
            <a:r>
              <a:rPr b="1" i="0" lang="en-US" sz="4000" u="none" cap="none" strike="noStrike">
                <a:solidFill>
                  <a:schemeClr val="dk1"/>
                </a:solidFill>
                <a:highlight>
                  <a:srgbClr val="FFF2CC"/>
                </a:highlight>
                <a:latin typeface="Montserrat"/>
                <a:ea typeface="Montserrat"/>
                <a:cs typeface="Montserrat"/>
                <a:sym typeface="Montserrat"/>
              </a:rPr>
              <a:t> &amp; BAHAGIA</a:t>
            </a:r>
            <a:endParaRPr b="1" i="0" sz="2500" u="none" cap="none" strike="noStrike">
              <a:solidFill>
                <a:srgbClr val="000000"/>
              </a:solidFill>
              <a:highlight>
                <a:srgbClr val="FFF2CC"/>
              </a:highlight>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6"/>
          <p:cNvSpPr txBox="1"/>
          <p:nvPr>
            <p:ph idx="1" type="body"/>
          </p:nvPr>
        </p:nvSpPr>
        <p:spPr>
          <a:xfrm>
            <a:off x="838100" y="1908475"/>
            <a:ext cx="6020400" cy="2232900"/>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normAutofit/>
          </a:bodyPr>
          <a:lstStyle/>
          <a:p>
            <a:pPr indent="0" lvl="0" marL="92075" rtl="0" algn="l">
              <a:lnSpc>
                <a:spcPct val="107000"/>
              </a:lnSpc>
              <a:spcBef>
                <a:spcPts val="0"/>
              </a:spcBef>
              <a:spcAft>
                <a:spcPts val="0"/>
              </a:spcAft>
              <a:buSzPts val="1800"/>
              <a:buNone/>
            </a:pPr>
            <a:r>
              <a:rPr b="1" lang="en-US" sz="1800">
                <a:latin typeface="Calibri"/>
                <a:ea typeface="Calibri"/>
                <a:cs typeface="Calibri"/>
                <a:sym typeface="Calibri"/>
              </a:rPr>
              <a:t>Pertanyaan untuk mengidentifikasi hasil yang diinginkan:</a:t>
            </a:r>
            <a:endParaRPr b="1" sz="1800">
              <a:latin typeface="Calibri"/>
              <a:ea typeface="Calibri"/>
              <a:cs typeface="Calibri"/>
              <a:sym typeface="Calibri"/>
            </a:endParaRPr>
          </a:p>
          <a:p>
            <a:pPr indent="0" lvl="0" marL="92075" rtl="0" algn="l">
              <a:lnSpc>
                <a:spcPct val="107000"/>
              </a:lnSpc>
              <a:spcBef>
                <a:spcPts val="0"/>
              </a:spcBef>
              <a:spcAft>
                <a:spcPts val="0"/>
              </a:spcAft>
              <a:buClr>
                <a:srgbClr val="000000"/>
              </a:buClr>
              <a:buSzPts val="1800"/>
              <a:buFont typeface="Arial"/>
              <a:buNone/>
            </a:pPr>
            <a:r>
              <a:t/>
            </a:r>
            <a:endParaRPr b="1" sz="1800">
              <a:latin typeface="Calibri"/>
              <a:ea typeface="Calibri"/>
              <a:cs typeface="Calibri"/>
              <a:sym typeface="Calibri"/>
            </a:endParaRPr>
          </a:p>
          <a:p>
            <a:pPr indent="-263525" lvl="0" marL="355600" rtl="0" algn="l">
              <a:lnSpc>
                <a:spcPct val="107000"/>
              </a:lnSpc>
              <a:spcBef>
                <a:spcPts val="0"/>
              </a:spcBef>
              <a:spcAft>
                <a:spcPts val="0"/>
              </a:spcAft>
              <a:buClr>
                <a:schemeClr val="dk1"/>
              </a:buClr>
              <a:buSzPts val="1800"/>
              <a:buFont typeface="Calibri"/>
              <a:buAutoNum type="arabicPeriod"/>
            </a:pPr>
            <a:r>
              <a:rPr lang="en-US" sz="1800">
                <a:latin typeface="Calibri"/>
                <a:ea typeface="Calibri"/>
                <a:cs typeface="Calibri"/>
                <a:sym typeface="Calibri"/>
              </a:rPr>
              <a:t>Apa yang perlu didengar, dibaca, dilihat, dijelajahi, atau ditemukan?</a:t>
            </a:r>
            <a:endParaRPr sz="1400">
              <a:solidFill>
                <a:srgbClr val="000000"/>
              </a:solidFill>
            </a:endParaRPr>
          </a:p>
          <a:p>
            <a:pPr indent="-263525" lvl="0" marL="355600" rtl="0" algn="l">
              <a:lnSpc>
                <a:spcPct val="107000"/>
              </a:lnSpc>
              <a:spcBef>
                <a:spcPts val="0"/>
              </a:spcBef>
              <a:spcAft>
                <a:spcPts val="0"/>
              </a:spcAft>
              <a:buClr>
                <a:schemeClr val="dk1"/>
              </a:buClr>
              <a:buSzPts val="1800"/>
              <a:buFont typeface="Calibri"/>
              <a:buAutoNum type="arabicPeriod"/>
            </a:pPr>
            <a:r>
              <a:rPr lang="en-US" sz="1800">
                <a:latin typeface="Calibri"/>
                <a:ea typeface="Calibri"/>
                <a:cs typeface="Calibri"/>
                <a:sym typeface="Calibri"/>
              </a:rPr>
              <a:t>Sejauh apa hal ini akan disampaikan/diceritakan?</a:t>
            </a:r>
            <a:endParaRPr sz="1400">
              <a:solidFill>
                <a:srgbClr val="000000"/>
              </a:solidFill>
            </a:endParaRPr>
          </a:p>
          <a:p>
            <a:pPr indent="-263525" lvl="0" marL="355600" rtl="0" algn="l">
              <a:lnSpc>
                <a:spcPct val="107000"/>
              </a:lnSpc>
              <a:spcBef>
                <a:spcPts val="0"/>
              </a:spcBef>
              <a:spcAft>
                <a:spcPts val="0"/>
              </a:spcAft>
              <a:buClr>
                <a:schemeClr val="dk1"/>
              </a:buClr>
              <a:buSzPts val="1800"/>
              <a:buFont typeface="Calibri"/>
              <a:buAutoNum type="arabicPeriod"/>
            </a:pPr>
            <a:r>
              <a:rPr lang="en-US" sz="1800">
                <a:latin typeface="Calibri"/>
                <a:ea typeface="Calibri"/>
                <a:cs typeface="Calibri"/>
                <a:sym typeface="Calibri"/>
              </a:rPr>
              <a:t>Apa hal spesifik yang akan dapat membantu mengidentifikasi tujuan?</a:t>
            </a:r>
            <a:endParaRPr/>
          </a:p>
        </p:txBody>
      </p:sp>
      <p:sp>
        <p:nvSpPr>
          <p:cNvPr id="289" name="Google Shape;289;p46"/>
          <p:cNvSpPr txBox="1"/>
          <p:nvPr>
            <p:ph type="title"/>
          </p:nvPr>
        </p:nvSpPr>
        <p:spPr>
          <a:xfrm>
            <a:off x="838101" y="707034"/>
            <a:ext cx="10515600" cy="1117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0909"/>
              <a:buNone/>
            </a:pPr>
            <a:r>
              <a:rPr lang="en-US"/>
              <a:t>Tahap 1: Identifikasi Hasil yang Diinginkan</a:t>
            </a:r>
            <a:endParaRPr/>
          </a:p>
        </p:txBody>
      </p:sp>
      <p:sp>
        <p:nvSpPr>
          <p:cNvPr id="290" name="Google Shape;290;p46"/>
          <p:cNvSpPr/>
          <p:nvPr/>
        </p:nvSpPr>
        <p:spPr>
          <a:xfrm>
            <a:off x="1293650" y="5040800"/>
            <a:ext cx="4802400" cy="14571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Membuat tujuan yang konkret dan spesifik</a:t>
            </a:r>
            <a:endParaRPr b="0" i="0" sz="18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Menentukan konten terbaik</a:t>
            </a:r>
            <a:endParaRPr b="0" i="0" sz="18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Mengidentifikasi hasil yang diinginkan</a:t>
            </a:r>
            <a:endParaRPr b="0" i="0" sz="1800" u="none" cap="none" strike="noStrike">
              <a:solidFill>
                <a:schemeClr val="lt1"/>
              </a:solidFill>
              <a:latin typeface="Calibri"/>
              <a:ea typeface="Calibri"/>
              <a:cs typeface="Calibri"/>
              <a:sym typeface="Calibri"/>
            </a:endParaRPr>
          </a:p>
        </p:txBody>
      </p:sp>
      <p:sp>
        <p:nvSpPr>
          <p:cNvPr id="291" name="Google Shape;291;p46"/>
          <p:cNvSpPr/>
          <p:nvPr/>
        </p:nvSpPr>
        <p:spPr>
          <a:xfrm>
            <a:off x="3408450" y="4247175"/>
            <a:ext cx="459900" cy="508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2" name="Google Shape;292;p46"/>
          <p:cNvGrpSpPr/>
          <p:nvPr/>
        </p:nvGrpSpPr>
        <p:grpSpPr>
          <a:xfrm>
            <a:off x="7067600" y="2207900"/>
            <a:ext cx="4286100" cy="4442400"/>
            <a:chOff x="6556125" y="2207900"/>
            <a:chExt cx="4286100" cy="4442400"/>
          </a:xfrm>
        </p:grpSpPr>
        <p:grpSp>
          <p:nvGrpSpPr>
            <p:cNvPr id="293" name="Google Shape;293;p46"/>
            <p:cNvGrpSpPr/>
            <p:nvPr/>
          </p:nvGrpSpPr>
          <p:grpSpPr>
            <a:xfrm>
              <a:off x="6556125" y="2207900"/>
              <a:ext cx="4286100" cy="4442400"/>
              <a:chOff x="2154075" y="2338625"/>
              <a:chExt cx="4286100" cy="4442400"/>
            </a:xfrm>
          </p:grpSpPr>
          <p:sp>
            <p:nvSpPr>
              <p:cNvPr id="294" name="Google Shape;294;p46"/>
              <p:cNvSpPr/>
              <p:nvPr/>
            </p:nvSpPr>
            <p:spPr>
              <a:xfrm>
                <a:off x="2154075" y="2338625"/>
                <a:ext cx="4286100" cy="44424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6"/>
              <p:cNvSpPr txBox="1"/>
              <p:nvPr/>
            </p:nvSpPr>
            <p:spPr>
              <a:xfrm>
                <a:off x="2864925" y="2811750"/>
                <a:ext cx="28644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Apa yang perlu ditemukan/dijelajahi?</a:t>
                </a:r>
                <a:endParaRPr b="0" i="0" sz="1600" u="none" cap="none" strike="noStrike">
                  <a:solidFill>
                    <a:schemeClr val="lt1"/>
                  </a:solidFill>
                  <a:latin typeface="Arial"/>
                  <a:ea typeface="Arial"/>
                  <a:cs typeface="Arial"/>
                  <a:sym typeface="Arial"/>
                </a:endParaRPr>
              </a:p>
            </p:txBody>
          </p:sp>
        </p:grpSp>
        <p:grpSp>
          <p:nvGrpSpPr>
            <p:cNvPr id="296" name="Google Shape;296;p46"/>
            <p:cNvGrpSpPr/>
            <p:nvPr/>
          </p:nvGrpSpPr>
          <p:grpSpPr>
            <a:xfrm>
              <a:off x="7078725" y="3298400"/>
              <a:ext cx="3240900" cy="3351900"/>
              <a:chOff x="10755650" y="3298400"/>
              <a:chExt cx="3240900" cy="3351900"/>
            </a:xfrm>
          </p:grpSpPr>
          <p:sp>
            <p:nvSpPr>
              <p:cNvPr id="297" name="Google Shape;297;p46"/>
              <p:cNvSpPr/>
              <p:nvPr/>
            </p:nvSpPr>
            <p:spPr>
              <a:xfrm>
                <a:off x="10755650" y="3298400"/>
                <a:ext cx="3240900" cy="3351900"/>
              </a:xfrm>
              <a:prstGeom prst="ellipse">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6"/>
              <p:cNvSpPr txBox="1"/>
              <p:nvPr/>
            </p:nvSpPr>
            <p:spPr>
              <a:xfrm>
                <a:off x="11019200" y="3599050"/>
                <a:ext cx="27138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Sejauh mana penceritaannya? </a:t>
                </a:r>
                <a:endParaRPr b="0" i="0" sz="1600" u="none" cap="none" strike="noStrike">
                  <a:solidFill>
                    <a:schemeClr val="lt1"/>
                  </a:solidFill>
                  <a:latin typeface="Arial"/>
                  <a:ea typeface="Arial"/>
                  <a:cs typeface="Arial"/>
                  <a:sym typeface="Arial"/>
                </a:endParaRPr>
              </a:p>
            </p:txBody>
          </p:sp>
        </p:grpSp>
        <p:grpSp>
          <p:nvGrpSpPr>
            <p:cNvPr id="299" name="Google Shape;299;p46"/>
            <p:cNvGrpSpPr/>
            <p:nvPr/>
          </p:nvGrpSpPr>
          <p:grpSpPr>
            <a:xfrm>
              <a:off x="7586775" y="4345100"/>
              <a:ext cx="2224800" cy="2305200"/>
              <a:chOff x="4983500" y="4608225"/>
              <a:chExt cx="2224800" cy="2305200"/>
            </a:xfrm>
          </p:grpSpPr>
          <p:sp>
            <p:nvSpPr>
              <p:cNvPr id="300" name="Google Shape;300;p46"/>
              <p:cNvSpPr/>
              <p:nvPr/>
            </p:nvSpPr>
            <p:spPr>
              <a:xfrm>
                <a:off x="4983500" y="4608225"/>
                <a:ext cx="2224800" cy="23052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6"/>
              <p:cNvSpPr txBox="1"/>
              <p:nvPr/>
            </p:nvSpPr>
            <p:spPr>
              <a:xfrm>
                <a:off x="4983500" y="5437575"/>
                <a:ext cx="20826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Hal spesifik untuk mengidentifikasi tujuan</a:t>
                </a:r>
                <a:endParaRPr b="0" i="0" sz="1400" u="none" cap="none" strike="noStrike">
                  <a:solidFill>
                    <a:schemeClr val="lt1"/>
                  </a:solidFill>
                  <a:latin typeface="Arial"/>
                  <a:ea typeface="Arial"/>
                  <a:cs typeface="Arial"/>
                  <a:sym typeface="Arial"/>
                </a:endParaRPr>
              </a:p>
            </p:txBody>
          </p:sp>
        </p:grpSp>
      </p:grpSp>
      <p:sp>
        <p:nvSpPr>
          <p:cNvPr id="302" name="Google Shape;302;p46"/>
          <p:cNvSpPr txBox="1"/>
          <p:nvPr/>
        </p:nvSpPr>
        <p:spPr>
          <a:xfrm>
            <a:off x="4007425" y="4199325"/>
            <a:ext cx="2320800" cy="615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pertanyaan ini membantu kita untuk :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7"/>
          <p:cNvSpPr txBox="1"/>
          <p:nvPr>
            <p:ph idx="1" type="body"/>
          </p:nvPr>
        </p:nvSpPr>
        <p:spPr>
          <a:xfrm>
            <a:off x="6332775" y="2011025"/>
            <a:ext cx="5495100" cy="32742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000"/>
              <a:t>Dari tujuan tersebut, ternyata masih ada yang perlu diidentifikasi lebih jauh. Hal ini bisa dilakukan lewat bantuan pertanyaan: </a:t>
            </a:r>
            <a:endParaRPr sz="2000"/>
          </a:p>
          <a:p>
            <a:pPr indent="-355600" lvl="0" marL="457200" rtl="0" algn="l">
              <a:lnSpc>
                <a:spcPct val="90000"/>
              </a:lnSpc>
              <a:spcBef>
                <a:spcPts val="1000"/>
              </a:spcBef>
              <a:spcAft>
                <a:spcPts val="0"/>
              </a:spcAft>
              <a:buSzPts val="2000"/>
              <a:buAutoNum type="arabicPeriod"/>
            </a:pPr>
            <a:r>
              <a:rPr lang="en-US" sz="2000"/>
              <a:t>Buku → akan berapa halaman? Ada resep, atau caption saja? Jenis buku foto seperti apa?  </a:t>
            </a:r>
            <a:endParaRPr sz="2000"/>
          </a:p>
          <a:p>
            <a:pPr indent="-355600" lvl="0" marL="457200" rtl="0" algn="l">
              <a:lnSpc>
                <a:spcPct val="90000"/>
              </a:lnSpc>
              <a:spcBef>
                <a:spcPts val="0"/>
              </a:spcBef>
              <a:spcAft>
                <a:spcPts val="0"/>
              </a:spcAft>
              <a:buSzPts val="2000"/>
              <a:buAutoNum type="arabicPeriod"/>
            </a:pPr>
            <a:r>
              <a:rPr lang="en-US" sz="2000"/>
              <a:t>Kuliner → mencakup apa saja? Makanan berat, jajanan, atau termasuk minuman? </a:t>
            </a:r>
            <a:endParaRPr sz="2000"/>
          </a:p>
          <a:p>
            <a:pPr indent="-355600" lvl="0" marL="457200" rtl="0" algn="l">
              <a:lnSpc>
                <a:spcPct val="90000"/>
              </a:lnSpc>
              <a:spcBef>
                <a:spcPts val="0"/>
              </a:spcBef>
              <a:spcAft>
                <a:spcPts val="0"/>
              </a:spcAft>
              <a:buSzPts val="2000"/>
              <a:buAutoNum type="arabicPeriod"/>
            </a:pPr>
            <a:r>
              <a:rPr lang="en-US" sz="2000"/>
              <a:t>Dari seluruh Indonesia → berapa kota/tempat yang bisa dianggap mewakili seluruh Indonesia ?</a:t>
            </a:r>
            <a:endParaRPr sz="2000"/>
          </a:p>
        </p:txBody>
      </p:sp>
      <p:sp>
        <p:nvSpPr>
          <p:cNvPr id="308" name="Google Shape;308;p47"/>
          <p:cNvSpPr txBox="1"/>
          <p:nvPr>
            <p:ph idx="1" type="body"/>
          </p:nvPr>
        </p:nvSpPr>
        <p:spPr>
          <a:xfrm>
            <a:off x="564775" y="1826225"/>
            <a:ext cx="5181600" cy="37449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1800"/>
              <a:buNone/>
            </a:pPr>
            <a:r>
              <a:rPr lang="en-US" sz="2300"/>
              <a:t>Hasil akhir yang diinginkan: </a:t>
            </a:r>
            <a:endParaRPr sz="2300"/>
          </a:p>
          <a:p>
            <a:pPr indent="0" lvl="0" marL="0" rtl="0" algn="ctr">
              <a:lnSpc>
                <a:spcPct val="90000"/>
              </a:lnSpc>
              <a:spcBef>
                <a:spcPts val="1000"/>
              </a:spcBef>
              <a:spcAft>
                <a:spcPts val="0"/>
              </a:spcAft>
              <a:buSzPts val="1800"/>
              <a:buNone/>
            </a:pPr>
            <a:r>
              <a:rPr lang="en-US" sz="3000"/>
              <a:t>membuat </a:t>
            </a:r>
            <a:r>
              <a:rPr b="1" lang="en-US" sz="3000"/>
              <a:t>buku</a:t>
            </a:r>
            <a:r>
              <a:rPr lang="en-US" sz="3000"/>
              <a:t> kumpulan foto </a:t>
            </a:r>
            <a:r>
              <a:rPr b="1" lang="en-US" sz="3000"/>
              <a:t>kuliner</a:t>
            </a:r>
            <a:r>
              <a:rPr lang="en-US" sz="3000"/>
              <a:t> dari </a:t>
            </a:r>
            <a:r>
              <a:rPr b="1" lang="en-US" sz="3000"/>
              <a:t>seluruh Indonesia</a:t>
            </a:r>
            <a:r>
              <a:rPr lang="en-US" sz="2300"/>
              <a:t> </a:t>
            </a:r>
            <a:endParaRPr sz="2300"/>
          </a:p>
        </p:txBody>
      </p:sp>
      <p:sp>
        <p:nvSpPr>
          <p:cNvPr id="309" name="Google Shape;309;p47"/>
          <p:cNvSpPr txBox="1"/>
          <p:nvPr/>
        </p:nvSpPr>
        <p:spPr>
          <a:xfrm>
            <a:off x="4075700" y="5745150"/>
            <a:ext cx="4140000" cy="831300"/>
          </a:xfrm>
          <a:prstGeom prst="rect">
            <a:avLst/>
          </a:prstGeom>
          <a:solidFill>
            <a:srgbClr val="9FC5E8"/>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Didact Gothic"/>
                <a:ea typeface="Didact Gothic"/>
                <a:cs typeface="Didact Gothic"/>
                <a:sym typeface="Didact Gothic"/>
              </a:rPr>
              <a:t>Tahap 1 Backward Design : Identifikasi Hasil yang Diinginkan </a:t>
            </a:r>
            <a:endParaRPr b="1" i="0" sz="2100" u="none" cap="none" strike="noStrike">
              <a:solidFill>
                <a:srgbClr val="000000"/>
              </a:solidFill>
              <a:latin typeface="Didact Gothic"/>
              <a:ea typeface="Didact Gothic"/>
              <a:cs typeface="Didact Gothic"/>
              <a:sym typeface="Didact Gothic"/>
            </a:endParaRPr>
          </a:p>
        </p:txBody>
      </p:sp>
      <p:sp>
        <p:nvSpPr>
          <p:cNvPr id="310" name="Google Shape;310;p47"/>
          <p:cNvSpPr txBox="1"/>
          <p:nvPr>
            <p:ph type="title"/>
          </p:nvPr>
        </p:nvSpPr>
        <p:spPr>
          <a:xfrm>
            <a:off x="714350" y="888300"/>
            <a:ext cx="11287500" cy="806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200"/>
              <a:buNone/>
            </a:pPr>
            <a:r>
              <a:rPr lang="en-US"/>
              <a:t>Analogi Perjalanan </a:t>
            </a:r>
            <a:r>
              <a:rPr lang="en-US" sz="2700"/>
              <a:t>(Memahami Backward Design)</a:t>
            </a:r>
            <a:r>
              <a:rPr lang="en-US"/>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8"/>
          <p:cNvSpPr txBox="1"/>
          <p:nvPr>
            <p:ph type="title"/>
          </p:nvPr>
        </p:nvSpPr>
        <p:spPr>
          <a:xfrm>
            <a:off x="272225" y="937025"/>
            <a:ext cx="11318700" cy="1117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000"/>
              <a:buNone/>
            </a:pPr>
            <a:r>
              <a:rPr lang="en-US" sz="3850"/>
              <a:t>Analogi Perjalanan</a:t>
            </a:r>
            <a:r>
              <a:rPr lang="en-US"/>
              <a:t> </a:t>
            </a:r>
            <a:r>
              <a:rPr lang="en-US" sz="3100"/>
              <a:t>(Memahami Backward Design)</a:t>
            </a:r>
            <a:endParaRPr sz="3100"/>
          </a:p>
        </p:txBody>
      </p:sp>
      <p:sp>
        <p:nvSpPr>
          <p:cNvPr id="316" name="Google Shape;316;p48"/>
          <p:cNvSpPr txBox="1"/>
          <p:nvPr>
            <p:ph idx="1" type="body"/>
          </p:nvPr>
        </p:nvSpPr>
        <p:spPr>
          <a:xfrm>
            <a:off x="372450" y="1914900"/>
            <a:ext cx="4269600" cy="4839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400"/>
              <a:t>Saya sudah memutuskan hal-hal berikut : </a:t>
            </a:r>
            <a:endParaRPr sz="2400"/>
          </a:p>
          <a:p>
            <a:pPr indent="0" lvl="0" marL="0" rtl="0" algn="l">
              <a:lnSpc>
                <a:spcPct val="90000"/>
              </a:lnSpc>
              <a:spcBef>
                <a:spcPts val="1000"/>
              </a:spcBef>
              <a:spcAft>
                <a:spcPts val="0"/>
              </a:spcAft>
              <a:buSzPts val="1800"/>
              <a:buNone/>
            </a:pPr>
            <a:r>
              <a:t/>
            </a:r>
            <a:endParaRPr sz="2400"/>
          </a:p>
          <a:p>
            <a:pPr indent="-381000" lvl="0" marL="457200" rtl="0" algn="l">
              <a:lnSpc>
                <a:spcPct val="90000"/>
              </a:lnSpc>
              <a:spcBef>
                <a:spcPts val="1000"/>
              </a:spcBef>
              <a:spcAft>
                <a:spcPts val="0"/>
              </a:spcAft>
              <a:buSzPts val="2400"/>
              <a:buAutoNum type="arabicPeriod"/>
            </a:pPr>
            <a:r>
              <a:rPr lang="en-US" sz="2400"/>
              <a:t>Buku → berisi max 70 halaman, tanpa resep, hanya cerita definisi singkat. </a:t>
            </a:r>
            <a:endParaRPr sz="2400"/>
          </a:p>
          <a:p>
            <a:pPr indent="-381000" lvl="0" marL="457200" rtl="0" algn="l">
              <a:lnSpc>
                <a:spcPct val="90000"/>
              </a:lnSpc>
              <a:spcBef>
                <a:spcPts val="0"/>
              </a:spcBef>
              <a:spcAft>
                <a:spcPts val="0"/>
              </a:spcAft>
              <a:buSzPts val="2400"/>
              <a:buAutoNum type="arabicPeriod"/>
            </a:pPr>
            <a:r>
              <a:rPr lang="en-US" sz="2400"/>
              <a:t>Kuliner → mencakup makanan berat, jajanan, dan minuman. </a:t>
            </a:r>
            <a:endParaRPr sz="2400"/>
          </a:p>
          <a:p>
            <a:pPr indent="-381000" lvl="0" marL="457200" rtl="0" algn="l">
              <a:lnSpc>
                <a:spcPct val="90000"/>
              </a:lnSpc>
              <a:spcBef>
                <a:spcPts val="0"/>
              </a:spcBef>
              <a:spcAft>
                <a:spcPts val="0"/>
              </a:spcAft>
              <a:buSzPts val="2400"/>
              <a:buAutoNum type="arabicPeriod"/>
            </a:pPr>
            <a:r>
              <a:rPr lang="en-US" sz="2400"/>
              <a:t>Dari seluruh Indonesia → sampel diambil dari 20 kota di pulau-pulau besar. </a:t>
            </a:r>
            <a:endParaRPr sz="2400"/>
          </a:p>
        </p:txBody>
      </p:sp>
      <p:sp>
        <p:nvSpPr>
          <p:cNvPr id="317" name="Google Shape;317;p48"/>
          <p:cNvSpPr txBox="1"/>
          <p:nvPr>
            <p:ph idx="1" type="body"/>
          </p:nvPr>
        </p:nvSpPr>
        <p:spPr>
          <a:xfrm>
            <a:off x="6433150" y="2054825"/>
            <a:ext cx="5495100" cy="44229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1800"/>
              <a:buNone/>
            </a:pPr>
            <a:r>
              <a:rPr lang="en-US" sz="2400" u="sng"/>
              <a:t>Yang kemudian saya lakukan adalah : </a:t>
            </a:r>
            <a:endParaRPr sz="2400" u="sng"/>
          </a:p>
          <a:p>
            <a:pPr indent="-381000" lvl="0" marL="457200" rtl="0" algn="l">
              <a:lnSpc>
                <a:spcPct val="90000"/>
              </a:lnSpc>
              <a:spcBef>
                <a:spcPts val="1000"/>
              </a:spcBef>
              <a:spcAft>
                <a:spcPts val="0"/>
              </a:spcAft>
              <a:buSzPts val="2400"/>
              <a:buAutoNum type="arabicPeriod"/>
            </a:pPr>
            <a:r>
              <a:rPr lang="en-US" sz="2400"/>
              <a:t>Menentukan </a:t>
            </a:r>
            <a:r>
              <a:rPr b="1" lang="en-US" sz="2400"/>
              <a:t>daftar kota-kota tujuan</a:t>
            </a:r>
            <a:r>
              <a:rPr lang="en-US" sz="2400"/>
              <a:t> dan </a:t>
            </a:r>
            <a:r>
              <a:rPr b="1" lang="en-US" sz="2400"/>
              <a:t>jenis kuliner</a:t>
            </a:r>
            <a:r>
              <a:rPr lang="en-US" sz="2400"/>
              <a:t> yang akan didokumentasikan </a:t>
            </a:r>
            <a:endParaRPr sz="2400"/>
          </a:p>
          <a:p>
            <a:pPr indent="-381000" lvl="0" marL="457200" rtl="0" algn="l">
              <a:lnSpc>
                <a:spcPct val="90000"/>
              </a:lnSpc>
              <a:spcBef>
                <a:spcPts val="0"/>
              </a:spcBef>
              <a:spcAft>
                <a:spcPts val="0"/>
              </a:spcAft>
              <a:buSzPts val="2400"/>
              <a:buAutoNum type="arabicPeriod"/>
            </a:pPr>
            <a:r>
              <a:rPr lang="en-US" sz="2400"/>
              <a:t>Membuat </a:t>
            </a:r>
            <a:r>
              <a:rPr b="1" lang="en-US" sz="2400"/>
              <a:t>lini masa dan alur perjalanan</a:t>
            </a:r>
            <a:r>
              <a:rPr lang="en-US" sz="2400"/>
              <a:t> supaya kegiatan ini efektif secara biaya dan waktu </a:t>
            </a:r>
            <a:endParaRPr sz="2400"/>
          </a:p>
        </p:txBody>
      </p:sp>
      <p:sp>
        <p:nvSpPr>
          <p:cNvPr id="318" name="Google Shape;318;p48"/>
          <p:cNvSpPr/>
          <p:nvPr/>
        </p:nvSpPr>
        <p:spPr>
          <a:xfrm>
            <a:off x="4912525" y="3911250"/>
            <a:ext cx="1317300" cy="940800"/>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9"/>
          <p:cNvSpPr txBox="1"/>
          <p:nvPr>
            <p:ph idx="1" type="body"/>
          </p:nvPr>
        </p:nvSpPr>
        <p:spPr>
          <a:xfrm>
            <a:off x="5706300" y="2590275"/>
            <a:ext cx="5808000" cy="322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400"/>
              <a:buNone/>
            </a:pPr>
            <a:r>
              <a:rPr lang="en-US">
                <a:solidFill>
                  <a:schemeClr val="dk1"/>
                </a:solidFill>
              </a:rPr>
              <a:t>Dalam Kurikulum Merdeka tujuan akhirnya adalah Profil Pelajar Pancasila. </a:t>
            </a:r>
            <a:endParaRPr>
              <a:solidFill>
                <a:schemeClr val="dk1"/>
              </a:solidFill>
            </a:endParaRPr>
          </a:p>
          <a:p>
            <a:pPr indent="0" lvl="0" marL="0" rtl="0" algn="l">
              <a:lnSpc>
                <a:spcPct val="90000"/>
              </a:lnSpc>
              <a:spcBef>
                <a:spcPts val="1000"/>
              </a:spcBef>
              <a:spcAft>
                <a:spcPts val="0"/>
              </a:spcAft>
              <a:buSzPts val="2400"/>
              <a:buNone/>
            </a:pPr>
            <a:r>
              <a:rPr lang="en-US">
                <a:solidFill>
                  <a:schemeClr val="dk1"/>
                </a:solidFill>
              </a:rPr>
              <a:t>Tujuan akhir ini kemudian diturunkan menjadi kalimat CP (yang dibagi ke dalam beberapa fase), lalu didetailkan menjadi TP dan ATP sebelum masuk ke proses perancangan. </a:t>
            </a:r>
            <a:endParaRPr>
              <a:solidFill>
                <a:schemeClr val="dk1"/>
              </a:solidFill>
            </a:endParaRPr>
          </a:p>
        </p:txBody>
      </p:sp>
      <p:sp>
        <p:nvSpPr>
          <p:cNvPr id="324" name="Google Shape;324;p49"/>
          <p:cNvSpPr txBox="1"/>
          <p:nvPr>
            <p:ph type="title"/>
          </p:nvPr>
        </p:nvSpPr>
        <p:spPr>
          <a:xfrm>
            <a:off x="5630850" y="1176325"/>
            <a:ext cx="5808000" cy="986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990"/>
              <a:buNone/>
            </a:pPr>
            <a:r>
              <a:rPr lang="en-US" sz="3000"/>
              <a:t>Memahami Kurikulum Menggunakan Backward Design </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50"/>
          <p:cNvPicPr preferRelativeResize="0"/>
          <p:nvPr/>
        </p:nvPicPr>
        <p:blipFill rotWithShape="1">
          <a:blip r:embed="rId3">
            <a:alphaModFix/>
          </a:blip>
          <a:srcRect b="0" l="0" r="0" t="0"/>
          <a:stretch/>
        </p:blipFill>
        <p:spPr>
          <a:xfrm>
            <a:off x="292533" y="119800"/>
            <a:ext cx="11594800" cy="6618400"/>
          </a:xfrm>
          <a:prstGeom prst="rect">
            <a:avLst/>
          </a:prstGeom>
          <a:noFill/>
          <a:ln>
            <a:noFill/>
          </a:ln>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1"/>
          <p:cNvSpPr txBox="1"/>
          <p:nvPr>
            <p:ph type="title"/>
          </p:nvPr>
        </p:nvSpPr>
        <p:spPr>
          <a:xfrm>
            <a:off x="272225" y="708425"/>
            <a:ext cx="11081400" cy="1117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620"/>
              <a:buNone/>
            </a:pPr>
            <a:r>
              <a:rPr lang="en-US" sz="3759"/>
              <a:t>Tahap 1 Backward Design dalam CP, TP, dan ATP </a:t>
            </a:r>
            <a:endParaRPr sz="3759"/>
          </a:p>
        </p:txBody>
      </p:sp>
      <p:sp>
        <p:nvSpPr>
          <p:cNvPr id="335" name="Google Shape;335;p51"/>
          <p:cNvSpPr txBox="1"/>
          <p:nvPr>
            <p:ph idx="1" type="body"/>
          </p:nvPr>
        </p:nvSpPr>
        <p:spPr>
          <a:xfrm>
            <a:off x="370725" y="1826225"/>
            <a:ext cx="11374200" cy="47898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1000"/>
              </a:spcBef>
              <a:spcAft>
                <a:spcPts val="0"/>
              </a:spcAft>
              <a:buSzPts val="1508"/>
              <a:buNone/>
            </a:pPr>
            <a:r>
              <a:rPr lang="en-US" sz="2370"/>
              <a:t>Keinginan pelaku membuat buku dalam analogi perjalanan tadi ibaratnya adalah </a:t>
            </a:r>
            <a:r>
              <a:rPr b="1" lang="en-US" sz="2370"/>
              <a:t>rumusan CP</a:t>
            </a:r>
            <a:r>
              <a:rPr lang="en-US" sz="2370"/>
              <a:t>. Ternyata, ada banyak hal yang perlu dipahami dan diidentifikasi di dalam sebuah kalimat CP. Setelah tujuan (membuat buku) diidentifikasi lebih detail, pelaku perjalanan dapat membuat daftar kota tujuan dan kuliner yang akan didokumentasikan (</a:t>
            </a:r>
            <a:r>
              <a:rPr b="1" lang="en-US" sz="2370"/>
              <a:t>merumuskan TP</a:t>
            </a:r>
            <a:r>
              <a:rPr lang="en-US" sz="2370"/>
              <a:t>), serta lini masa dan rencana perjalanannya (</a:t>
            </a:r>
            <a:r>
              <a:rPr b="1" lang="en-US" sz="2370"/>
              <a:t>merangkai ATP</a:t>
            </a:r>
            <a:r>
              <a:rPr lang="en-US" sz="2370"/>
              <a:t>).</a:t>
            </a:r>
            <a:endParaRPr sz="2370"/>
          </a:p>
          <a:p>
            <a:pPr indent="0" lvl="0" marL="0" rtl="0" algn="l">
              <a:lnSpc>
                <a:spcPct val="95000"/>
              </a:lnSpc>
              <a:spcBef>
                <a:spcPts val="1000"/>
              </a:spcBef>
              <a:spcAft>
                <a:spcPts val="0"/>
              </a:spcAft>
              <a:buSzPts val="1508"/>
              <a:buNone/>
            </a:pPr>
            <a:r>
              <a:t/>
            </a:r>
            <a:endParaRPr sz="2370"/>
          </a:p>
          <a:p>
            <a:pPr indent="0" lvl="0" marL="0" rtl="0" algn="l">
              <a:lnSpc>
                <a:spcPct val="95000"/>
              </a:lnSpc>
              <a:spcBef>
                <a:spcPts val="1000"/>
              </a:spcBef>
              <a:spcAft>
                <a:spcPts val="0"/>
              </a:spcAft>
              <a:buSzPts val="1508"/>
              <a:buNone/>
            </a:pPr>
            <a:r>
              <a:rPr lang="en-US" sz="2370"/>
              <a:t>Demikian pula dengan Bapak/Ibu Guru. Pemahaman dan identifikasi yang tepat atas sebuah CP akan sangat membantu proses perumusan kalimat TP dan merangkai TP menjadi ATP. </a:t>
            </a:r>
            <a:endParaRPr sz="2370"/>
          </a:p>
          <a:p>
            <a:pPr indent="0" lvl="0" marL="0" rtl="0" algn="l">
              <a:lnSpc>
                <a:spcPct val="95000"/>
              </a:lnSpc>
              <a:spcBef>
                <a:spcPts val="1000"/>
              </a:spcBef>
              <a:spcAft>
                <a:spcPts val="0"/>
              </a:spcAft>
              <a:buSzPts val="1508"/>
              <a:buNone/>
            </a:pPr>
            <a:r>
              <a:rPr b="1" lang="en-US" sz="2370"/>
              <a:t>Bagaimana cara memahami sebuah CP</a:t>
            </a:r>
            <a:r>
              <a:rPr lang="en-US" sz="2370"/>
              <a:t>? Ingat kembali penjelasan dan latihan yang sudah Bapak/Ibu lakukan di modul sebelumnya ya. </a:t>
            </a:r>
            <a:endParaRPr sz="237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2"/>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4700"/>
              <a:t>3 Tahapan Backward Design</a:t>
            </a:r>
            <a:endParaRPr b="1" sz="4700"/>
          </a:p>
        </p:txBody>
      </p:sp>
      <p:grpSp>
        <p:nvGrpSpPr>
          <p:cNvPr id="341" name="Google Shape;341;p52"/>
          <p:cNvGrpSpPr/>
          <p:nvPr/>
        </p:nvGrpSpPr>
        <p:grpSpPr>
          <a:xfrm>
            <a:off x="2133631" y="2054835"/>
            <a:ext cx="7518556" cy="4380600"/>
            <a:chOff x="8094" y="0"/>
            <a:chExt cx="7518556" cy="4380600"/>
          </a:xfrm>
        </p:grpSpPr>
        <p:sp>
          <p:nvSpPr>
            <p:cNvPr id="342" name="Google Shape;342;p52"/>
            <p:cNvSpPr/>
            <p:nvPr/>
          </p:nvSpPr>
          <p:spPr>
            <a:xfrm>
              <a:off x="565110" y="0"/>
              <a:ext cx="6404700" cy="4380600"/>
            </a:xfrm>
            <a:prstGeom prst="rightArrow">
              <a:avLst>
                <a:gd fmla="val 50000" name="adj1"/>
                <a:gd fmla="val 50000" name="adj2"/>
              </a:avLst>
            </a:prstGeom>
            <a:solidFill>
              <a:srgbClr val="D8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52"/>
            <p:cNvSpPr/>
            <p:nvPr/>
          </p:nvSpPr>
          <p:spPr>
            <a:xfrm>
              <a:off x="8094" y="1314215"/>
              <a:ext cx="2425200" cy="1752300"/>
            </a:xfrm>
            <a:prstGeom prst="roundRect">
              <a:avLst>
                <a:gd fmla="val 16667" name="adj"/>
              </a:avLst>
            </a:prstGeom>
            <a:solidFill>
              <a:srgbClr val="ED7D31"/>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52"/>
            <p:cNvSpPr txBox="1"/>
            <p:nvPr/>
          </p:nvSpPr>
          <p:spPr>
            <a:xfrm>
              <a:off x="93634" y="1399755"/>
              <a:ext cx="2254200" cy="15813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FFFFFF"/>
                </a:buClr>
                <a:buSzPts val="2500"/>
                <a:buFont typeface="Calibri"/>
                <a:buNone/>
              </a:pPr>
              <a:r>
                <a:rPr b="0" i="0" lang="en-US" sz="2500" u="none" cap="none" strike="noStrike">
                  <a:solidFill>
                    <a:srgbClr val="FFFFFF"/>
                  </a:solidFill>
                  <a:latin typeface="Calibri"/>
                  <a:ea typeface="Calibri"/>
                  <a:cs typeface="Calibri"/>
                  <a:sym typeface="Calibri"/>
                </a:rPr>
                <a:t>Identifikasi hasil yang diinginkan</a:t>
              </a:r>
              <a:endParaRPr b="0" i="0" sz="2500" u="none" cap="none" strike="noStrike">
                <a:solidFill>
                  <a:srgbClr val="FFFFFF"/>
                </a:solidFill>
                <a:latin typeface="Calibri"/>
                <a:ea typeface="Calibri"/>
                <a:cs typeface="Calibri"/>
                <a:sym typeface="Calibri"/>
              </a:endParaRPr>
            </a:p>
          </p:txBody>
        </p:sp>
        <p:sp>
          <p:nvSpPr>
            <p:cNvPr id="345" name="Google Shape;345;p52"/>
            <p:cNvSpPr/>
            <p:nvPr/>
          </p:nvSpPr>
          <p:spPr>
            <a:xfrm>
              <a:off x="2554772" y="1314215"/>
              <a:ext cx="2425200" cy="1752300"/>
            </a:xfrm>
            <a:prstGeom prst="roundRect">
              <a:avLst>
                <a:gd fmla="val 16667" name="adj"/>
              </a:avLst>
            </a:prstGeom>
            <a:solidFill>
              <a:srgbClr val="4472C4"/>
            </a:solidFill>
            <a:ln cap="flat" cmpd="sng" w="12700">
              <a:solidFill>
                <a:srgbClr val="4472C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52"/>
            <p:cNvSpPr txBox="1"/>
            <p:nvPr/>
          </p:nvSpPr>
          <p:spPr>
            <a:xfrm>
              <a:off x="2640312" y="1399755"/>
              <a:ext cx="2254200" cy="15813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FFFFFF"/>
                </a:buClr>
                <a:buSzPts val="2500"/>
                <a:buFont typeface="Calibri"/>
                <a:buNone/>
              </a:pPr>
              <a:r>
                <a:rPr b="0" i="0" lang="en-US" sz="2500" u="none" cap="none" strike="noStrike">
                  <a:solidFill>
                    <a:srgbClr val="FFFFFF"/>
                  </a:solidFill>
                  <a:latin typeface="Calibri"/>
                  <a:ea typeface="Calibri"/>
                  <a:cs typeface="Calibri"/>
                  <a:sym typeface="Calibri"/>
                </a:rPr>
                <a:t>Menentukan bukti dan asesmen</a:t>
              </a:r>
              <a:endParaRPr b="0" i="0" sz="2500" u="none" cap="none" strike="noStrike">
                <a:solidFill>
                  <a:srgbClr val="FFFFFF"/>
                </a:solidFill>
                <a:latin typeface="Calibri"/>
                <a:ea typeface="Calibri"/>
                <a:cs typeface="Calibri"/>
                <a:sym typeface="Calibri"/>
              </a:endParaRPr>
            </a:p>
          </p:txBody>
        </p:sp>
        <p:sp>
          <p:nvSpPr>
            <p:cNvPr id="347" name="Google Shape;347;p52"/>
            <p:cNvSpPr/>
            <p:nvPr/>
          </p:nvSpPr>
          <p:spPr>
            <a:xfrm>
              <a:off x="5101450" y="1314215"/>
              <a:ext cx="2425200" cy="1752300"/>
            </a:xfrm>
            <a:prstGeom prst="roundRect">
              <a:avLst>
                <a:gd fmla="val 16667" name="adj"/>
              </a:avLst>
            </a:prstGeom>
            <a:solidFill>
              <a:srgbClr val="70AD47"/>
            </a:solidFill>
            <a:ln cap="flat" cmpd="sng" w="12700">
              <a:solidFill>
                <a:srgbClr val="70AD47"/>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52"/>
            <p:cNvSpPr txBox="1"/>
            <p:nvPr/>
          </p:nvSpPr>
          <p:spPr>
            <a:xfrm>
              <a:off x="5186990" y="1399755"/>
              <a:ext cx="2254200" cy="1581300"/>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rgbClr val="FFFFFF"/>
                </a:buClr>
                <a:buSzPts val="2500"/>
                <a:buFont typeface="Calibri"/>
                <a:buNone/>
              </a:pPr>
              <a:r>
                <a:rPr b="0" i="0" lang="en-US" sz="2500" u="none" cap="none" strike="noStrike">
                  <a:solidFill>
                    <a:srgbClr val="FFFFFF"/>
                  </a:solidFill>
                  <a:latin typeface="Calibri"/>
                  <a:ea typeface="Calibri"/>
                  <a:cs typeface="Calibri"/>
                  <a:sym typeface="Calibri"/>
                </a:rPr>
                <a:t>Merencanakan tahapan kegiatan pembelajaran</a:t>
              </a:r>
              <a:endParaRPr b="0" i="0" sz="2500" u="none" cap="none" strike="noStrike">
                <a:solidFill>
                  <a:srgbClr val="FFFFFF"/>
                </a:solidFill>
                <a:latin typeface="Calibri"/>
                <a:ea typeface="Calibri"/>
                <a:cs typeface="Calibri"/>
                <a:sym typeface="Calibri"/>
              </a:endParaRPr>
            </a:p>
          </p:txBody>
        </p:sp>
      </p:grpSp>
      <p:sp>
        <p:nvSpPr>
          <p:cNvPr id="349" name="Google Shape;349;p52"/>
          <p:cNvSpPr txBox="1"/>
          <p:nvPr/>
        </p:nvSpPr>
        <p:spPr>
          <a:xfrm>
            <a:off x="392050" y="5550925"/>
            <a:ext cx="18819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Merumuskan TP dan ATP dengan menggunakan CP sebagai ajuan </a:t>
            </a:r>
            <a:endParaRPr b="0" i="0" sz="1600" u="none" cap="none" strike="noStrike">
              <a:solidFill>
                <a:srgbClr val="000000"/>
              </a:solidFill>
              <a:latin typeface="Arial"/>
              <a:ea typeface="Arial"/>
              <a:cs typeface="Arial"/>
              <a:sym typeface="Arial"/>
            </a:endParaRPr>
          </a:p>
        </p:txBody>
      </p:sp>
      <p:sp>
        <p:nvSpPr>
          <p:cNvPr id="350" name="Google Shape;350;p52"/>
          <p:cNvSpPr/>
          <p:nvPr/>
        </p:nvSpPr>
        <p:spPr>
          <a:xfrm>
            <a:off x="2358425" y="4917575"/>
            <a:ext cx="1380300" cy="13914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3"/>
          <p:cNvSpPr txBox="1"/>
          <p:nvPr>
            <p:ph type="title"/>
          </p:nvPr>
        </p:nvSpPr>
        <p:spPr>
          <a:xfrm>
            <a:off x="838101" y="707034"/>
            <a:ext cx="10515600" cy="1117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0909"/>
              <a:buNone/>
            </a:pPr>
            <a:r>
              <a:rPr lang="en-US"/>
              <a:t>Tahap 1: Identifikasi Hasil yang Diinginkan</a:t>
            </a:r>
            <a:endParaRPr/>
          </a:p>
        </p:txBody>
      </p:sp>
      <p:sp>
        <p:nvSpPr>
          <p:cNvPr id="356" name="Google Shape;356;p53"/>
          <p:cNvSpPr txBox="1"/>
          <p:nvPr>
            <p:ph idx="1" type="body"/>
          </p:nvPr>
        </p:nvSpPr>
        <p:spPr>
          <a:xfrm>
            <a:off x="838100" y="1908475"/>
            <a:ext cx="6020400" cy="2964600"/>
          </a:xfrm>
          <a:prstGeom prst="rect">
            <a:avLst/>
          </a:prstGeom>
          <a:noFill/>
          <a:ln>
            <a:noFill/>
          </a:ln>
        </p:spPr>
        <p:txBody>
          <a:bodyPr anchorCtr="0" anchor="t" bIns="45700" lIns="91425" spcFirstLastPara="1" rIns="91425" wrap="square" tIns="45700">
            <a:normAutofit/>
          </a:bodyPr>
          <a:lstStyle/>
          <a:p>
            <a:pPr indent="0" lvl="0" marL="92075" rtl="0" algn="l">
              <a:lnSpc>
                <a:spcPct val="107000"/>
              </a:lnSpc>
              <a:spcBef>
                <a:spcPts val="0"/>
              </a:spcBef>
              <a:spcAft>
                <a:spcPts val="0"/>
              </a:spcAft>
              <a:buSzPts val="1800"/>
              <a:buNone/>
            </a:pPr>
            <a:r>
              <a:rPr b="1" lang="en-US" sz="1800">
                <a:latin typeface="Calibri"/>
                <a:ea typeface="Calibri"/>
                <a:cs typeface="Calibri"/>
                <a:sym typeface="Calibri"/>
              </a:rPr>
              <a:t>Pertanyaan untuk mengidentifikasi hasil yang diinginkan:</a:t>
            </a:r>
            <a:endParaRPr b="1" sz="1800">
              <a:latin typeface="Calibri"/>
              <a:ea typeface="Calibri"/>
              <a:cs typeface="Calibri"/>
              <a:sym typeface="Calibri"/>
            </a:endParaRPr>
          </a:p>
          <a:p>
            <a:pPr indent="0" lvl="0" marL="92075" rtl="0" algn="l">
              <a:lnSpc>
                <a:spcPct val="107000"/>
              </a:lnSpc>
              <a:spcBef>
                <a:spcPts val="0"/>
              </a:spcBef>
              <a:spcAft>
                <a:spcPts val="0"/>
              </a:spcAft>
              <a:buClr>
                <a:srgbClr val="000000"/>
              </a:buClr>
              <a:buSzPts val="1800"/>
              <a:buFont typeface="Arial"/>
              <a:buNone/>
            </a:pPr>
            <a:r>
              <a:t/>
            </a:r>
            <a:endParaRPr b="1" sz="1800">
              <a:latin typeface="Calibri"/>
              <a:ea typeface="Calibri"/>
              <a:cs typeface="Calibri"/>
              <a:sym typeface="Calibri"/>
            </a:endParaRPr>
          </a:p>
          <a:p>
            <a:pPr indent="-263525" lvl="0" marL="355600" rtl="0" algn="l">
              <a:lnSpc>
                <a:spcPct val="107000"/>
              </a:lnSpc>
              <a:spcBef>
                <a:spcPts val="0"/>
              </a:spcBef>
              <a:spcAft>
                <a:spcPts val="0"/>
              </a:spcAft>
              <a:buClr>
                <a:schemeClr val="dk1"/>
              </a:buClr>
              <a:buSzPts val="1800"/>
              <a:buFont typeface="Calibri"/>
              <a:buAutoNum type="arabicPeriod"/>
            </a:pPr>
            <a:r>
              <a:rPr lang="en-US" sz="1800">
                <a:latin typeface="Calibri"/>
                <a:ea typeface="Calibri"/>
                <a:cs typeface="Calibri"/>
                <a:sym typeface="Calibri"/>
              </a:rPr>
              <a:t>Apa yang perlu didengar, dibaca, dilihat, dijelajahi, atau ditemukan oleh peserta?</a:t>
            </a:r>
            <a:endParaRPr sz="1400">
              <a:solidFill>
                <a:srgbClr val="000000"/>
              </a:solidFill>
            </a:endParaRPr>
          </a:p>
          <a:p>
            <a:pPr indent="-263525" lvl="0" marL="355600" rtl="0" algn="l">
              <a:lnSpc>
                <a:spcPct val="107000"/>
              </a:lnSpc>
              <a:spcBef>
                <a:spcPts val="0"/>
              </a:spcBef>
              <a:spcAft>
                <a:spcPts val="0"/>
              </a:spcAft>
              <a:buClr>
                <a:schemeClr val="dk1"/>
              </a:buClr>
              <a:buSzPts val="1800"/>
              <a:buFont typeface="Calibri"/>
              <a:buAutoNum type="arabicPeriod"/>
            </a:pPr>
            <a:r>
              <a:rPr lang="en-US" sz="1800">
                <a:latin typeface="Calibri"/>
                <a:ea typeface="Calibri"/>
                <a:cs typeface="Calibri"/>
                <a:sym typeface="Calibri"/>
              </a:rPr>
              <a:t>Pengetahuan dan keterampilan apa yang perlu dikuasai peserta?</a:t>
            </a:r>
            <a:endParaRPr sz="1400">
              <a:solidFill>
                <a:srgbClr val="000000"/>
              </a:solidFill>
            </a:endParaRPr>
          </a:p>
          <a:p>
            <a:pPr indent="-263525" lvl="0" marL="355600" rtl="0" algn="l">
              <a:lnSpc>
                <a:spcPct val="107000"/>
              </a:lnSpc>
              <a:spcBef>
                <a:spcPts val="0"/>
              </a:spcBef>
              <a:spcAft>
                <a:spcPts val="0"/>
              </a:spcAft>
              <a:buClr>
                <a:schemeClr val="dk1"/>
              </a:buClr>
              <a:buSzPts val="1800"/>
              <a:buFont typeface="Calibri"/>
              <a:buAutoNum type="arabicPeriod"/>
            </a:pPr>
            <a:r>
              <a:rPr lang="en-US" sz="1800">
                <a:latin typeface="Calibri"/>
                <a:ea typeface="Calibri"/>
                <a:cs typeface="Calibri"/>
                <a:sym typeface="Calibri"/>
              </a:rPr>
              <a:t>Apa ide-ide besar dan pemahaman penting yang harus dipertahankan peserta setelah mengikuti pembelajaran?</a:t>
            </a:r>
            <a:endParaRPr/>
          </a:p>
        </p:txBody>
      </p:sp>
      <p:sp>
        <p:nvSpPr>
          <p:cNvPr id="357" name="Google Shape;357;p53"/>
          <p:cNvSpPr/>
          <p:nvPr/>
        </p:nvSpPr>
        <p:spPr>
          <a:xfrm>
            <a:off x="1293650" y="5193200"/>
            <a:ext cx="4802400" cy="14571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Membuat tujuan pembelajaran yang konkret dan spesifik</a:t>
            </a:r>
            <a:endParaRPr b="0" i="0" sz="18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Menentukan konten terbaik</a:t>
            </a:r>
            <a:endParaRPr b="0" i="0" sz="18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Mengidentifikasi hasil yang diinginkan</a:t>
            </a:r>
            <a:endParaRPr b="0" i="0" sz="1800" u="none" cap="none" strike="noStrike">
              <a:solidFill>
                <a:schemeClr val="lt1"/>
              </a:solidFill>
              <a:latin typeface="Calibri"/>
              <a:ea typeface="Calibri"/>
              <a:cs typeface="Calibri"/>
              <a:sym typeface="Calibri"/>
            </a:endParaRPr>
          </a:p>
        </p:txBody>
      </p:sp>
      <p:sp>
        <p:nvSpPr>
          <p:cNvPr id="358" name="Google Shape;358;p53"/>
          <p:cNvSpPr/>
          <p:nvPr/>
        </p:nvSpPr>
        <p:spPr>
          <a:xfrm>
            <a:off x="3408450" y="4475775"/>
            <a:ext cx="459900" cy="5082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9" name="Google Shape;359;p53"/>
          <p:cNvGrpSpPr/>
          <p:nvPr/>
        </p:nvGrpSpPr>
        <p:grpSpPr>
          <a:xfrm>
            <a:off x="7067600" y="2207900"/>
            <a:ext cx="4286100" cy="4442400"/>
            <a:chOff x="6556125" y="2207900"/>
            <a:chExt cx="4286100" cy="4442400"/>
          </a:xfrm>
        </p:grpSpPr>
        <p:grpSp>
          <p:nvGrpSpPr>
            <p:cNvPr id="360" name="Google Shape;360;p53"/>
            <p:cNvGrpSpPr/>
            <p:nvPr/>
          </p:nvGrpSpPr>
          <p:grpSpPr>
            <a:xfrm>
              <a:off x="6556125" y="2207900"/>
              <a:ext cx="4286100" cy="4442400"/>
              <a:chOff x="2154075" y="2338625"/>
              <a:chExt cx="4286100" cy="4442400"/>
            </a:xfrm>
          </p:grpSpPr>
          <p:sp>
            <p:nvSpPr>
              <p:cNvPr id="361" name="Google Shape;361;p53"/>
              <p:cNvSpPr/>
              <p:nvPr/>
            </p:nvSpPr>
            <p:spPr>
              <a:xfrm>
                <a:off x="2154075" y="2338625"/>
                <a:ext cx="4286100" cy="4442400"/>
              </a:xfrm>
              <a:prstGeom prst="ellipse">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53"/>
              <p:cNvSpPr txBox="1"/>
              <p:nvPr/>
            </p:nvSpPr>
            <p:spPr>
              <a:xfrm>
                <a:off x="2864925" y="2811750"/>
                <a:ext cx="2864400" cy="677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Yang perlu ditemukan/dijelajahi/didengar</a:t>
                </a:r>
                <a:endParaRPr b="0" i="0" sz="1600" u="none" cap="none" strike="noStrike">
                  <a:solidFill>
                    <a:schemeClr val="lt1"/>
                  </a:solidFill>
                  <a:latin typeface="Arial"/>
                  <a:ea typeface="Arial"/>
                  <a:cs typeface="Arial"/>
                  <a:sym typeface="Arial"/>
                </a:endParaRPr>
              </a:p>
            </p:txBody>
          </p:sp>
        </p:grpSp>
        <p:grpSp>
          <p:nvGrpSpPr>
            <p:cNvPr id="363" name="Google Shape;363;p53"/>
            <p:cNvGrpSpPr/>
            <p:nvPr/>
          </p:nvGrpSpPr>
          <p:grpSpPr>
            <a:xfrm>
              <a:off x="7078725" y="3298400"/>
              <a:ext cx="3240900" cy="3351900"/>
              <a:chOff x="10755650" y="3298400"/>
              <a:chExt cx="3240900" cy="3351900"/>
            </a:xfrm>
          </p:grpSpPr>
          <p:sp>
            <p:nvSpPr>
              <p:cNvPr id="364" name="Google Shape;364;p53"/>
              <p:cNvSpPr/>
              <p:nvPr/>
            </p:nvSpPr>
            <p:spPr>
              <a:xfrm>
                <a:off x="10755650" y="3298400"/>
                <a:ext cx="3240900" cy="3351900"/>
              </a:xfrm>
              <a:prstGeom prst="ellipse">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53"/>
              <p:cNvSpPr txBox="1"/>
              <p:nvPr/>
            </p:nvSpPr>
            <p:spPr>
              <a:xfrm>
                <a:off x="11019200" y="3827650"/>
                <a:ext cx="27138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Apa yang perlu dikuasai? </a:t>
                </a:r>
                <a:endParaRPr b="0" i="0" sz="1600" u="none" cap="none" strike="noStrike">
                  <a:solidFill>
                    <a:schemeClr val="lt1"/>
                  </a:solidFill>
                  <a:latin typeface="Arial"/>
                  <a:ea typeface="Arial"/>
                  <a:cs typeface="Arial"/>
                  <a:sym typeface="Arial"/>
                </a:endParaRPr>
              </a:p>
            </p:txBody>
          </p:sp>
        </p:grpSp>
        <p:grpSp>
          <p:nvGrpSpPr>
            <p:cNvPr id="366" name="Google Shape;366;p53"/>
            <p:cNvGrpSpPr/>
            <p:nvPr/>
          </p:nvGrpSpPr>
          <p:grpSpPr>
            <a:xfrm>
              <a:off x="7586775" y="4345100"/>
              <a:ext cx="2224800" cy="2305200"/>
              <a:chOff x="4983500" y="4608225"/>
              <a:chExt cx="2224800" cy="2305200"/>
            </a:xfrm>
          </p:grpSpPr>
          <p:sp>
            <p:nvSpPr>
              <p:cNvPr id="367" name="Google Shape;367;p53"/>
              <p:cNvSpPr/>
              <p:nvPr/>
            </p:nvSpPr>
            <p:spPr>
              <a:xfrm>
                <a:off x="4983500" y="4608225"/>
                <a:ext cx="2224800" cy="2305200"/>
              </a:xfrm>
              <a:prstGeom prst="ellipse">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53"/>
              <p:cNvSpPr txBox="1"/>
              <p:nvPr/>
            </p:nvSpPr>
            <p:spPr>
              <a:xfrm>
                <a:off x="4983500" y="5437575"/>
                <a:ext cx="20826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Pemahaman </a:t>
                </a:r>
                <a:r>
                  <a:rPr b="1" i="0" lang="en-US" sz="1600" u="none" cap="none" strike="noStrike">
                    <a:solidFill>
                      <a:schemeClr val="lt1"/>
                    </a:solidFill>
                    <a:latin typeface="Arial"/>
                    <a:ea typeface="Arial"/>
                    <a:cs typeface="Arial"/>
                    <a:sym typeface="Arial"/>
                  </a:rPr>
                  <a:t>penting</a:t>
                </a:r>
                <a:r>
                  <a:rPr b="0" i="0" lang="en-US" sz="1400" u="none" cap="none" strike="noStrike">
                    <a:solidFill>
                      <a:schemeClr val="lt1"/>
                    </a:solidFill>
                    <a:latin typeface="Arial"/>
                    <a:ea typeface="Arial"/>
                    <a:cs typeface="Arial"/>
                    <a:sym typeface="Arial"/>
                  </a:rPr>
                  <a:t>, ide-ide besar</a:t>
                </a:r>
                <a:endParaRPr b="0" i="0" sz="1400" u="none" cap="none" strike="noStrike">
                  <a:solidFill>
                    <a:schemeClr val="lt1"/>
                  </a:solidFill>
                  <a:latin typeface="Arial"/>
                  <a:ea typeface="Arial"/>
                  <a:cs typeface="Arial"/>
                  <a:sym typeface="Arial"/>
                </a:endParaRPr>
              </a:p>
            </p:txBody>
          </p:sp>
        </p:grpSp>
      </p:grpSp>
      <p:sp>
        <p:nvSpPr>
          <p:cNvPr id="369" name="Google Shape;369;p53"/>
          <p:cNvSpPr txBox="1"/>
          <p:nvPr/>
        </p:nvSpPr>
        <p:spPr>
          <a:xfrm>
            <a:off x="3931225" y="4427925"/>
            <a:ext cx="2320800" cy="615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pertanyaan ini membantu kita untuk :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4"/>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Karakteristik Sekolah dalam KOS</a:t>
            </a:r>
            <a:endParaRPr/>
          </a:p>
        </p:txBody>
      </p:sp>
      <p:sp>
        <p:nvSpPr>
          <p:cNvPr id="375" name="Google Shape;375;p54"/>
          <p:cNvSpPr txBox="1"/>
          <p:nvPr>
            <p:ph idx="1" type="body"/>
          </p:nvPr>
        </p:nvSpPr>
        <p:spPr>
          <a:xfrm>
            <a:off x="838200" y="2338600"/>
            <a:ext cx="10989600" cy="3838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Satuan Pendidikan dapat mengembangkan Kurikulum Operasional secara mandiri berdasarkan kerangka dan struktur kurikulum sesuai </a:t>
            </a:r>
            <a:r>
              <a:rPr b="1" lang="en-US" sz="3000"/>
              <a:t>karakteristik</a:t>
            </a:r>
            <a:r>
              <a:rPr lang="en-US"/>
              <a:t> dan </a:t>
            </a:r>
            <a:r>
              <a:rPr b="1" lang="en-US" sz="3000"/>
              <a:t>kebutuhan </a:t>
            </a:r>
            <a:r>
              <a:rPr lang="en-US"/>
              <a:t>masing-masing.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Apa visi/misi sekolah Anda? </a:t>
            </a:r>
            <a:endParaRPr/>
          </a:p>
          <a:p>
            <a:pPr indent="0" lvl="0" marL="0" rtl="0" algn="l">
              <a:lnSpc>
                <a:spcPct val="90000"/>
              </a:lnSpc>
              <a:spcBef>
                <a:spcPts val="1000"/>
              </a:spcBef>
              <a:spcAft>
                <a:spcPts val="0"/>
              </a:spcAft>
              <a:buSzPts val="1800"/>
              <a:buNone/>
            </a:pPr>
            <a:r>
              <a:rPr lang="en-US"/>
              <a:t>Bagaimana karakteristik sekolah Anda? </a:t>
            </a:r>
            <a:endParaRPr/>
          </a:p>
          <a:p>
            <a:pPr indent="0" lvl="0" marL="0" rtl="0" algn="l">
              <a:lnSpc>
                <a:spcPct val="90000"/>
              </a:lnSpc>
              <a:spcBef>
                <a:spcPts val="1000"/>
              </a:spcBef>
              <a:spcAft>
                <a:spcPts val="0"/>
              </a:spcAft>
              <a:buSzPts val="1800"/>
              <a:buNone/>
            </a:pPr>
            <a:r>
              <a:rPr lang="en-US"/>
              <a:t>Adakah kebutuhan spesifik siswa/i di sekolah Anda?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5"/>
          <p:cNvSpPr txBox="1"/>
          <p:nvPr>
            <p:ph idx="1" type="body"/>
          </p:nvPr>
        </p:nvSpPr>
        <p:spPr>
          <a:xfrm>
            <a:off x="838200" y="1172250"/>
            <a:ext cx="10915200" cy="54390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US"/>
              <a:t>Mari memperhatikan dengan seksama karakteristik sekolah masing-masing melalui beberapa pertanyaan berikut: </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AutoNum type="arabicPeriod"/>
            </a:pPr>
            <a:r>
              <a:rPr lang="en-US"/>
              <a:t>Apa visi, misi, dan tujuan pendidikan di sekolah saya? </a:t>
            </a:r>
            <a:endParaRPr/>
          </a:p>
          <a:p>
            <a:pPr indent="-342900" lvl="0" marL="457200" rtl="0" algn="l">
              <a:lnSpc>
                <a:spcPct val="90000"/>
              </a:lnSpc>
              <a:spcBef>
                <a:spcPts val="0"/>
              </a:spcBef>
              <a:spcAft>
                <a:spcPts val="0"/>
              </a:spcAft>
              <a:buSzPts val="1800"/>
              <a:buAutoNum type="arabicPeriod"/>
            </a:pPr>
            <a:r>
              <a:rPr lang="en-US"/>
              <a:t>Bagaimana bentang alam yang dominan di daerah sekolah saya? Bagaimana potensi tersebut dapat memengaruhi dan dimanfaatkan dalam proses pembelajaran? </a:t>
            </a:r>
            <a:endParaRPr/>
          </a:p>
          <a:p>
            <a:pPr indent="-342900" lvl="0" marL="457200" rtl="0" algn="l">
              <a:lnSpc>
                <a:spcPct val="90000"/>
              </a:lnSpc>
              <a:spcBef>
                <a:spcPts val="0"/>
              </a:spcBef>
              <a:spcAft>
                <a:spcPts val="0"/>
              </a:spcAft>
              <a:buSzPts val="1800"/>
              <a:buAutoNum type="arabicPeriod"/>
            </a:pPr>
            <a:r>
              <a:rPr lang="en-US"/>
              <a:t>Bagaimana karakteristik masyarakat di sekitar sekolah saya? </a:t>
            </a:r>
            <a:endParaRPr/>
          </a:p>
          <a:p>
            <a:pPr indent="-342900" lvl="0" marL="457200" rtl="0" algn="l">
              <a:lnSpc>
                <a:spcPct val="90000"/>
              </a:lnSpc>
              <a:spcBef>
                <a:spcPts val="0"/>
              </a:spcBef>
              <a:spcAft>
                <a:spcPts val="0"/>
              </a:spcAft>
              <a:buSzPts val="1800"/>
              <a:buAutoNum type="arabicPeriod"/>
            </a:pPr>
            <a:r>
              <a:rPr lang="en-US"/>
              <a:t>Apa kekhasan/tradisi yang cukup kuat di sekolah/daerah sekolah saya? </a:t>
            </a:r>
            <a:endParaRPr/>
          </a:p>
          <a:p>
            <a:pPr indent="-342900" lvl="0" marL="457200" rtl="0" algn="l">
              <a:lnSpc>
                <a:spcPct val="90000"/>
              </a:lnSpc>
              <a:spcBef>
                <a:spcPts val="0"/>
              </a:spcBef>
              <a:spcAft>
                <a:spcPts val="0"/>
              </a:spcAft>
              <a:buSzPts val="1800"/>
              <a:buAutoNum type="arabicPeriod"/>
            </a:pPr>
            <a:r>
              <a:rPr lang="en-US"/>
              <a:t>Bagaimana peta profil guru, murid, dan orangtua di sekolah saya? </a:t>
            </a:r>
            <a:endParaRPr/>
          </a:p>
          <a:p>
            <a:pPr indent="0" lvl="0" marL="0" rtl="0" algn="l">
              <a:lnSpc>
                <a:spcPct val="90000"/>
              </a:lnSpc>
              <a:spcBef>
                <a:spcPts val="1000"/>
              </a:spcBef>
              <a:spcAft>
                <a:spcPts val="0"/>
              </a:spcAft>
              <a:buSzPts val="1800"/>
              <a:buNone/>
            </a:pPr>
            <a:r>
              <a:rPr lang="en-US"/>
              <a:t>dst..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9"/>
          <p:cNvSpPr txBox="1"/>
          <p:nvPr>
            <p:ph idx="1" type="body"/>
          </p:nvPr>
        </p:nvSpPr>
        <p:spPr>
          <a:xfrm>
            <a:off x="838100" y="2054825"/>
            <a:ext cx="10989600" cy="4422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Peserta akan memahami tentang : </a:t>
            </a:r>
            <a:endParaRPr/>
          </a:p>
          <a:p>
            <a:pPr indent="-342900" lvl="0" marL="457200" rtl="0" algn="l">
              <a:lnSpc>
                <a:spcPct val="90000"/>
              </a:lnSpc>
              <a:spcBef>
                <a:spcPts val="1000"/>
              </a:spcBef>
              <a:spcAft>
                <a:spcPts val="0"/>
              </a:spcAft>
              <a:buSzPts val="1800"/>
              <a:buChar char="•"/>
            </a:pPr>
            <a:r>
              <a:rPr lang="en-US"/>
              <a:t>karakteristik dan komponen dalam CP, TP, dan ATP </a:t>
            </a:r>
            <a:endParaRPr/>
          </a:p>
          <a:p>
            <a:pPr indent="-342900" lvl="0" marL="457200" rtl="0" algn="l">
              <a:lnSpc>
                <a:spcPct val="90000"/>
              </a:lnSpc>
              <a:spcBef>
                <a:spcPts val="0"/>
              </a:spcBef>
              <a:spcAft>
                <a:spcPts val="0"/>
              </a:spcAft>
              <a:buSzPts val="1800"/>
              <a:buChar char="•"/>
            </a:pPr>
            <a:r>
              <a:rPr lang="en-US"/>
              <a:t>bahwa ATP bukan hanya kumpulan TP, tapi juga tonggak capaian pembelajaran siswa dalam mencapai CP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Peserta akan memiliki pengalaman tentang: </a:t>
            </a:r>
            <a:endParaRPr/>
          </a:p>
          <a:p>
            <a:pPr indent="-342900" lvl="0" marL="457200" rtl="0" algn="l">
              <a:lnSpc>
                <a:spcPct val="90000"/>
              </a:lnSpc>
              <a:spcBef>
                <a:spcPts val="1000"/>
              </a:spcBef>
              <a:spcAft>
                <a:spcPts val="0"/>
              </a:spcAft>
              <a:buSzPts val="1800"/>
              <a:buChar char="•"/>
            </a:pPr>
            <a:r>
              <a:rPr lang="en-US"/>
              <a:t>membuat TP berdasarkan CP </a:t>
            </a:r>
            <a:endParaRPr/>
          </a:p>
          <a:p>
            <a:pPr indent="-342900" lvl="0" marL="457200" rtl="0" algn="l">
              <a:lnSpc>
                <a:spcPct val="90000"/>
              </a:lnSpc>
              <a:spcBef>
                <a:spcPts val="0"/>
              </a:spcBef>
              <a:spcAft>
                <a:spcPts val="0"/>
              </a:spcAft>
              <a:buSzPts val="1800"/>
              <a:buChar char="•"/>
            </a:pPr>
            <a:r>
              <a:rPr lang="en-US"/>
              <a:t>menganalisis TP dan merangkai ATP berdasarkan CP dan karakteristik sekolah </a:t>
            </a:r>
            <a:endParaRPr/>
          </a:p>
        </p:txBody>
      </p:sp>
      <p:sp>
        <p:nvSpPr>
          <p:cNvPr id="154" name="Google Shape;154;p29"/>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Tujuan Belajar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6"/>
          <p:cNvSpPr txBox="1"/>
          <p:nvPr/>
        </p:nvSpPr>
        <p:spPr>
          <a:xfrm>
            <a:off x="240025" y="1971200"/>
            <a:ext cx="8400300" cy="47496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3100"/>
              <a:buFont typeface="Arial"/>
              <a:buNone/>
            </a:pPr>
            <a:r>
              <a:rPr b="1" i="0" lang="en-US" sz="3300" u="none" cap="none" strike="noStrike">
                <a:solidFill>
                  <a:srgbClr val="000000"/>
                </a:solidFill>
                <a:latin typeface="Century Gothic"/>
                <a:ea typeface="Century Gothic"/>
                <a:cs typeface="Century Gothic"/>
                <a:sym typeface="Century Gothic"/>
              </a:rPr>
              <a:t>Maksud</a:t>
            </a:r>
            <a:r>
              <a:rPr b="0" i="0" lang="en-US" sz="3300" u="none" cap="none" strike="noStrike">
                <a:solidFill>
                  <a:srgbClr val="000000"/>
                </a:solidFill>
                <a:latin typeface="Century Gothic"/>
                <a:ea typeface="Century Gothic"/>
                <a:cs typeface="Century Gothic"/>
                <a:sym typeface="Century Gothic"/>
              </a:rPr>
              <a:t> pendidikan itu adalah</a:t>
            </a:r>
            <a:endParaRPr b="0" i="0" sz="3300" u="none" cap="none" strike="noStrike">
              <a:solidFill>
                <a:srgbClr val="00000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3100"/>
              <a:buFont typeface="Arial"/>
              <a:buNone/>
            </a:pPr>
            <a:r>
              <a:rPr b="1" i="0" lang="en-US" sz="3300" u="none" cap="none" strike="noStrike">
                <a:solidFill>
                  <a:srgbClr val="000000"/>
                </a:solidFill>
                <a:latin typeface="Century Gothic"/>
                <a:ea typeface="Century Gothic"/>
                <a:cs typeface="Century Gothic"/>
                <a:sym typeface="Century Gothic"/>
              </a:rPr>
              <a:t>menuntun</a:t>
            </a:r>
            <a:r>
              <a:rPr b="0" i="0" lang="en-US" sz="3300" u="none" cap="none" strike="noStrike">
                <a:solidFill>
                  <a:srgbClr val="000000"/>
                </a:solidFill>
                <a:latin typeface="Century Gothic"/>
                <a:ea typeface="Century Gothic"/>
                <a:cs typeface="Century Gothic"/>
                <a:sym typeface="Century Gothic"/>
              </a:rPr>
              <a:t> segala </a:t>
            </a:r>
            <a:r>
              <a:rPr b="1" i="0" lang="en-US" sz="3300" u="none" cap="none" strike="noStrike">
                <a:solidFill>
                  <a:srgbClr val="000000"/>
                </a:solidFill>
                <a:latin typeface="Century Gothic"/>
                <a:ea typeface="Century Gothic"/>
                <a:cs typeface="Century Gothic"/>
                <a:sym typeface="Century Gothic"/>
              </a:rPr>
              <a:t>kekuatan</a:t>
            </a:r>
            <a:r>
              <a:rPr b="0" i="0" lang="en-US" sz="3300" u="none" cap="none" strike="noStrike">
                <a:solidFill>
                  <a:srgbClr val="000000"/>
                </a:solidFill>
                <a:latin typeface="Century Gothic"/>
                <a:ea typeface="Century Gothic"/>
                <a:cs typeface="Century Gothic"/>
                <a:sym typeface="Century Gothic"/>
              </a:rPr>
              <a:t> </a:t>
            </a:r>
            <a:r>
              <a:rPr b="1" i="0" lang="en-US" sz="3300" u="none" cap="none" strike="noStrike">
                <a:solidFill>
                  <a:srgbClr val="000000"/>
                </a:solidFill>
                <a:latin typeface="Century Gothic"/>
                <a:ea typeface="Century Gothic"/>
                <a:cs typeface="Century Gothic"/>
                <a:sym typeface="Century Gothic"/>
              </a:rPr>
              <a:t>kodrat</a:t>
            </a:r>
            <a:endParaRPr b="1" i="0" sz="3300" u="none" cap="none" strike="noStrike">
              <a:solidFill>
                <a:srgbClr val="00000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3100"/>
              <a:buFont typeface="Arial"/>
              <a:buNone/>
            </a:pPr>
            <a:r>
              <a:rPr b="0" i="0" lang="en-US" sz="3300" u="none" cap="none" strike="noStrike">
                <a:solidFill>
                  <a:srgbClr val="000000"/>
                </a:solidFill>
                <a:latin typeface="Century Gothic"/>
                <a:ea typeface="Century Gothic"/>
                <a:cs typeface="Century Gothic"/>
                <a:sym typeface="Century Gothic"/>
              </a:rPr>
              <a:t>yang ada pada </a:t>
            </a:r>
            <a:r>
              <a:rPr b="1" i="0" lang="en-US" sz="3300" u="none" cap="none" strike="noStrike">
                <a:solidFill>
                  <a:srgbClr val="000000"/>
                </a:solidFill>
                <a:latin typeface="Century Gothic"/>
                <a:ea typeface="Century Gothic"/>
                <a:cs typeface="Century Gothic"/>
                <a:sym typeface="Century Gothic"/>
              </a:rPr>
              <a:t>anak-anak</a:t>
            </a:r>
            <a:r>
              <a:rPr b="0" i="0" lang="en-US" sz="3300" u="none" cap="none" strike="noStrike">
                <a:solidFill>
                  <a:srgbClr val="000000"/>
                </a:solidFill>
                <a:latin typeface="Century Gothic"/>
                <a:ea typeface="Century Gothic"/>
                <a:cs typeface="Century Gothic"/>
                <a:sym typeface="Century Gothic"/>
              </a:rPr>
              <a:t>, </a:t>
            </a:r>
            <a:endParaRPr b="0" i="0" sz="3300" u="none" cap="none" strike="noStrike">
              <a:solidFill>
                <a:srgbClr val="00000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3100"/>
              <a:buFont typeface="Arial"/>
              <a:buNone/>
            </a:pPr>
            <a:r>
              <a:rPr b="0" i="0" lang="en-US" sz="3300" u="none" cap="none" strike="noStrike">
                <a:solidFill>
                  <a:srgbClr val="000000"/>
                </a:solidFill>
                <a:latin typeface="Century Gothic"/>
                <a:ea typeface="Century Gothic"/>
                <a:cs typeface="Century Gothic"/>
                <a:sym typeface="Century Gothic"/>
              </a:rPr>
              <a:t>agar </a:t>
            </a:r>
            <a:r>
              <a:rPr b="1" i="0" lang="en-US" sz="3300" u="none" cap="none" strike="noStrike">
                <a:solidFill>
                  <a:srgbClr val="000000"/>
                </a:solidFill>
                <a:latin typeface="Century Gothic"/>
                <a:ea typeface="Century Gothic"/>
                <a:cs typeface="Century Gothic"/>
                <a:sym typeface="Century Gothic"/>
              </a:rPr>
              <a:t>mereka dapat mencapai</a:t>
            </a:r>
            <a:endParaRPr b="1" i="0" sz="3300" u="none" cap="none" strike="noStrike">
              <a:solidFill>
                <a:srgbClr val="00000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3100"/>
              <a:buFont typeface="Arial"/>
              <a:buNone/>
            </a:pPr>
            <a:r>
              <a:rPr b="1" i="0" lang="en-US" sz="3300" u="none" cap="none" strike="noStrike">
                <a:solidFill>
                  <a:srgbClr val="000000"/>
                </a:solidFill>
                <a:latin typeface="Century Gothic"/>
                <a:ea typeface="Century Gothic"/>
                <a:cs typeface="Century Gothic"/>
                <a:sym typeface="Century Gothic"/>
              </a:rPr>
              <a:t>keselamatan dan kebahagiaan</a:t>
            </a:r>
            <a:endParaRPr b="1" i="0" sz="3300" u="none" cap="none" strike="noStrike">
              <a:solidFill>
                <a:srgbClr val="00000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3100"/>
              <a:buFont typeface="Arial"/>
              <a:buNone/>
            </a:pPr>
            <a:r>
              <a:rPr b="0" i="0" lang="en-US" sz="3300" u="none" cap="none" strike="noStrike">
                <a:solidFill>
                  <a:srgbClr val="000000"/>
                </a:solidFill>
                <a:latin typeface="Century Gothic"/>
                <a:ea typeface="Century Gothic"/>
                <a:cs typeface="Century Gothic"/>
                <a:sym typeface="Century Gothic"/>
              </a:rPr>
              <a:t>yang setinggi-tingginya baik </a:t>
            </a:r>
            <a:endParaRPr b="0" i="0" sz="3300" u="none" cap="none" strike="noStrike">
              <a:solidFill>
                <a:srgbClr val="00000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3100"/>
              <a:buFont typeface="Arial"/>
              <a:buNone/>
            </a:pPr>
            <a:r>
              <a:rPr b="0" i="0" lang="en-US" sz="3300" u="none" cap="none" strike="noStrike">
                <a:solidFill>
                  <a:srgbClr val="000000"/>
                </a:solidFill>
                <a:latin typeface="Century Gothic"/>
                <a:ea typeface="Century Gothic"/>
                <a:cs typeface="Century Gothic"/>
                <a:sym typeface="Century Gothic"/>
              </a:rPr>
              <a:t>sebagai </a:t>
            </a:r>
            <a:r>
              <a:rPr b="1" i="0" lang="en-US" sz="3300" u="none" cap="none" strike="noStrike">
                <a:solidFill>
                  <a:srgbClr val="000000"/>
                </a:solidFill>
                <a:latin typeface="Century Gothic"/>
                <a:ea typeface="Century Gothic"/>
                <a:cs typeface="Century Gothic"/>
                <a:sym typeface="Century Gothic"/>
              </a:rPr>
              <a:t>manusia</a:t>
            </a:r>
            <a:r>
              <a:rPr b="0" i="0" lang="en-US" sz="3300" u="none" cap="none" strike="noStrike">
                <a:solidFill>
                  <a:srgbClr val="000000"/>
                </a:solidFill>
                <a:latin typeface="Century Gothic"/>
                <a:ea typeface="Century Gothic"/>
                <a:cs typeface="Century Gothic"/>
                <a:sym typeface="Century Gothic"/>
              </a:rPr>
              <a:t>, maupun</a:t>
            </a:r>
            <a:endParaRPr b="0" i="0" sz="3300" u="none" cap="none" strike="noStrike">
              <a:solidFill>
                <a:srgbClr val="000000"/>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rgbClr val="000000"/>
              </a:buClr>
              <a:buSzPts val="3100"/>
              <a:buFont typeface="Arial"/>
              <a:buNone/>
            </a:pPr>
            <a:r>
              <a:rPr b="1" i="0" lang="en-US" sz="3300" u="none" cap="none" strike="noStrike">
                <a:solidFill>
                  <a:srgbClr val="000000"/>
                </a:solidFill>
                <a:latin typeface="Century Gothic"/>
                <a:ea typeface="Century Gothic"/>
                <a:cs typeface="Century Gothic"/>
                <a:sym typeface="Century Gothic"/>
              </a:rPr>
              <a:t>anggota masyarakat</a:t>
            </a:r>
            <a:endParaRPr b="1" i="0" sz="33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3100"/>
              <a:buFont typeface="Arial"/>
              <a:buNone/>
            </a:pPr>
            <a:r>
              <a:t/>
            </a:r>
            <a:endParaRPr b="1" i="0" sz="2900" u="none" cap="none" strike="noStrike">
              <a:solidFill>
                <a:srgbClr val="3F3F3F"/>
              </a:solidFill>
              <a:latin typeface="Century Gothic"/>
              <a:ea typeface="Century Gothic"/>
              <a:cs typeface="Century Gothic"/>
              <a:sym typeface="Century Gothic"/>
            </a:endParaRPr>
          </a:p>
          <a:p>
            <a:pPr indent="0" lvl="0" marL="0" marR="0" rtl="0" algn="r">
              <a:lnSpc>
                <a:spcPct val="100000"/>
              </a:lnSpc>
              <a:spcBef>
                <a:spcPts val="0"/>
              </a:spcBef>
              <a:spcAft>
                <a:spcPts val="0"/>
              </a:spcAft>
              <a:buClr>
                <a:schemeClr val="dk1"/>
              </a:buClr>
              <a:buSzPts val="1900"/>
              <a:buFont typeface="Arial"/>
              <a:buNone/>
            </a:pPr>
            <a:r>
              <a:rPr b="1" i="0" lang="en-US" sz="1600" u="none" cap="none" strike="noStrike">
                <a:solidFill>
                  <a:srgbClr val="3F3F3F"/>
                </a:solidFill>
                <a:latin typeface="Century Gothic"/>
                <a:ea typeface="Century Gothic"/>
                <a:cs typeface="Century Gothic"/>
                <a:sym typeface="Century Gothic"/>
              </a:rPr>
              <a:t>(Ki Hadjar Dewantara, 1936, Dasar-Dasar Pendidikan, hal.1, paragraf 4)</a:t>
            </a:r>
            <a:endParaRPr b="1" i="0" sz="3300" u="none" cap="none" strike="noStrike">
              <a:solidFill>
                <a:srgbClr val="000000"/>
              </a:solidFill>
              <a:latin typeface="Century Gothic"/>
              <a:ea typeface="Century Gothic"/>
              <a:cs typeface="Century Gothic"/>
              <a:sym typeface="Century Gothic"/>
            </a:endParaRPr>
          </a:p>
        </p:txBody>
      </p:sp>
      <p:pic>
        <p:nvPicPr>
          <p:cNvPr id="387" name="Google Shape;387;p56"/>
          <p:cNvPicPr preferRelativeResize="0"/>
          <p:nvPr/>
        </p:nvPicPr>
        <p:blipFill rotWithShape="1">
          <a:blip r:embed="rId3">
            <a:alphaModFix/>
          </a:blip>
          <a:srcRect b="0" l="28082" r="34323" t="0"/>
          <a:stretch/>
        </p:blipFill>
        <p:spPr>
          <a:xfrm>
            <a:off x="9191075" y="2011851"/>
            <a:ext cx="2564175" cy="4547251"/>
          </a:xfrm>
          <a:prstGeom prst="rect">
            <a:avLst/>
          </a:prstGeom>
          <a:noFill/>
          <a:ln>
            <a:noFill/>
          </a:ln>
        </p:spPr>
      </p:pic>
      <p:sp>
        <p:nvSpPr>
          <p:cNvPr id="388" name="Google Shape;388;p56"/>
          <p:cNvSpPr txBox="1"/>
          <p:nvPr/>
        </p:nvSpPr>
        <p:spPr>
          <a:xfrm>
            <a:off x="221125" y="915300"/>
            <a:ext cx="107721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800"/>
              <a:buFont typeface="Arial"/>
              <a:buNone/>
            </a:pPr>
            <a:r>
              <a:rPr b="1" i="0" lang="en-US" sz="3800" u="none" cap="none" strike="noStrike">
                <a:solidFill>
                  <a:srgbClr val="000000"/>
                </a:solidFill>
                <a:latin typeface="Candara"/>
                <a:ea typeface="Candara"/>
                <a:cs typeface="Candara"/>
                <a:sym typeface="Candara"/>
              </a:rPr>
              <a:t>Merumuskan Tujuan Pembelajaran </a:t>
            </a:r>
            <a:endParaRPr b="1" i="0" sz="3800" u="none" cap="none" strike="noStrike">
              <a:solidFill>
                <a:srgbClr val="000000"/>
              </a:solidFill>
              <a:latin typeface="Candara"/>
              <a:ea typeface="Candara"/>
              <a:cs typeface="Candara"/>
              <a:sym typeface="Candara"/>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87"/>
                                        </p:tgtEl>
                                      </p:cBhvr>
                                    </p:animEffect>
                                    <p:set>
                                      <p:cBhvr>
                                        <p:cTn dur="1" fill="hold">
                                          <p:stCondLst>
                                            <p:cond delay="1000"/>
                                          </p:stCondLst>
                                        </p:cTn>
                                        <p:tgtEl>
                                          <p:spTgt spid="3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7"/>
          <p:cNvSpPr txBox="1"/>
          <p:nvPr>
            <p:ph idx="1" type="body"/>
          </p:nvPr>
        </p:nvSpPr>
        <p:spPr>
          <a:xfrm>
            <a:off x="838200" y="2135550"/>
            <a:ext cx="10515600" cy="3332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000"/>
              </a:spcBef>
              <a:spcAft>
                <a:spcPts val="0"/>
              </a:spcAft>
              <a:buSzPts val="1800"/>
              <a:buNone/>
            </a:pPr>
            <a:r>
              <a:rPr lang="en-US" sz="4100"/>
              <a:t>Agar berpihak pada anak dan menuntun mereka pada kekuatan kodratnya, </a:t>
            </a:r>
            <a:endParaRPr sz="4100"/>
          </a:p>
          <a:p>
            <a:pPr indent="0" lvl="0" marL="0" rtl="0" algn="ctr">
              <a:lnSpc>
                <a:spcPct val="115000"/>
              </a:lnSpc>
              <a:spcBef>
                <a:spcPts val="1000"/>
              </a:spcBef>
              <a:spcAft>
                <a:spcPts val="0"/>
              </a:spcAft>
              <a:buSzPts val="1800"/>
              <a:buNone/>
            </a:pPr>
            <a:r>
              <a:rPr lang="en-US" sz="4100"/>
              <a:t>Tujuan Pembelajaran harus memperhatikan </a:t>
            </a:r>
            <a:r>
              <a:rPr b="1" lang="en-US" sz="4600"/>
              <a:t>tahap perkembangan anak.</a:t>
            </a:r>
            <a:r>
              <a:rPr lang="en-US" sz="4100"/>
              <a:t> </a:t>
            </a:r>
            <a:endParaRPr sz="4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58"/>
          <p:cNvPicPr preferRelativeResize="0"/>
          <p:nvPr/>
        </p:nvPicPr>
        <p:blipFill rotWithShape="1">
          <a:blip r:embed="rId3">
            <a:alphaModFix/>
          </a:blip>
          <a:srcRect b="0" l="28082" r="34323" t="0"/>
          <a:stretch/>
        </p:blipFill>
        <p:spPr>
          <a:xfrm>
            <a:off x="10654933" y="3202780"/>
            <a:ext cx="2061201" cy="3655220"/>
          </a:xfrm>
          <a:prstGeom prst="rect">
            <a:avLst/>
          </a:prstGeom>
          <a:noFill/>
          <a:ln>
            <a:noFill/>
          </a:ln>
        </p:spPr>
      </p:pic>
      <p:grpSp>
        <p:nvGrpSpPr>
          <p:cNvPr id="399" name="Google Shape;399;p58"/>
          <p:cNvGrpSpPr/>
          <p:nvPr/>
        </p:nvGrpSpPr>
        <p:grpSpPr>
          <a:xfrm>
            <a:off x="2359902" y="1408610"/>
            <a:ext cx="8296993" cy="4581516"/>
            <a:chOff x="1930050" y="845668"/>
            <a:chExt cx="6222900" cy="3902816"/>
          </a:xfrm>
        </p:grpSpPr>
        <p:sp>
          <p:nvSpPr>
            <p:cNvPr id="400" name="Google Shape;400;p58"/>
            <p:cNvSpPr/>
            <p:nvPr/>
          </p:nvSpPr>
          <p:spPr>
            <a:xfrm>
              <a:off x="6578850" y="845668"/>
              <a:ext cx="1574100" cy="3902700"/>
            </a:xfrm>
            <a:prstGeom prst="rect">
              <a:avLst/>
            </a:prstGeom>
            <a:solidFill>
              <a:srgbClr val="FF636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1" name="Google Shape;401;p58"/>
            <p:cNvSpPr/>
            <p:nvPr/>
          </p:nvSpPr>
          <p:spPr>
            <a:xfrm flipH="1">
              <a:off x="1930050" y="858984"/>
              <a:ext cx="4648800" cy="3889500"/>
            </a:xfrm>
            <a:prstGeom prst="rtTriangle">
              <a:avLst/>
            </a:prstGeom>
            <a:solidFill>
              <a:srgbClr val="FF636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grpSp>
        <p:nvGrpSpPr>
          <p:cNvPr id="402" name="Google Shape;402;p58"/>
          <p:cNvGrpSpPr/>
          <p:nvPr/>
        </p:nvGrpSpPr>
        <p:grpSpPr>
          <a:xfrm rot="10800000">
            <a:off x="183305" y="1408309"/>
            <a:ext cx="8296993" cy="4581516"/>
            <a:chOff x="1930050" y="845668"/>
            <a:chExt cx="6222900" cy="3902816"/>
          </a:xfrm>
        </p:grpSpPr>
        <p:sp>
          <p:nvSpPr>
            <p:cNvPr id="403" name="Google Shape;403;p58"/>
            <p:cNvSpPr/>
            <p:nvPr/>
          </p:nvSpPr>
          <p:spPr>
            <a:xfrm>
              <a:off x="6578850" y="845668"/>
              <a:ext cx="1574100" cy="3902700"/>
            </a:xfrm>
            <a:prstGeom prst="rect">
              <a:avLst/>
            </a:prstGeom>
            <a:solidFill>
              <a:srgbClr val="FFD89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4" name="Google Shape;404;p58"/>
            <p:cNvSpPr/>
            <p:nvPr/>
          </p:nvSpPr>
          <p:spPr>
            <a:xfrm flipH="1">
              <a:off x="1930050" y="858984"/>
              <a:ext cx="4648800" cy="3889500"/>
            </a:xfrm>
            <a:prstGeom prst="rtTriangle">
              <a:avLst/>
            </a:prstGeom>
            <a:solidFill>
              <a:srgbClr val="FFD89B"/>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sp>
        <p:nvSpPr>
          <p:cNvPr id="405" name="Google Shape;405;p58"/>
          <p:cNvSpPr/>
          <p:nvPr/>
        </p:nvSpPr>
        <p:spPr>
          <a:xfrm>
            <a:off x="2244067" y="1097567"/>
            <a:ext cx="71100" cy="56568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6" name="Google Shape;406;p58"/>
          <p:cNvSpPr/>
          <p:nvPr/>
        </p:nvSpPr>
        <p:spPr>
          <a:xfrm>
            <a:off x="6311333" y="1097567"/>
            <a:ext cx="71100" cy="56568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7" name="Google Shape;407;p58"/>
          <p:cNvSpPr/>
          <p:nvPr/>
        </p:nvSpPr>
        <p:spPr>
          <a:xfrm>
            <a:off x="8553167" y="1097567"/>
            <a:ext cx="71100" cy="56568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08" name="Google Shape;408;p58"/>
          <p:cNvSpPr txBox="1"/>
          <p:nvPr/>
        </p:nvSpPr>
        <p:spPr>
          <a:xfrm>
            <a:off x="5662833" y="4026600"/>
            <a:ext cx="4695300" cy="1569900"/>
          </a:xfrm>
          <a:prstGeom prst="rect">
            <a:avLst/>
          </a:prstGeom>
          <a:solidFill>
            <a:srgbClr val="F4CCCC"/>
          </a:solid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2300"/>
              <a:buFont typeface="Arial"/>
              <a:buNone/>
            </a:pPr>
            <a:r>
              <a:rPr b="1" i="0" lang="en-US" sz="2300" u="none" cap="none" strike="noStrike">
                <a:solidFill>
                  <a:schemeClr val="dk1"/>
                </a:solidFill>
                <a:latin typeface="Nunito Sans"/>
                <a:ea typeface="Nunito Sans"/>
                <a:cs typeface="Nunito Sans"/>
                <a:sym typeface="Nunito Sans"/>
              </a:rPr>
              <a:t>WIRAMA</a:t>
            </a:r>
            <a:endParaRPr b="1" i="0" sz="2300" u="none" cap="none" strike="noStrike">
              <a:solidFill>
                <a:schemeClr val="dk1"/>
              </a:solidFill>
              <a:latin typeface="Nunito Sans"/>
              <a:ea typeface="Nunito Sans"/>
              <a:cs typeface="Nunito Sans"/>
              <a:sym typeface="Nunito Sans"/>
            </a:endParaRPr>
          </a:p>
          <a:p>
            <a:pPr indent="0" lvl="0" marL="0" marR="0" rtl="0" algn="r">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tanggung jawab, pembiasaan, irama keseharian, jadwal rutin, selaras dengan sesama dan semesta</a:t>
            </a:r>
            <a:endParaRPr b="0" i="0" sz="2300" u="none" cap="none" strike="noStrike">
              <a:solidFill>
                <a:schemeClr val="dk1"/>
              </a:solidFill>
              <a:latin typeface="Nunito Sans"/>
              <a:ea typeface="Nunito Sans"/>
              <a:cs typeface="Nunito Sans"/>
              <a:sym typeface="Nunito Sans"/>
            </a:endParaRPr>
          </a:p>
        </p:txBody>
      </p:sp>
      <p:sp>
        <p:nvSpPr>
          <p:cNvPr id="409" name="Google Shape;409;p58"/>
          <p:cNvSpPr txBox="1"/>
          <p:nvPr/>
        </p:nvSpPr>
        <p:spPr>
          <a:xfrm>
            <a:off x="906700" y="1747000"/>
            <a:ext cx="4414800" cy="1569900"/>
          </a:xfrm>
          <a:prstGeom prst="rect">
            <a:avLst/>
          </a:prstGeom>
          <a:solidFill>
            <a:srgbClr val="FFF2CC"/>
          </a:solid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2300"/>
              <a:buFont typeface="Arial"/>
              <a:buNone/>
            </a:pPr>
            <a:r>
              <a:rPr b="1" i="0" lang="en-US" sz="2300" u="none" cap="none" strike="noStrike">
                <a:solidFill>
                  <a:schemeClr val="dk1"/>
                </a:solidFill>
                <a:latin typeface="Nunito Sans"/>
                <a:ea typeface="Nunito Sans"/>
                <a:cs typeface="Nunito Sans"/>
                <a:sym typeface="Nunito Sans"/>
              </a:rPr>
              <a:t>WIRAGA</a:t>
            </a:r>
            <a:endParaRPr b="1" i="0" sz="2300" u="none" cap="none" strike="noStrike">
              <a:solidFill>
                <a:schemeClr val="dk1"/>
              </a:solidFill>
              <a:latin typeface="Nunito Sans"/>
              <a:ea typeface="Nunito Sans"/>
              <a:cs typeface="Nunito Sans"/>
              <a:sym typeface="Nunito Sans"/>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Nunito Sans"/>
                <a:ea typeface="Nunito Sans"/>
                <a:cs typeface="Nunito Sans"/>
                <a:sym typeface="Nunito Sans"/>
              </a:rPr>
              <a:t>raga, indera, imajinasi, bermain=belajar, eksplorasi pengalaman (rasa-pikir)</a:t>
            </a:r>
            <a:endParaRPr b="0" i="0" sz="2300" u="none" cap="none" strike="noStrike">
              <a:solidFill>
                <a:schemeClr val="dk1"/>
              </a:solidFill>
              <a:latin typeface="Nunito Sans"/>
              <a:ea typeface="Nunito Sans"/>
              <a:cs typeface="Nunito Sans"/>
              <a:sym typeface="Nunito Sans"/>
            </a:endParaRPr>
          </a:p>
        </p:txBody>
      </p:sp>
      <p:sp>
        <p:nvSpPr>
          <p:cNvPr id="410" name="Google Shape;410;p58"/>
          <p:cNvSpPr/>
          <p:nvPr/>
        </p:nvSpPr>
        <p:spPr>
          <a:xfrm>
            <a:off x="213433" y="981733"/>
            <a:ext cx="2030700" cy="355500"/>
          </a:xfrm>
          <a:prstGeom prst="rect">
            <a:avLst/>
          </a:prstGeom>
          <a:solidFill>
            <a:srgbClr val="D9D9D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Nunito Sans"/>
                <a:ea typeface="Nunito Sans"/>
                <a:cs typeface="Nunito Sans"/>
                <a:sym typeface="Nunito Sans"/>
              </a:rPr>
              <a:t>0-8 TAHUN</a:t>
            </a:r>
            <a:endParaRPr b="1" i="0" sz="1900" u="none" cap="none" strike="noStrike">
              <a:solidFill>
                <a:srgbClr val="000000"/>
              </a:solidFill>
              <a:latin typeface="Nunito Sans"/>
              <a:ea typeface="Nunito Sans"/>
              <a:cs typeface="Nunito Sans"/>
              <a:sym typeface="Nunito Sans"/>
            </a:endParaRPr>
          </a:p>
        </p:txBody>
      </p:sp>
      <p:sp>
        <p:nvSpPr>
          <p:cNvPr id="411" name="Google Shape;411;p58"/>
          <p:cNvSpPr/>
          <p:nvPr/>
        </p:nvSpPr>
        <p:spPr>
          <a:xfrm>
            <a:off x="2315267" y="981733"/>
            <a:ext cx="6237900" cy="355500"/>
          </a:xfrm>
          <a:prstGeom prst="rect">
            <a:avLst/>
          </a:prstGeom>
          <a:solidFill>
            <a:srgbClr val="D9D9D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Nunito Sans"/>
                <a:ea typeface="Nunito Sans"/>
                <a:cs typeface="Nunito Sans"/>
                <a:sym typeface="Nunito Sans"/>
              </a:rPr>
              <a:t>9-16 TAHUN</a:t>
            </a:r>
            <a:endParaRPr b="1" i="0" sz="1900" u="none" cap="none" strike="noStrike">
              <a:solidFill>
                <a:srgbClr val="000000"/>
              </a:solidFill>
              <a:latin typeface="Nunito Sans"/>
              <a:ea typeface="Nunito Sans"/>
              <a:cs typeface="Nunito Sans"/>
              <a:sym typeface="Nunito Sans"/>
            </a:endParaRPr>
          </a:p>
        </p:txBody>
      </p:sp>
      <p:sp>
        <p:nvSpPr>
          <p:cNvPr id="412" name="Google Shape;412;p58"/>
          <p:cNvSpPr/>
          <p:nvPr/>
        </p:nvSpPr>
        <p:spPr>
          <a:xfrm>
            <a:off x="8624300" y="981733"/>
            <a:ext cx="2030700" cy="355500"/>
          </a:xfrm>
          <a:prstGeom prst="rect">
            <a:avLst/>
          </a:prstGeom>
          <a:solidFill>
            <a:srgbClr val="D9D9D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Nunito Sans"/>
                <a:ea typeface="Nunito Sans"/>
                <a:cs typeface="Nunito Sans"/>
                <a:sym typeface="Nunito Sans"/>
              </a:rPr>
              <a:t>17-24 TAHUN</a:t>
            </a:r>
            <a:endParaRPr b="1" i="0" sz="1900" u="none" cap="none" strike="noStrike">
              <a:solidFill>
                <a:srgbClr val="000000"/>
              </a:solidFill>
              <a:latin typeface="Nunito Sans"/>
              <a:ea typeface="Nunito Sans"/>
              <a:cs typeface="Nunito Sans"/>
              <a:sym typeface="Nunito Sans"/>
            </a:endParaRPr>
          </a:p>
        </p:txBody>
      </p:sp>
      <p:sp>
        <p:nvSpPr>
          <p:cNvPr id="413" name="Google Shape;413;p58"/>
          <p:cNvSpPr/>
          <p:nvPr/>
        </p:nvSpPr>
        <p:spPr>
          <a:xfrm>
            <a:off x="183033" y="6061000"/>
            <a:ext cx="2061300" cy="693300"/>
          </a:xfrm>
          <a:prstGeom prst="rect">
            <a:avLst/>
          </a:prstGeom>
          <a:solidFill>
            <a:srgbClr val="BC509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Nunito Sans"/>
                <a:ea typeface="Nunito Sans"/>
                <a:cs typeface="Nunito Sans"/>
                <a:sym typeface="Nunito Sans"/>
              </a:rPr>
              <a:t>Taman indria, TK/PAUD, SD</a:t>
            </a:r>
            <a:endParaRPr b="1" i="0" sz="1900" u="none" cap="none" strike="noStrike">
              <a:solidFill>
                <a:schemeClr val="lt1"/>
              </a:solidFill>
              <a:latin typeface="Nunito Sans"/>
              <a:ea typeface="Nunito Sans"/>
              <a:cs typeface="Nunito Sans"/>
              <a:sym typeface="Nunito Sans"/>
            </a:endParaRPr>
          </a:p>
        </p:txBody>
      </p:sp>
      <p:sp>
        <p:nvSpPr>
          <p:cNvPr id="414" name="Google Shape;414;p58"/>
          <p:cNvSpPr/>
          <p:nvPr/>
        </p:nvSpPr>
        <p:spPr>
          <a:xfrm>
            <a:off x="2315267" y="6061200"/>
            <a:ext cx="3996000" cy="693300"/>
          </a:xfrm>
          <a:prstGeom prst="rect">
            <a:avLst/>
          </a:prstGeom>
          <a:solidFill>
            <a:srgbClr val="BC509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Nunito Sans"/>
                <a:ea typeface="Nunito Sans"/>
                <a:cs typeface="Nunito Sans"/>
                <a:sym typeface="Nunito Sans"/>
              </a:rPr>
              <a:t>SD, SMP</a:t>
            </a:r>
            <a:endParaRPr b="1" i="0" sz="1900" u="none" cap="none" strike="noStrike">
              <a:solidFill>
                <a:schemeClr val="lt1"/>
              </a:solidFill>
              <a:latin typeface="Nunito Sans"/>
              <a:ea typeface="Nunito Sans"/>
              <a:cs typeface="Nunito Sans"/>
              <a:sym typeface="Nunito Sans"/>
            </a:endParaRPr>
          </a:p>
        </p:txBody>
      </p:sp>
      <p:sp>
        <p:nvSpPr>
          <p:cNvPr id="415" name="Google Shape;415;p58"/>
          <p:cNvSpPr/>
          <p:nvPr/>
        </p:nvSpPr>
        <p:spPr>
          <a:xfrm>
            <a:off x="6382300" y="6061200"/>
            <a:ext cx="2170800" cy="693300"/>
          </a:xfrm>
          <a:prstGeom prst="rect">
            <a:avLst/>
          </a:prstGeom>
          <a:solidFill>
            <a:srgbClr val="BC509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Nunito Sans"/>
                <a:ea typeface="Nunito Sans"/>
                <a:cs typeface="Nunito Sans"/>
                <a:sym typeface="Nunito Sans"/>
              </a:rPr>
              <a:t>SMP, SMA</a:t>
            </a:r>
            <a:endParaRPr b="1" i="0" sz="1900" u="none" cap="none" strike="noStrike">
              <a:solidFill>
                <a:schemeClr val="lt1"/>
              </a:solidFill>
              <a:latin typeface="Nunito Sans"/>
              <a:ea typeface="Nunito Sans"/>
              <a:cs typeface="Nunito Sans"/>
              <a:sym typeface="Nunito Sans"/>
            </a:endParaRPr>
          </a:p>
        </p:txBody>
      </p:sp>
      <p:sp>
        <p:nvSpPr>
          <p:cNvPr id="416" name="Google Shape;416;p58"/>
          <p:cNvSpPr/>
          <p:nvPr/>
        </p:nvSpPr>
        <p:spPr>
          <a:xfrm>
            <a:off x="8624133" y="6061200"/>
            <a:ext cx="2030700" cy="693300"/>
          </a:xfrm>
          <a:prstGeom prst="rect">
            <a:avLst/>
          </a:prstGeom>
          <a:solidFill>
            <a:srgbClr val="BC509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Nunito Sans"/>
                <a:ea typeface="Nunito Sans"/>
                <a:cs typeface="Nunito Sans"/>
                <a:sym typeface="Nunito Sans"/>
              </a:rPr>
              <a:t>SMA+</a:t>
            </a:r>
            <a:endParaRPr b="1" i="0" sz="1900" u="none" cap="none" strike="noStrike">
              <a:solidFill>
                <a:schemeClr val="lt1"/>
              </a:solidFill>
              <a:latin typeface="Nunito Sans"/>
              <a:ea typeface="Nunito Sans"/>
              <a:cs typeface="Nunito Sans"/>
              <a:sym typeface="Nunito Sans"/>
            </a:endParaRPr>
          </a:p>
        </p:txBody>
      </p:sp>
      <p:sp>
        <p:nvSpPr>
          <p:cNvPr id="417" name="Google Shape;417;p58"/>
          <p:cNvSpPr txBox="1"/>
          <p:nvPr>
            <p:ph type="title"/>
          </p:nvPr>
        </p:nvSpPr>
        <p:spPr>
          <a:xfrm>
            <a:off x="183033" y="288433"/>
            <a:ext cx="11760000" cy="693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3700"/>
              <a:buNone/>
            </a:pPr>
            <a:r>
              <a:rPr b="1" lang="en-US" sz="2700">
                <a:latin typeface="Nunito Sans"/>
                <a:ea typeface="Nunito Sans"/>
                <a:cs typeface="Nunito Sans"/>
                <a:sym typeface="Nunito Sans"/>
              </a:rPr>
              <a:t>KODRAT: TAHAP TUMBUH-KEMBANG (WIRAGA-WIRAMA) KHD</a:t>
            </a:r>
            <a:endParaRPr b="1" sz="2700">
              <a:latin typeface="Nunito Sans"/>
              <a:ea typeface="Nunito Sans"/>
              <a:cs typeface="Nunito Sans"/>
              <a:sym typeface="Nunito Sans"/>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9"/>
          <p:cNvSpPr txBox="1"/>
          <p:nvPr>
            <p:ph idx="1" type="body"/>
          </p:nvPr>
        </p:nvSpPr>
        <p:spPr>
          <a:xfrm>
            <a:off x="1045850" y="1767100"/>
            <a:ext cx="10349700" cy="38385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115000"/>
              </a:lnSpc>
              <a:spcBef>
                <a:spcPts val="1000"/>
              </a:spcBef>
              <a:spcAft>
                <a:spcPts val="0"/>
              </a:spcAft>
              <a:buSzPct val="57233"/>
              <a:buNone/>
            </a:pPr>
            <a:r>
              <a:rPr lang="en-US" sz="3700"/>
              <a:t>Pendidik dan satuan pendidikan dapat menggunakan </a:t>
            </a:r>
            <a:r>
              <a:rPr lang="en-US" sz="4100" u="sng"/>
              <a:t>berbagai strategi dan pendekatan</a:t>
            </a:r>
            <a:r>
              <a:rPr lang="en-US" sz="4100"/>
              <a:t> </a:t>
            </a:r>
            <a:r>
              <a:rPr lang="en-US" sz="3700"/>
              <a:t>untuk menyusun tujuan pembelajaran (TP) dan alur tujuan pembelajaran (ATP). </a:t>
            </a:r>
            <a:endParaRPr sz="3700"/>
          </a:p>
          <a:p>
            <a:pPr indent="0" lvl="0" marL="0" rtl="0" algn="ctr">
              <a:lnSpc>
                <a:spcPct val="115000"/>
              </a:lnSpc>
              <a:spcBef>
                <a:spcPts val="1000"/>
              </a:spcBef>
              <a:spcAft>
                <a:spcPts val="0"/>
              </a:spcAft>
              <a:buSzPct val="57233"/>
              <a:buNone/>
            </a:pPr>
            <a:r>
              <a:t/>
            </a:r>
            <a:endParaRPr sz="3700"/>
          </a:p>
          <a:p>
            <a:pPr indent="0" lvl="0" marL="0" rtl="0" algn="ctr">
              <a:lnSpc>
                <a:spcPct val="115000"/>
              </a:lnSpc>
              <a:spcBef>
                <a:spcPts val="1000"/>
              </a:spcBef>
              <a:spcAft>
                <a:spcPts val="0"/>
              </a:spcAft>
              <a:buSzPct val="57233"/>
              <a:buNone/>
            </a:pPr>
            <a:r>
              <a:rPr lang="en-US" sz="3700"/>
              <a:t>Yang harus diperhatikan, TP dan ATP harus memenuhi kriteria-kriteria ini. </a:t>
            </a:r>
            <a:endParaRPr sz="37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0"/>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Tujuan Pembelajaran (TP), terdiri dari: </a:t>
            </a:r>
            <a:endParaRPr/>
          </a:p>
        </p:txBody>
      </p:sp>
      <p:sp>
        <p:nvSpPr>
          <p:cNvPr id="428" name="Google Shape;428;p60"/>
          <p:cNvSpPr txBox="1"/>
          <p:nvPr>
            <p:ph idx="1" type="body"/>
          </p:nvPr>
        </p:nvSpPr>
        <p:spPr>
          <a:xfrm>
            <a:off x="838200" y="2355925"/>
            <a:ext cx="11089200" cy="3821100"/>
          </a:xfrm>
          <a:prstGeom prst="rect">
            <a:avLst/>
          </a:prstGeom>
          <a:noFill/>
          <a:ln>
            <a:noFill/>
          </a:ln>
        </p:spPr>
        <p:txBody>
          <a:bodyPr anchorCtr="0" anchor="t" bIns="45700" lIns="91425" spcFirstLastPara="1" rIns="91425" wrap="square" tIns="45700">
            <a:normAutofit/>
          </a:bodyPr>
          <a:lstStyle/>
          <a:p>
            <a:pPr indent="-393700" lvl="0" marL="457200" rtl="0" algn="l">
              <a:lnSpc>
                <a:spcPct val="150000"/>
              </a:lnSpc>
              <a:spcBef>
                <a:spcPts val="1000"/>
              </a:spcBef>
              <a:spcAft>
                <a:spcPts val="0"/>
              </a:spcAft>
              <a:buSzPts val="2600"/>
              <a:buAutoNum type="arabicPeriod"/>
            </a:pPr>
            <a:r>
              <a:rPr lang="en-US" sz="3600"/>
              <a:t>Kompetensi → kemampuan yang mencakup sikap, pengetahuan, dan keterampilan yang dapat didemonstrasikan peserta didik </a:t>
            </a:r>
            <a:endParaRPr sz="3600"/>
          </a:p>
          <a:p>
            <a:pPr indent="-393700" lvl="0" marL="457200" rtl="0" algn="l">
              <a:lnSpc>
                <a:spcPct val="150000"/>
              </a:lnSpc>
              <a:spcBef>
                <a:spcPts val="0"/>
              </a:spcBef>
              <a:spcAft>
                <a:spcPts val="0"/>
              </a:spcAft>
              <a:buSzPts val="2600"/>
              <a:buAutoNum type="arabicPeriod"/>
            </a:pPr>
            <a:r>
              <a:rPr lang="en-US" sz="3600"/>
              <a:t>Konten → ilmu pengetahuan inti / konsep utama</a:t>
            </a:r>
            <a:endParaRPr sz="3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1"/>
          <p:cNvSpPr txBox="1"/>
          <p:nvPr>
            <p:ph type="title"/>
          </p:nvPr>
        </p:nvSpPr>
        <p:spPr>
          <a:xfrm>
            <a:off x="838100" y="937025"/>
            <a:ext cx="10940100" cy="1117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990"/>
              <a:buNone/>
            </a:pPr>
            <a:r>
              <a:rPr lang="en-US" sz="3559"/>
              <a:t>Kriteria Alur Tujuan Pembelajaran (ATP): </a:t>
            </a:r>
            <a:endParaRPr sz="3559"/>
          </a:p>
        </p:txBody>
      </p:sp>
      <p:sp>
        <p:nvSpPr>
          <p:cNvPr id="434" name="Google Shape;434;p61"/>
          <p:cNvSpPr txBox="1"/>
          <p:nvPr>
            <p:ph idx="2" type="body"/>
          </p:nvPr>
        </p:nvSpPr>
        <p:spPr>
          <a:xfrm>
            <a:off x="838200" y="2054825"/>
            <a:ext cx="10515600" cy="4031700"/>
          </a:xfrm>
          <a:prstGeom prst="rect">
            <a:avLst/>
          </a:prstGeom>
          <a:noFill/>
          <a:ln>
            <a:noFill/>
          </a:ln>
        </p:spPr>
        <p:txBody>
          <a:bodyPr anchorCtr="0" anchor="t" bIns="45700" lIns="91425" spcFirstLastPara="1" rIns="91425" wrap="square" tIns="45700">
            <a:noAutofit/>
          </a:bodyPr>
          <a:lstStyle/>
          <a:p>
            <a:pPr indent="-349250" lvl="0" marL="457200" rtl="0" algn="l">
              <a:lnSpc>
                <a:spcPct val="150000"/>
              </a:lnSpc>
              <a:spcBef>
                <a:spcPts val="1000"/>
              </a:spcBef>
              <a:spcAft>
                <a:spcPts val="0"/>
              </a:spcAft>
              <a:buSzPts val="1900"/>
              <a:buAutoNum type="arabicPeriod"/>
            </a:pPr>
            <a:r>
              <a:rPr lang="en-US" sz="2900"/>
              <a:t>Menggambarkan </a:t>
            </a:r>
            <a:r>
              <a:rPr lang="en-US" sz="3300" u="sng"/>
              <a:t>urutan pengembangan kompetensi</a:t>
            </a:r>
            <a:r>
              <a:rPr lang="en-US" sz="2900"/>
              <a:t> yang harus dikuasai</a:t>
            </a:r>
            <a:endParaRPr sz="2900"/>
          </a:p>
          <a:p>
            <a:pPr indent="-349250" lvl="0" marL="457200" rtl="0" algn="l">
              <a:lnSpc>
                <a:spcPct val="150000"/>
              </a:lnSpc>
              <a:spcBef>
                <a:spcPts val="0"/>
              </a:spcBef>
              <a:spcAft>
                <a:spcPts val="0"/>
              </a:spcAft>
              <a:buSzPts val="1900"/>
              <a:buAutoNum type="arabicPeriod"/>
            </a:pPr>
            <a:r>
              <a:rPr lang="en-US" sz="2900" u="sng"/>
              <a:t>ATP dalam 1 fase</a:t>
            </a:r>
            <a:r>
              <a:rPr lang="en-US" sz="2900"/>
              <a:t> menggambarkan cakupan dan tahapan pembelajaran yang </a:t>
            </a:r>
            <a:r>
              <a:rPr lang="en-US" sz="3300" u="sng"/>
              <a:t>linear</a:t>
            </a:r>
            <a:endParaRPr sz="3300" u="sng"/>
          </a:p>
          <a:p>
            <a:pPr indent="-349250" lvl="0" marL="457200" rtl="0" algn="l">
              <a:lnSpc>
                <a:spcPct val="150000"/>
              </a:lnSpc>
              <a:spcBef>
                <a:spcPts val="0"/>
              </a:spcBef>
              <a:spcAft>
                <a:spcPts val="0"/>
              </a:spcAft>
              <a:buSzPts val="1900"/>
              <a:buAutoNum type="arabicPeriod"/>
            </a:pPr>
            <a:r>
              <a:rPr lang="en-US" sz="2900" u="sng"/>
              <a:t>ATP keseluruhan fase</a:t>
            </a:r>
            <a:r>
              <a:rPr lang="en-US" sz="2900"/>
              <a:t> menggambarkan cakupan dan </a:t>
            </a:r>
            <a:r>
              <a:rPr lang="en-US" sz="3300" u="sng"/>
              <a:t>tahapan pembelajaran antarfase</a:t>
            </a:r>
            <a:r>
              <a:rPr lang="en-US" sz="2900"/>
              <a:t> </a:t>
            </a:r>
            <a:endParaRPr sz="29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2"/>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Merumuskan TP dan ATP dari kalimat CP </a:t>
            </a:r>
            <a:endParaRPr/>
          </a:p>
        </p:txBody>
      </p:sp>
      <p:sp>
        <p:nvSpPr>
          <p:cNvPr id="440" name="Google Shape;440;p62"/>
          <p:cNvSpPr txBox="1"/>
          <p:nvPr>
            <p:ph idx="1" type="body"/>
          </p:nvPr>
        </p:nvSpPr>
        <p:spPr>
          <a:xfrm>
            <a:off x="838200" y="2338600"/>
            <a:ext cx="10915200" cy="3838500"/>
          </a:xfrm>
          <a:prstGeom prst="rect">
            <a:avLst/>
          </a:prstGeom>
          <a:noFill/>
          <a:ln>
            <a:noFill/>
          </a:ln>
        </p:spPr>
        <p:txBody>
          <a:bodyPr anchorCtr="0" anchor="t" bIns="45700" lIns="91425" spcFirstLastPara="1" rIns="91425" wrap="square" tIns="45700">
            <a:normAutofit fontScale="85000"/>
          </a:bodyPr>
          <a:lstStyle/>
          <a:p>
            <a:pPr indent="-347345" lvl="0" marL="457200" rtl="0" algn="l">
              <a:lnSpc>
                <a:spcPct val="150000"/>
              </a:lnSpc>
              <a:spcBef>
                <a:spcPts val="1000"/>
              </a:spcBef>
              <a:spcAft>
                <a:spcPts val="0"/>
              </a:spcAft>
              <a:buSzPct val="68750"/>
              <a:buAutoNum type="arabicPeriod"/>
            </a:pPr>
            <a:r>
              <a:rPr lang="en-US" sz="3200"/>
              <a:t>Rumusan TP mengacu pada kompetensi dan konten pada CP </a:t>
            </a:r>
            <a:endParaRPr sz="3200"/>
          </a:p>
          <a:p>
            <a:pPr indent="-347345" lvl="0" marL="457200" rtl="0" algn="l">
              <a:lnSpc>
                <a:spcPct val="150000"/>
              </a:lnSpc>
              <a:spcBef>
                <a:spcPts val="0"/>
              </a:spcBef>
              <a:spcAft>
                <a:spcPts val="0"/>
              </a:spcAft>
              <a:buSzPct val="68750"/>
              <a:buAutoNum type="arabicPeriod"/>
            </a:pPr>
            <a:r>
              <a:rPr lang="en-US" sz="3200"/>
              <a:t>Rumusan kalimat TP dapat mengambil referensi dari berbagai sumber → catatan penting: KepSek/Guru mampu memahami kalimat tersebut. </a:t>
            </a:r>
            <a:endParaRPr sz="3200"/>
          </a:p>
          <a:p>
            <a:pPr indent="-347345" lvl="0" marL="457200" rtl="0" algn="l">
              <a:lnSpc>
                <a:spcPct val="150000"/>
              </a:lnSpc>
              <a:spcBef>
                <a:spcPts val="0"/>
              </a:spcBef>
              <a:spcAft>
                <a:spcPts val="0"/>
              </a:spcAft>
              <a:buSzPct val="68750"/>
              <a:buAutoNum type="arabicPeriod"/>
            </a:pPr>
            <a:r>
              <a:rPr lang="en-US" sz="3200"/>
              <a:t>Identifikasi dimensi Profil Pelajar Pancasila yang dapat terkait dengan kompetensi yang ingin dicapai. </a:t>
            </a:r>
            <a:endParaRPr sz="3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3"/>
          <p:cNvSpPr txBox="1"/>
          <p:nvPr>
            <p:ph type="title"/>
          </p:nvPr>
        </p:nvSpPr>
        <p:spPr>
          <a:xfrm>
            <a:off x="6565700" y="2129400"/>
            <a:ext cx="5247900" cy="2442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955"/>
              <a:t>Berlatih Bersama</a:t>
            </a:r>
            <a:endParaRPr sz="4955"/>
          </a:p>
          <a:p>
            <a:pPr indent="0" lvl="0" marL="0" rtl="0" algn="ctr">
              <a:lnSpc>
                <a:spcPct val="90000"/>
              </a:lnSpc>
              <a:spcBef>
                <a:spcPts val="0"/>
              </a:spcBef>
              <a:spcAft>
                <a:spcPts val="0"/>
              </a:spcAft>
              <a:buSzPts val="1800"/>
              <a:buNone/>
            </a:pPr>
            <a:r>
              <a:rPr lang="en-US" sz="5100"/>
              <a:t>(jenjang SD)</a:t>
            </a:r>
            <a:endParaRPr sz="51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4"/>
          <p:cNvSpPr txBox="1"/>
          <p:nvPr>
            <p:ph type="title"/>
          </p:nvPr>
        </p:nvSpPr>
        <p:spPr>
          <a:xfrm>
            <a:off x="324326" y="818409"/>
            <a:ext cx="10515600" cy="1117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990"/>
              <a:buNone/>
            </a:pPr>
            <a:r>
              <a:rPr lang="en-US" sz="3559"/>
              <a:t>Bidang Studi: IPAS (capaian Pembelajaran)</a:t>
            </a:r>
            <a:endParaRPr sz="3559"/>
          </a:p>
        </p:txBody>
      </p:sp>
      <p:sp>
        <p:nvSpPr>
          <p:cNvPr id="451" name="Google Shape;451;p64"/>
          <p:cNvSpPr txBox="1"/>
          <p:nvPr/>
        </p:nvSpPr>
        <p:spPr>
          <a:xfrm>
            <a:off x="324325" y="1936200"/>
            <a:ext cx="11468400" cy="443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Di akhir fase A, peserta didik mengamati fenomena dan peristiwa secara sederhana dengan menggunakan pancaindera, menyusun dan menjawab pertanyaan tentang hal-hal yang ingin diketahui saat melakukan pengamatan. Peserta didik juga mampu membuat prediksi mengenai objek dan peristiwa di lingkungan sekitar. Dengan panduan, peserta didik berpartisipasi dalam penyelidikan untuk mengeksplorasi dan menjawab pertanyaan. Melakukan pengukuran dengan alat sederhana yang ada di sekitarnya untuk mendapatkan data. Selanjutnya peserta didik menggunakan berbagai metode untuk mengorganisasikan informasi, termasuk gambar dan tabel. Peserta didik mendiskusikan dan membandingkan antara hasil pengamatan dengan prediksi. Dengan panduan, peserta didik membandingkan hasil pengamatan yang berbeda dengan mengacu pada teori serta mengomunikasikan hasil penyelidikan secara lisan dan tertulis dalam format sederhana. </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5"/>
          <p:cNvSpPr txBox="1"/>
          <p:nvPr>
            <p:ph idx="1" type="body"/>
          </p:nvPr>
        </p:nvSpPr>
        <p:spPr>
          <a:xfrm>
            <a:off x="258750" y="1591875"/>
            <a:ext cx="11674500" cy="36756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1000"/>
              </a:spcBef>
              <a:spcAft>
                <a:spcPts val="0"/>
              </a:spcAft>
              <a:buSzPts val="1800"/>
              <a:buNone/>
            </a:pPr>
            <a:r>
              <a:rPr lang="en-US" sz="2400"/>
              <a:t>Sila Bapak/Ibu menuliskan hal-hal berikut di kertas/word laptop masing-masing:</a:t>
            </a:r>
            <a:r>
              <a:rPr lang="en-US"/>
              <a:t> </a:t>
            </a:r>
            <a:endParaRPr/>
          </a:p>
          <a:p>
            <a:pPr indent="-381000" lvl="0" marL="457200" rtl="0" algn="l">
              <a:lnSpc>
                <a:spcPct val="150000"/>
              </a:lnSpc>
              <a:spcBef>
                <a:spcPts val="1000"/>
              </a:spcBef>
              <a:spcAft>
                <a:spcPts val="0"/>
              </a:spcAft>
              <a:buSzPts val="2400"/>
              <a:buAutoNum type="arabicPeriod"/>
            </a:pPr>
            <a:r>
              <a:rPr lang="en-US" sz="2400"/>
              <a:t>Daftar </a:t>
            </a:r>
            <a:r>
              <a:rPr lang="en-US" sz="2400" u="sng"/>
              <a:t>konten/topik materi</a:t>
            </a:r>
            <a:r>
              <a:rPr lang="en-US" sz="2400"/>
              <a:t> yang terkandung dalam kalimat CP tadi. </a:t>
            </a:r>
            <a:endParaRPr sz="2400"/>
          </a:p>
          <a:p>
            <a:pPr indent="-381000" lvl="0" marL="457200" rtl="0" algn="l">
              <a:lnSpc>
                <a:spcPct val="150000"/>
              </a:lnSpc>
              <a:spcBef>
                <a:spcPts val="0"/>
              </a:spcBef>
              <a:spcAft>
                <a:spcPts val="0"/>
              </a:spcAft>
              <a:buSzPts val="2400"/>
              <a:buAutoNum type="arabicPeriod"/>
            </a:pPr>
            <a:r>
              <a:rPr lang="en-US" sz="2400"/>
              <a:t>Daftar </a:t>
            </a:r>
            <a:r>
              <a:rPr lang="en-US" sz="2400" u="sng"/>
              <a:t>kompetensi/keterampilan/kemampuan</a:t>
            </a:r>
            <a:r>
              <a:rPr lang="en-US" sz="2400"/>
              <a:t> yang perlu dicapai siswa pada akhir fase, merujuk kalimat CP tadi. </a:t>
            </a:r>
            <a:endParaRPr sz="2400"/>
          </a:p>
          <a:p>
            <a:pPr indent="-381000" lvl="0" marL="457200" rtl="0" algn="l">
              <a:lnSpc>
                <a:spcPct val="150000"/>
              </a:lnSpc>
              <a:spcBef>
                <a:spcPts val="0"/>
              </a:spcBef>
              <a:spcAft>
                <a:spcPts val="0"/>
              </a:spcAft>
              <a:buSzPts val="2400"/>
              <a:buAutoNum type="arabicPeriod"/>
            </a:pPr>
            <a:r>
              <a:rPr lang="en-US" sz="2400"/>
              <a:t>Kata/frasa yang </a:t>
            </a:r>
            <a:r>
              <a:rPr lang="en-US" sz="2400" u="sng"/>
              <a:t>perlu Guru perhatikan</a:t>
            </a:r>
            <a:r>
              <a:rPr lang="en-US" sz="2400"/>
              <a:t> secara khusus (bila ada, di luar konten dan kompetensi)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30"/>
          <p:cNvPicPr preferRelativeResize="0"/>
          <p:nvPr/>
        </p:nvPicPr>
        <p:blipFill rotWithShape="1">
          <a:blip r:embed="rId3">
            <a:alphaModFix/>
          </a:blip>
          <a:srcRect b="0" l="4692" r="7441" t="0"/>
          <a:stretch/>
        </p:blipFill>
        <p:spPr>
          <a:xfrm>
            <a:off x="1640225" y="921075"/>
            <a:ext cx="9274032" cy="5936925"/>
          </a:xfrm>
          <a:prstGeom prst="rect">
            <a:avLst/>
          </a:prstGeom>
          <a:noFill/>
          <a:ln>
            <a:noFill/>
          </a:ln>
        </p:spPr>
      </p:pic>
      <p:sp>
        <p:nvSpPr>
          <p:cNvPr id="160" name="Google Shape;160;p30"/>
          <p:cNvSpPr txBox="1"/>
          <p:nvPr>
            <p:ph type="title"/>
          </p:nvPr>
        </p:nvSpPr>
        <p:spPr>
          <a:xfrm>
            <a:off x="127076" y="5807900"/>
            <a:ext cx="5596200" cy="120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00"/>
              <a:buNone/>
            </a:pPr>
            <a:r>
              <a:rPr lang="en-US"/>
              <a:t>Kesepakatan Kelas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6"/>
          <p:cNvSpPr txBox="1"/>
          <p:nvPr>
            <p:ph idx="2" type="body"/>
          </p:nvPr>
        </p:nvSpPr>
        <p:spPr>
          <a:xfrm>
            <a:off x="5942200" y="1147325"/>
            <a:ext cx="5892600" cy="5025600"/>
          </a:xfrm>
          <a:prstGeom prst="rect">
            <a:avLst/>
          </a:prstGeom>
          <a:solidFill>
            <a:srgbClr val="FFF2CC"/>
          </a:solidFill>
          <a:ln cap="flat" cmpd="sng" w="9525">
            <a:solidFill>
              <a:srgbClr val="AC5B23"/>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1800"/>
              <a:buNone/>
            </a:pPr>
            <a:r>
              <a:rPr b="1" lang="en-US"/>
              <a:t>KOMPETENSI</a:t>
            </a:r>
            <a:endParaRPr b="1"/>
          </a:p>
          <a:p>
            <a:pPr indent="-320579" lvl="0" marL="457200" rtl="0" algn="l">
              <a:lnSpc>
                <a:spcPct val="90000"/>
              </a:lnSpc>
              <a:spcBef>
                <a:spcPts val="1000"/>
              </a:spcBef>
              <a:spcAft>
                <a:spcPts val="0"/>
              </a:spcAft>
              <a:buSzPts val="1448"/>
              <a:buAutoNum type="arabicPeriod"/>
            </a:pPr>
            <a:r>
              <a:rPr lang="en-US" sz="2448"/>
              <a:t>mengamati</a:t>
            </a:r>
            <a:endParaRPr sz="2448"/>
          </a:p>
          <a:p>
            <a:pPr indent="-320579" lvl="0" marL="457200" rtl="0" algn="l">
              <a:lnSpc>
                <a:spcPct val="90000"/>
              </a:lnSpc>
              <a:spcBef>
                <a:spcPts val="0"/>
              </a:spcBef>
              <a:spcAft>
                <a:spcPts val="0"/>
              </a:spcAft>
              <a:buSzPts val="1448"/>
              <a:buAutoNum type="arabicPeriod"/>
            </a:pPr>
            <a:r>
              <a:rPr lang="en-US" sz="2448"/>
              <a:t>menyusun pertanyaan</a:t>
            </a:r>
            <a:endParaRPr sz="2448"/>
          </a:p>
          <a:p>
            <a:pPr indent="-320579" lvl="0" marL="457200" rtl="0" algn="l">
              <a:lnSpc>
                <a:spcPct val="90000"/>
              </a:lnSpc>
              <a:spcBef>
                <a:spcPts val="0"/>
              </a:spcBef>
              <a:spcAft>
                <a:spcPts val="0"/>
              </a:spcAft>
              <a:buSzPts val="1448"/>
              <a:buAutoNum type="arabicPeriod"/>
            </a:pPr>
            <a:r>
              <a:rPr lang="en-US" sz="2448"/>
              <a:t>menjawab pertanyaan</a:t>
            </a:r>
            <a:endParaRPr sz="2448"/>
          </a:p>
          <a:p>
            <a:pPr indent="-320579" lvl="0" marL="457200" rtl="0" algn="l">
              <a:lnSpc>
                <a:spcPct val="90000"/>
              </a:lnSpc>
              <a:spcBef>
                <a:spcPts val="0"/>
              </a:spcBef>
              <a:spcAft>
                <a:spcPts val="0"/>
              </a:spcAft>
              <a:buSzPts val="1448"/>
              <a:buAutoNum type="arabicPeriod"/>
            </a:pPr>
            <a:r>
              <a:rPr lang="en-US" sz="2448"/>
              <a:t>membuat prediksi</a:t>
            </a:r>
            <a:endParaRPr sz="2448"/>
          </a:p>
          <a:p>
            <a:pPr indent="-320579" lvl="0" marL="457200" rtl="0" algn="l">
              <a:lnSpc>
                <a:spcPct val="90000"/>
              </a:lnSpc>
              <a:spcBef>
                <a:spcPts val="0"/>
              </a:spcBef>
              <a:spcAft>
                <a:spcPts val="0"/>
              </a:spcAft>
              <a:buSzPts val="1448"/>
              <a:buAutoNum type="arabicPeriod"/>
            </a:pPr>
            <a:r>
              <a:rPr lang="en-US" sz="2448"/>
              <a:t>melakukan penyelidikan</a:t>
            </a:r>
            <a:endParaRPr sz="2448"/>
          </a:p>
          <a:p>
            <a:pPr indent="-320579" lvl="0" marL="457200" rtl="0" algn="l">
              <a:lnSpc>
                <a:spcPct val="90000"/>
              </a:lnSpc>
              <a:spcBef>
                <a:spcPts val="0"/>
              </a:spcBef>
              <a:spcAft>
                <a:spcPts val="0"/>
              </a:spcAft>
              <a:buSzPts val="1448"/>
              <a:buAutoNum type="arabicPeriod"/>
            </a:pPr>
            <a:r>
              <a:rPr lang="en-US" sz="2448"/>
              <a:t>eksplorasi</a:t>
            </a:r>
            <a:endParaRPr sz="2448"/>
          </a:p>
          <a:p>
            <a:pPr indent="-320579" lvl="0" marL="457200" rtl="0" algn="l">
              <a:lnSpc>
                <a:spcPct val="90000"/>
              </a:lnSpc>
              <a:spcBef>
                <a:spcPts val="0"/>
              </a:spcBef>
              <a:spcAft>
                <a:spcPts val="0"/>
              </a:spcAft>
              <a:buSzPts val="1448"/>
              <a:buAutoNum type="arabicPeriod"/>
            </a:pPr>
            <a:r>
              <a:rPr lang="en-US" sz="2448"/>
              <a:t>melakukan pengukuran</a:t>
            </a:r>
            <a:endParaRPr sz="2448"/>
          </a:p>
          <a:p>
            <a:pPr indent="-320579" lvl="0" marL="457200" rtl="0" algn="l">
              <a:lnSpc>
                <a:spcPct val="90000"/>
              </a:lnSpc>
              <a:spcBef>
                <a:spcPts val="0"/>
              </a:spcBef>
              <a:spcAft>
                <a:spcPts val="0"/>
              </a:spcAft>
              <a:buSzPts val="1448"/>
              <a:buAutoNum type="arabicPeriod"/>
            </a:pPr>
            <a:r>
              <a:rPr lang="en-US" sz="2448"/>
              <a:t>mengorganisasi informasi</a:t>
            </a:r>
            <a:endParaRPr sz="2448"/>
          </a:p>
          <a:p>
            <a:pPr indent="-320579" lvl="0" marL="457200" rtl="0" algn="l">
              <a:lnSpc>
                <a:spcPct val="90000"/>
              </a:lnSpc>
              <a:spcBef>
                <a:spcPts val="0"/>
              </a:spcBef>
              <a:spcAft>
                <a:spcPts val="0"/>
              </a:spcAft>
              <a:buSzPts val="1448"/>
              <a:buAutoNum type="arabicPeriod"/>
            </a:pPr>
            <a:r>
              <a:rPr lang="en-US" sz="2448"/>
              <a:t>mendiskusikan hasil amatan</a:t>
            </a:r>
            <a:endParaRPr sz="2448"/>
          </a:p>
          <a:p>
            <a:pPr indent="-320579" lvl="0" marL="457200" rtl="0" algn="l">
              <a:lnSpc>
                <a:spcPct val="90000"/>
              </a:lnSpc>
              <a:spcBef>
                <a:spcPts val="0"/>
              </a:spcBef>
              <a:spcAft>
                <a:spcPts val="0"/>
              </a:spcAft>
              <a:buSzPts val="1448"/>
              <a:buAutoNum type="arabicPeriod"/>
            </a:pPr>
            <a:r>
              <a:rPr lang="en-US" sz="2448"/>
              <a:t>membandingkan hasil amatan dan prediksi</a:t>
            </a:r>
            <a:endParaRPr sz="2448"/>
          </a:p>
          <a:p>
            <a:pPr indent="-320579" lvl="0" marL="457200" rtl="0" algn="l">
              <a:lnSpc>
                <a:spcPct val="90000"/>
              </a:lnSpc>
              <a:spcBef>
                <a:spcPts val="0"/>
              </a:spcBef>
              <a:spcAft>
                <a:spcPts val="0"/>
              </a:spcAft>
              <a:buSzPts val="1448"/>
              <a:buAutoNum type="arabicPeriod"/>
            </a:pPr>
            <a:r>
              <a:rPr lang="en-US" sz="2448"/>
              <a:t>mengomunikasikan secara lisan dan tertulis </a:t>
            </a:r>
            <a:endParaRPr sz="2448"/>
          </a:p>
        </p:txBody>
      </p:sp>
      <p:sp>
        <p:nvSpPr>
          <p:cNvPr id="462" name="Google Shape;462;p66"/>
          <p:cNvSpPr txBox="1"/>
          <p:nvPr>
            <p:ph idx="1" type="body"/>
          </p:nvPr>
        </p:nvSpPr>
        <p:spPr>
          <a:xfrm>
            <a:off x="440925" y="1749575"/>
            <a:ext cx="5181600" cy="3821100"/>
          </a:xfrm>
          <a:prstGeom prst="rect">
            <a:avLst/>
          </a:prstGeom>
          <a:solidFill>
            <a:srgbClr val="CFE2F3"/>
          </a:solidFill>
          <a:ln cap="flat" cmpd="sng" w="9525">
            <a:solidFill>
              <a:srgbClr val="31538F"/>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SzPts val="1800"/>
              <a:buNone/>
            </a:pPr>
            <a:r>
              <a:rPr b="1" lang="en-US"/>
              <a:t>KONTEN</a:t>
            </a:r>
            <a:endParaRPr b="1"/>
          </a:p>
          <a:p>
            <a:pPr indent="-342900" lvl="0" marL="457200" rtl="0" algn="l">
              <a:lnSpc>
                <a:spcPct val="90000"/>
              </a:lnSpc>
              <a:spcBef>
                <a:spcPts val="1000"/>
              </a:spcBef>
              <a:spcAft>
                <a:spcPts val="0"/>
              </a:spcAft>
              <a:buSzPts val="1800"/>
              <a:buAutoNum type="arabicPeriod"/>
            </a:pPr>
            <a:r>
              <a:rPr lang="en-US"/>
              <a:t>fenomena dan peristiwa di lingkungan sekitar. Contohnya? </a:t>
            </a:r>
            <a:endParaRPr/>
          </a:p>
          <a:p>
            <a:pPr indent="-342900" lvl="0" marL="457200" rtl="0" algn="l">
              <a:lnSpc>
                <a:spcPct val="90000"/>
              </a:lnSpc>
              <a:spcBef>
                <a:spcPts val="0"/>
              </a:spcBef>
              <a:spcAft>
                <a:spcPts val="0"/>
              </a:spcAft>
              <a:buSzPts val="1800"/>
              <a:buAutoNum type="arabicPeriod"/>
            </a:pPr>
            <a:r>
              <a:rPr lang="en-US"/>
              <a:t>pancaindera. Apa yang spesifik dibahas? </a:t>
            </a:r>
            <a:endParaRPr/>
          </a:p>
          <a:p>
            <a:pPr indent="-342900" lvl="0" marL="457200" rtl="0" algn="l">
              <a:lnSpc>
                <a:spcPct val="90000"/>
              </a:lnSpc>
              <a:spcBef>
                <a:spcPts val="0"/>
              </a:spcBef>
              <a:spcAft>
                <a:spcPts val="0"/>
              </a:spcAft>
              <a:buSzPts val="1800"/>
              <a:buAutoNum type="arabicPeriod"/>
            </a:pPr>
            <a:r>
              <a:rPr lang="en-US"/>
              <a:t>Alat sederhana (dalam konteks pengukuran). contohnya?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67"/>
          <p:cNvSpPr txBox="1"/>
          <p:nvPr>
            <p:ph type="title"/>
          </p:nvPr>
        </p:nvSpPr>
        <p:spPr>
          <a:xfrm>
            <a:off x="324326" y="818409"/>
            <a:ext cx="10515600" cy="1117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990"/>
              <a:buNone/>
            </a:pPr>
            <a:r>
              <a:rPr lang="en-US" sz="3559"/>
              <a:t>Bidang Studi: IPAS </a:t>
            </a:r>
            <a:endParaRPr sz="3559"/>
          </a:p>
        </p:txBody>
      </p:sp>
      <p:sp>
        <p:nvSpPr>
          <p:cNvPr id="468" name="Google Shape;468;p67"/>
          <p:cNvSpPr txBox="1"/>
          <p:nvPr/>
        </p:nvSpPr>
        <p:spPr>
          <a:xfrm>
            <a:off x="324325" y="1936200"/>
            <a:ext cx="11468400" cy="443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US" sz="2300" u="none" cap="none" strike="noStrike">
                <a:solidFill>
                  <a:srgbClr val="000000"/>
                </a:solidFill>
                <a:latin typeface="Arial"/>
                <a:ea typeface="Arial"/>
                <a:cs typeface="Arial"/>
                <a:sym typeface="Arial"/>
              </a:rPr>
              <a:t>Di akhir fase A, peserta didik </a:t>
            </a:r>
            <a:r>
              <a:rPr b="0" i="0" lang="en-US" sz="2300" u="none" cap="none" strike="noStrike">
                <a:solidFill>
                  <a:srgbClr val="000000"/>
                </a:solidFill>
                <a:highlight>
                  <a:srgbClr val="FFFF00"/>
                </a:highlight>
                <a:latin typeface="Arial"/>
                <a:ea typeface="Arial"/>
                <a:cs typeface="Arial"/>
                <a:sym typeface="Arial"/>
              </a:rPr>
              <a:t>mengamati </a:t>
            </a:r>
            <a:r>
              <a:rPr b="0" i="0" lang="en-US" sz="2300" u="none" cap="none" strike="noStrike">
                <a:solidFill>
                  <a:srgbClr val="000000"/>
                </a:solidFill>
                <a:highlight>
                  <a:srgbClr val="00FF00"/>
                </a:highlight>
                <a:latin typeface="Arial"/>
                <a:ea typeface="Arial"/>
                <a:cs typeface="Arial"/>
                <a:sym typeface="Arial"/>
              </a:rPr>
              <a:t>fenomena dan peristiwa </a:t>
            </a:r>
            <a:r>
              <a:rPr b="0" i="0" lang="en-US" sz="2300" u="none" cap="none" strike="noStrike">
                <a:solidFill>
                  <a:srgbClr val="000000"/>
                </a:solidFill>
                <a:latin typeface="Arial"/>
                <a:ea typeface="Arial"/>
                <a:cs typeface="Arial"/>
                <a:sym typeface="Arial"/>
              </a:rPr>
              <a:t>secara sederhana dengan menggunakan </a:t>
            </a:r>
            <a:r>
              <a:rPr b="0" i="0" lang="en-US" sz="2300" u="none" cap="none" strike="noStrike">
                <a:solidFill>
                  <a:srgbClr val="000000"/>
                </a:solidFill>
                <a:highlight>
                  <a:srgbClr val="00FF00"/>
                </a:highlight>
                <a:latin typeface="Arial"/>
                <a:ea typeface="Arial"/>
                <a:cs typeface="Arial"/>
                <a:sym typeface="Arial"/>
              </a:rPr>
              <a:t>pancaindera</a:t>
            </a:r>
            <a:r>
              <a:rPr b="0" i="0" lang="en-US" sz="2300" u="none" cap="none" strike="noStrike">
                <a:solidFill>
                  <a:srgbClr val="000000"/>
                </a:solidFill>
                <a:latin typeface="Arial"/>
                <a:ea typeface="Arial"/>
                <a:cs typeface="Arial"/>
                <a:sym typeface="Arial"/>
              </a:rPr>
              <a:t>, </a:t>
            </a:r>
            <a:r>
              <a:rPr b="0" i="0" lang="en-US" sz="2300" u="none" cap="none" strike="noStrike">
                <a:solidFill>
                  <a:srgbClr val="000000"/>
                </a:solidFill>
                <a:highlight>
                  <a:srgbClr val="FFFF00"/>
                </a:highlight>
                <a:latin typeface="Arial"/>
                <a:ea typeface="Arial"/>
                <a:cs typeface="Arial"/>
                <a:sym typeface="Arial"/>
              </a:rPr>
              <a:t>menyusun dan menjawab pertanyaan </a:t>
            </a:r>
            <a:r>
              <a:rPr b="0" i="0" lang="en-US" sz="2300" u="none" cap="none" strike="noStrike">
                <a:solidFill>
                  <a:srgbClr val="000000"/>
                </a:solidFill>
                <a:latin typeface="Arial"/>
                <a:ea typeface="Arial"/>
                <a:cs typeface="Arial"/>
                <a:sym typeface="Arial"/>
              </a:rPr>
              <a:t>tentang hal-hal yang ingin diketahui saat melakukan pengamatan. Peserta didik juga mampu </a:t>
            </a:r>
            <a:r>
              <a:rPr b="0" i="0" lang="en-US" sz="2300" u="none" cap="none" strike="noStrike">
                <a:solidFill>
                  <a:srgbClr val="000000"/>
                </a:solidFill>
                <a:highlight>
                  <a:srgbClr val="FFFF00"/>
                </a:highlight>
                <a:latin typeface="Arial"/>
                <a:ea typeface="Arial"/>
                <a:cs typeface="Arial"/>
                <a:sym typeface="Arial"/>
              </a:rPr>
              <a:t>membuat prediksi </a:t>
            </a:r>
            <a:r>
              <a:rPr b="0" i="0" lang="en-US" sz="2300" u="none" cap="none" strike="noStrike">
                <a:solidFill>
                  <a:srgbClr val="000000"/>
                </a:solidFill>
                <a:latin typeface="Arial"/>
                <a:ea typeface="Arial"/>
                <a:cs typeface="Arial"/>
                <a:sym typeface="Arial"/>
              </a:rPr>
              <a:t>mengenai </a:t>
            </a:r>
            <a:r>
              <a:rPr b="0" i="0" lang="en-US" sz="2300" u="none" cap="none" strike="noStrike">
                <a:solidFill>
                  <a:srgbClr val="000000"/>
                </a:solidFill>
                <a:highlight>
                  <a:srgbClr val="00FF00"/>
                </a:highlight>
                <a:latin typeface="Arial"/>
                <a:ea typeface="Arial"/>
                <a:cs typeface="Arial"/>
                <a:sym typeface="Arial"/>
              </a:rPr>
              <a:t>objek dan peristiwa di lingkungan sekitar</a:t>
            </a:r>
            <a:r>
              <a:rPr b="0" i="0" lang="en-US" sz="2300" u="none" cap="none" strike="noStrike">
                <a:solidFill>
                  <a:srgbClr val="000000"/>
                </a:solidFill>
                <a:latin typeface="Arial"/>
                <a:ea typeface="Arial"/>
                <a:cs typeface="Arial"/>
                <a:sym typeface="Arial"/>
              </a:rPr>
              <a:t>. </a:t>
            </a:r>
            <a:r>
              <a:rPr b="0" i="0" lang="en-US" sz="2300" u="none" cap="none" strike="noStrike">
                <a:solidFill>
                  <a:srgbClr val="000000"/>
                </a:solidFill>
                <a:highlight>
                  <a:srgbClr val="D8E2F3"/>
                </a:highlight>
                <a:latin typeface="Arial"/>
                <a:ea typeface="Arial"/>
                <a:cs typeface="Arial"/>
                <a:sym typeface="Arial"/>
              </a:rPr>
              <a:t>Dengan pandua</a:t>
            </a:r>
            <a:r>
              <a:rPr b="0" i="0" lang="en-US" sz="2300" u="none" cap="none" strike="noStrike">
                <a:solidFill>
                  <a:srgbClr val="000000"/>
                </a:solidFill>
                <a:highlight>
                  <a:srgbClr val="6D9EEB"/>
                </a:highlight>
                <a:latin typeface="Arial"/>
                <a:ea typeface="Arial"/>
                <a:cs typeface="Arial"/>
                <a:sym typeface="Arial"/>
              </a:rPr>
              <a:t>n</a:t>
            </a:r>
            <a:r>
              <a:rPr b="0" i="0" lang="en-US" sz="2300" u="none" cap="none" strike="noStrike">
                <a:solidFill>
                  <a:srgbClr val="000000"/>
                </a:solidFill>
                <a:latin typeface="Arial"/>
                <a:ea typeface="Arial"/>
                <a:cs typeface="Arial"/>
                <a:sym typeface="Arial"/>
              </a:rPr>
              <a:t>, peserta didik </a:t>
            </a:r>
            <a:r>
              <a:rPr b="0" i="0" lang="en-US" sz="2300" u="none" cap="none" strike="noStrike">
                <a:solidFill>
                  <a:srgbClr val="000000"/>
                </a:solidFill>
                <a:highlight>
                  <a:srgbClr val="FFFF00"/>
                </a:highlight>
                <a:latin typeface="Arial"/>
                <a:ea typeface="Arial"/>
                <a:cs typeface="Arial"/>
                <a:sym typeface="Arial"/>
              </a:rPr>
              <a:t>berpartisipasi dalam penyelidikan </a:t>
            </a:r>
            <a:r>
              <a:rPr b="0" i="0" lang="en-US" sz="2300" u="none" cap="none" strike="noStrike">
                <a:solidFill>
                  <a:srgbClr val="000000"/>
                </a:solidFill>
                <a:latin typeface="Arial"/>
                <a:ea typeface="Arial"/>
                <a:cs typeface="Arial"/>
                <a:sym typeface="Arial"/>
              </a:rPr>
              <a:t>untuk </a:t>
            </a:r>
            <a:r>
              <a:rPr b="0" i="0" lang="en-US" sz="2300" u="none" cap="none" strike="noStrike">
                <a:solidFill>
                  <a:srgbClr val="000000"/>
                </a:solidFill>
                <a:highlight>
                  <a:srgbClr val="FFFF00"/>
                </a:highlight>
                <a:latin typeface="Arial"/>
                <a:ea typeface="Arial"/>
                <a:cs typeface="Arial"/>
                <a:sym typeface="Arial"/>
              </a:rPr>
              <a:t>mengeksplorasi </a:t>
            </a:r>
            <a:r>
              <a:rPr b="0" i="0" lang="en-US" sz="2300" u="none" cap="none" strike="noStrike">
                <a:solidFill>
                  <a:srgbClr val="000000"/>
                </a:solidFill>
                <a:latin typeface="Arial"/>
                <a:ea typeface="Arial"/>
                <a:cs typeface="Arial"/>
                <a:sym typeface="Arial"/>
              </a:rPr>
              <a:t>dan menjawab pertanyaan. </a:t>
            </a:r>
            <a:r>
              <a:rPr b="0" i="0" lang="en-US" sz="2300" u="none" cap="none" strike="noStrike">
                <a:solidFill>
                  <a:srgbClr val="000000"/>
                </a:solidFill>
                <a:highlight>
                  <a:srgbClr val="FFFF00"/>
                </a:highlight>
                <a:latin typeface="Arial"/>
                <a:ea typeface="Arial"/>
                <a:cs typeface="Arial"/>
                <a:sym typeface="Arial"/>
              </a:rPr>
              <a:t>Melakukan pengukuran </a:t>
            </a:r>
            <a:r>
              <a:rPr b="0" i="0" lang="en-US" sz="2300" u="none" cap="none" strike="noStrike">
                <a:solidFill>
                  <a:srgbClr val="000000"/>
                </a:solidFill>
                <a:latin typeface="Arial"/>
                <a:ea typeface="Arial"/>
                <a:cs typeface="Arial"/>
                <a:sym typeface="Arial"/>
              </a:rPr>
              <a:t>dengan </a:t>
            </a:r>
            <a:r>
              <a:rPr b="0" i="0" lang="en-US" sz="2300" u="none" cap="none" strike="noStrike">
                <a:solidFill>
                  <a:srgbClr val="000000"/>
                </a:solidFill>
                <a:highlight>
                  <a:srgbClr val="00FF00"/>
                </a:highlight>
                <a:latin typeface="Arial"/>
                <a:ea typeface="Arial"/>
                <a:cs typeface="Arial"/>
                <a:sym typeface="Arial"/>
              </a:rPr>
              <a:t>alat sederhana </a:t>
            </a:r>
            <a:r>
              <a:rPr b="0" i="0" lang="en-US" sz="2300" u="none" cap="none" strike="noStrike">
                <a:solidFill>
                  <a:srgbClr val="000000"/>
                </a:solidFill>
                <a:latin typeface="Arial"/>
                <a:ea typeface="Arial"/>
                <a:cs typeface="Arial"/>
                <a:sym typeface="Arial"/>
              </a:rPr>
              <a:t>yang ada di sekitarnya </a:t>
            </a:r>
            <a:r>
              <a:rPr b="0" i="0" lang="en-US" sz="2300" u="none" cap="none" strike="noStrike">
                <a:solidFill>
                  <a:srgbClr val="000000"/>
                </a:solidFill>
                <a:highlight>
                  <a:srgbClr val="FFFF00"/>
                </a:highlight>
                <a:latin typeface="Arial"/>
                <a:ea typeface="Arial"/>
                <a:cs typeface="Arial"/>
                <a:sym typeface="Arial"/>
              </a:rPr>
              <a:t>untuk mendapatkan data</a:t>
            </a:r>
            <a:r>
              <a:rPr b="0" i="0" lang="en-US" sz="2300" u="none" cap="none" strike="noStrike">
                <a:solidFill>
                  <a:srgbClr val="000000"/>
                </a:solidFill>
                <a:latin typeface="Arial"/>
                <a:ea typeface="Arial"/>
                <a:cs typeface="Arial"/>
                <a:sym typeface="Arial"/>
              </a:rPr>
              <a:t>. Selanjutnya peserta didik menggunakan berbagai metode untuk </a:t>
            </a:r>
            <a:r>
              <a:rPr b="0" i="0" lang="en-US" sz="2300" u="none" cap="none" strike="noStrike">
                <a:solidFill>
                  <a:srgbClr val="000000"/>
                </a:solidFill>
                <a:highlight>
                  <a:srgbClr val="FFFF00"/>
                </a:highlight>
                <a:latin typeface="Arial"/>
                <a:ea typeface="Arial"/>
                <a:cs typeface="Arial"/>
                <a:sym typeface="Arial"/>
              </a:rPr>
              <a:t>mengorganisasikan informasi</a:t>
            </a:r>
            <a:r>
              <a:rPr b="0" i="0" lang="en-US" sz="2300" u="none" cap="none" strike="noStrike">
                <a:solidFill>
                  <a:srgbClr val="000000"/>
                </a:solidFill>
                <a:latin typeface="Arial"/>
                <a:ea typeface="Arial"/>
                <a:cs typeface="Arial"/>
                <a:sym typeface="Arial"/>
              </a:rPr>
              <a:t>, termasuk gambar dan tabel. Peserta didik </a:t>
            </a:r>
            <a:r>
              <a:rPr b="0" i="0" lang="en-US" sz="2300" u="none" cap="none" strike="noStrike">
                <a:solidFill>
                  <a:srgbClr val="000000"/>
                </a:solidFill>
                <a:highlight>
                  <a:srgbClr val="FFFF00"/>
                </a:highlight>
                <a:latin typeface="Arial"/>
                <a:ea typeface="Arial"/>
                <a:cs typeface="Arial"/>
                <a:sym typeface="Arial"/>
              </a:rPr>
              <a:t>mendiskusikan dan membandingkan antara hasil pengamatan dengan prediksi</a:t>
            </a:r>
            <a:r>
              <a:rPr b="0" i="0" lang="en-US" sz="2300" u="none" cap="none" strike="noStrike">
                <a:solidFill>
                  <a:srgbClr val="000000"/>
                </a:solidFill>
                <a:latin typeface="Arial"/>
                <a:ea typeface="Arial"/>
                <a:cs typeface="Arial"/>
                <a:sym typeface="Arial"/>
              </a:rPr>
              <a:t>. </a:t>
            </a:r>
            <a:r>
              <a:rPr b="0" i="0" lang="en-US" sz="2300" u="none" cap="none" strike="noStrike">
                <a:solidFill>
                  <a:srgbClr val="000000"/>
                </a:solidFill>
                <a:highlight>
                  <a:srgbClr val="D8E2F3"/>
                </a:highlight>
                <a:latin typeface="Arial"/>
                <a:ea typeface="Arial"/>
                <a:cs typeface="Arial"/>
                <a:sym typeface="Arial"/>
              </a:rPr>
              <a:t>Dengan panduan</a:t>
            </a:r>
            <a:r>
              <a:rPr b="0" i="0" lang="en-US" sz="2300" u="none" cap="none" strike="noStrike">
                <a:solidFill>
                  <a:srgbClr val="000000"/>
                </a:solidFill>
                <a:latin typeface="Arial"/>
                <a:ea typeface="Arial"/>
                <a:cs typeface="Arial"/>
                <a:sym typeface="Arial"/>
              </a:rPr>
              <a:t>, peserta didik membandingkan hasil pengamatan yang berbeda dengan mengacu pada teori serta </a:t>
            </a:r>
            <a:r>
              <a:rPr b="0" i="0" lang="en-US" sz="2300" u="none" cap="none" strike="noStrike">
                <a:solidFill>
                  <a:srgbClr val="000000"/>
                </a:solidFill>
                <a:highlight>
                  <a:srgbClr val="FFFF00"/>
                </a:highlight>
                <a:latin typeface="Arial"/>
                <a:ea typeface="Arial"/>
                <a:cs typeface="Arial"/>
                <a:sym typeface="Arial"/>
              </a:rPr>
              <a:t>mengomunikasikan hasil penyelidikan secara lisan dan tertulis </a:t>
            </a:r>
            <a:r>
              <a:rPr b="0" i="0" lang="en-US" sz="2300" u="none" cap="none" strike="noStrike">
                <a:solidFill>
                  <a:srgbClr val="000000"/>
                </a:solidFill>
                <a:latin typeface="Arial"/>
                <a:ea typeface="Arial"/>
                <a:cs typeface="Arial"/>
                <a:sym typeface="Arial"/>
              </a:rPr>
              <a:t>dalam </a:t>
            </a:r>
            <a:r>
              <a:rPr b="0" i="0" lang="en-US" sz="2300" u="none" cap="none" strike="noStrike">
                <a:solidFill>
                  <a:srgbClr val="000000"/>
                </a:solidFill>
                <a:highlight>
                  <a:srgbClr val="D8E2F3"/>
                </a:highlight>
                <a:latin typeface="Arial"/>
                <a:ea typeface="Arial"/>
                <a:cs typeface="Arial"/>
                <a:sym typeface="Arial"/>
              </a:rPr>
              <a:t>format sederhana</a:t>
            </a:r>
            <a:r>
              <a:rPr b="0" i="0" lang="en-US" sz="2300" u="none" cap="none" strike="noStrike">
                <a:solidFill>
                  <a:srgbClr val="000000"/>
                </a:solidFill>
                <a:latin typeface="Arial"/>
                <a:ea typeface="Arial"/>
                <a:cs typeface="Arial"/>
                <a:sym typeface="Arial"/>
              </a:rPr>
              <a:t>. </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8"/>
          <p:cNvSpPr txBox="1"/>
          <p:nvPr>
            <p:ph idx="2" type="body"/>
          </p:nvPr>
        </p:nvSpPr>
        <p:spPr>
          <a:xfrm>
            <a:off x="6214950" y="2947150"/>
            <a:ext cx="5748300" cy="3558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KOMPETENSI</a:t>
            </a:r>
            <a:endParaRPr/>
          </a:p>
          <a:p>
            <a:pPr indent="-320579" lvl="0" marL="457200" rtl="0" algn="l">
              <a:lnSpc>
                <a:spcPct val="90000"/>
              </a:lnSpc>
              <a:spcBef>
                <a:spcPts val="1000"/>
              </a:spcBef>
              <a:spcAft>
                <a:spcPts val="0"/>
              </a:spcAft>
              <a:buSzPts val="1448"/>
              <a:buAutoNum type="arabicPeriod"/>
            </a:pPr>
            <a:r>
              <a:rPr lang="en-US" sz="2448"/>
              <a:t>mengamati</a:t>
            </a:r>
            <a:endParaRPr sz="2448"/>
          </a:p>
          <a:p>
            <a:pPr indent="-320579" lvl="0" marL="457200" rtl="0" algn="l">
              <a:lnSpc>
                <a:spcPct val="90000"/>
              </a:lnSpc>
              <a:spcBef>
                <a:spcPts val="0"/>
              </a:spcBef>
              <a:spcAft>
                <a:spcPts val="0"/>
              </a:spcAft>
              <a:buSzPts val="1448"/>
              <a:buAutoNum type="arabicPeriod"/>
            </a:pPr>
            <a:r>
              <a:rPr lang="en-US" sz="2448"/>
              <a:t>menyusun pertanyaan</a:t>
            </a:r>
            <a:endParaRPr sz="2448"/>
          </a:p>
          <a:p>
            <a:pPr indent="-320579" lvl="0" marL="457200" rtl="0" algn="l">
              <a:lnSpc>
                <a:spcPct val="90000"/>
              </a:lnSpc>
              <a:spcBef>
                <a:spcPts val="0"/>
              </a:spcBef>
              <a:spcAft>
                <a:spcPts val="0"/>
              </a:spcAft>
              <a:buSzPts val="1448"/>
              <a:buAutoNum type="arabicPeriod"/>
            </a:pPr>
            <a:r>
              <a:rPr lang="en-US" sz="2448"/>
              <a:t>melakukan penyelidikan</a:t>
            </a:r>
            <a:endParaRPr sz="2448"/>
          </a:p>
          <a:p>
            <a:pPr indent="-320579" lvl="0" marL="457200" rtl="0" algn="l">
              <a:lnSpc>
                <a:spcPct val="90000"/>
              </a:lnSpc>
              <a:spcBef>
                <a:spcPts val="0"/>
              </a:spcBef>
              <a:spcAft>
                <a:spcPts val="0"/>
              </a:spcAft>
              <a:buSzPts val="1448"/>
              <a:buAutoNum type="arabicPeriod"/>
            </a:pPr>
            <a:r>
              <a:rPr lang="en-US" sz="2448"/>
              <a:t>membuat prediksi</a:t>
            </a:r>
            <a:endParaRPr sz="2448"/>
          </a:p>
          <a:p>
            <a:pPr indent="-320579" lvl="0" marL="457200" rtl="0" algn="l">
              <a:lnSpc>
                <a:spcPct val="90000"/>
              </a:lnSpc>
              <a:spcBef>
                <a:spcPts val="0"/>
              </a:spcBef>
              <a:spcAft>
                <a:spcPts val="0"/>
              </a:spcAft>
              <a:buSzPts val="1448"/>
              <a:buAutoNum type="arabicPeriod"/>
            </a:pPr>
            <a:r>
              <a:rPr lang="en-US" sz="2448"/>
              <a:t>mengorganisasi informasi</a:t>
            </a:r>
            <a:endParaRPr sz="2448"/>
          </a:p>
          <a:p>
            <a:pPr indent="-320579" lvl="0" marL="457200" rtl="0" algn="l">
              <a:lnSpc>
                <a:spcPct val="90000"/>
              </a:lnSpc>
              <a:spcBef>
                <a:spcPts val="0"/>
              </a:spcBef>
              <a:spcAft>
                <a:spcPts val="0"/>
              </a:spcAft>
              <a:buSzPts val="1448"/>
              <a:buAutoNum type="arabicPeriod"/>
            </a:pPr>
            <a:r>
              <a:rPr lang="en-US" sz="2448"/>
              <a:t>mendiskusikan hasil amatan</a:t>
            </a:r>
            <a:endParaRPr sz="2448"/>
          </a:p>
          <a:p>
            <a:pPr indent="-320579" lvl="0" marL="457200" rtl="0" algn="l">
              <a:lnSpc>
                <a:spcPct val="90000"/>
              </a:lnSpc>
              <a:spcBef>
                <a:spcPts val="0"/>
              </a:spcBef>
              <a:spcAft>
                <a:spcPts val="0"/>
              </a:spcAft>
              <a:buSzPts val="1448"/>
              <a:buAutoNum type="arabicPeriod"/>
            </a:pPr>
            <a:r>
              <a:rPr lang="en-US" sz="2448"/>
              <a:t>mengomunikasikan secara lisan dan tertulis </a:t>
            </a:r>
            <a:endParaRPr sz="2448"/>
          </a:p>
        </p:txBody>
      </p:sp>
      <p:sp>
        <p:nvSpPr>
          <p:cNvPr id="474" name="Google Shape;474;p68"/>
          <p:cNvSpPr txBox="1"/>
          <p:nvPr>
            <p:ph idx="1" type="body"/>
          </p:nvPr>
        </p:nvSpPr>
        <p:spPr>
          <a:xfrm>
            <a:off x="6062550" y="1136575"/>
            <a:ext cx="5181600" cy="1534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US"/>
              <a:t>KONTEN: Fenomena dan peristiwa di lingkungan sekitar → konsep waktu: siang dan malam </a:t>
            </a:r>
            <a:endParaRPr/>
          </a:p>
        </p:txBody>
      </p:sp>
      <p:cxnSp>
        <p:nvCxnSpPr>
          <p:cNvPr id="475" name="Google Shape;475;p68"/>
          <p:cNvCxnSpPr/>
          <p:nvPr/>
        </p:nvCxnSpPr>
        <p:spPr>
          <a:xfrm flipH="1">
            <a:off x="3424325" y="1573900"/>
            <a:ext cx="2420400" cy="909600"/>
          </a:xfrm>
          <a:prstGeom prst="straightConnector1">
            <a:avLst/>
          </a:prstGeom>
          <a:noFill/>
          <a:ln cap="flat" cmpd="sng" w="9525">
            <a:solidFill>
              <a:schemeClr val="dk2"/>
            </a:solidFill>
            <a:prstDash val="solid"/>
            <a:round/>
            <a:headEnd len="sm" w="sm" type="none"/>
            <a:tailEnd len="med" w="med" type="triangle"/>
          </a:ln>
        </p:spPr>
      </p:cxnSp>
      <p:cxnSp>
        <p:nvCxnSpPr>
          <p:cNvPr id="476" name="Google Shape;476;p68"/>
          <p:cNvCxnSpPr/>
          <p:nvPr/>
        </p:nvCxnSpPr>
        <p:spPr>
          <a:xfrm rot="10800000">
            <a:off x="3747750" y="4828750"/>
            <a:ext cx="2467200" cy="627300"/>
          </a:xfrm>
          <a:prstGeom prst="straightConnector1">
            <a:avLst/>
          </a:prstGeom>
          <a:noFill/>
          <a:ln cap="flat" cmpd="sng" w="9525">
            <a:solidFill>
              <a:schemeClr val="dk2"/>
            </a:solidFill>
            <a:prstDash val="solid"/>
            <a:round/>
            <a:headEnd len="sm" w="sm" type="none"/>
            <a:tailEnd len="med" w="med" type="triangle"/>
          </a:ln>
        </p:spPr>
      </p:cxnSp>
      <p:sp>
        <p:nvSpPr>
          <p:cNvPr id="477" name="Google Shape;477;p68"/>
          <p:cNvSpPr txBox="1"/>
          <p:nvPr/>
        </p:nvSpPr>
        <p:spPr>
          <a:xfrm>
            <a:off x="251325" y="2671075"/>
            <a:ext cx="5354100" cy="1970100"/>
          </a:xfrm>
          <a:prstGeom prst="rect">
            <a:avLst/>
          </a:prstGeom>
          <a:solidFill>
            <a:srgbClr val="D5A6BD"/>
          </a:solidFill>
          <a:ln cap="flat" cmpd="sng" w="9525">
            <a:solidFill>
              <a:srgbClr val="38761D"/>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0" i="0" lang="en-US" sz="2200" u="none" cap="none" strike="noStrike">
                <a:solidFill>
                  <a:srgbClr val="000000"/>
                </a:solidFill>
                <a:latin typeface="Arial"/>
                <a:ea typeface="Arial"/>
                <a:cs typeface="Arial"/>
                <a:sym typeface="Arial"/>
              </a:rPr>
              <a:t>Rumusan Tujuan Pembelajaran (TP):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100"/>
              <a:buFont typeface="Arial"/>
              <a:buNone/>
            </a:pPr>
            <a:r>
              <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0" i="0" lang="en-US" sz="2200" u="none" cap="none" strike="noStrike">
                <a:solidFill>
                  <a:srgbClr val="000000"/>
                </a:solidFill>
                <a:latin typeface="Arial"/>
                <a:ea typeface="Arial"/>
                <a:cs typeface="Arial"/>
                <a:sym typeface="Arial"/>
              </a:rPr>
              <a:t>Peserta didik memahami dan dapat mengidentifikasi perbedaan konsep waktu: siang dan malam. </a:t>
            </a:r>
            <a:endParaRPr b="0" i="0" sz="2200" u="none" cap="none" strike="noStrike">
              <a:solidFill>
                <a:srgbClr val="000000"/>
              </a:solidFill>
              <a:latin typeface="Arial"/>
              <a:ea typeface="Arial"/>
              <a:cs typeface="Arial"/>
              <a:sym typeface="Arial"/>
            </a:endParaRPr>
          </a:p>
        </p:txBody>
      </p:sp>
      <p:sp>
        <p:nvSpPr>
          <p:cNvPr id="478" name="Google Shape;478;p68"/>
          <p:cNvSpPr txBox="1"/>
          <p:nvPr/>
        </p:nvSpPr>
        <p:spPr>
          <a:xfrm>
            <a:off x="272250" y="6148475"/>
            <a:ext cx="5942700" cy="5541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Ada contoh rumusan kalimat TP lainnya ? </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9"/>
          <p:cNvSpPr txBox="1"/>
          <p:nvPr>
            <p:ph idx="1" type="body"/>
          </p:nvPr>
        </p:nvSpPr>
        <p:spPr>
          <a:xfrm>
            <a:off x="838200" y="1172249"/>
            <a:ext cx="10515600" cy="5004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Alur pembelajaran dari rumusan kalimat TP : </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AutoNum type="arabicPeriod"/>
            </a:pPr>
            <a:r>
              <a:rPr lang="en-US"/>
              <a:t>peserta didik mengamati berbagai kegiatan yang dilakukan di daerahnya pada siang hari dan malam hari.</a:t>
            </a:r>
            <a:endParaRPr/>
          </a:p>
          <a:p>
            <a:pPr indent="-342900" lvl="0" marL="457200" rtl="0" algn="l">
              <a:lnSpc>
                <a:spcPct val="90000"/>
              </a:lnSpc>
              <a:spcBef>
                <a:spcPts val="0"/>
              </a:spcBef>
              <a:spcAft>
                <a:spcPts val="0"/>
              </a:spcAft>
              <a:buSzPts val="1800"/>
              <a:buAutoNum type="arabicPeriod"/>
            </a:pPr>
            <a:r>
              <a:rPr lang="en-US"/>
              <a:t>peserta didik mengorganisasi data dari hasil pengamatan.</a:t>
            </a:r>
            <a:endParaRPr/>
          </a:p>
          <a:p>
            <a:pPr indent="-342900" lvl="0" marL="457200" rtl="0" algn="l">
              <a:lnSpc>
                <a:spcPct val="90000"/>
              </a:lnSpc>
              <a:spcBef>
                <a:spcPts val="0"/>
              </a:spcBef>
              <a:spcAft>
                <a:spcPts val="0"/>
              </a:spcAft>
              <a:buSzPts val="1800"/>
              <a:buAutoNum type="arabicPeriod"/>
            </a:pPr>
            <a:r>
              <a:rPr lang="en-US"/>
              <a:t>peserta didik menyusun pertanyaan dan melakukan penyelidikan, bisakah rangkaian kegiatan itu dilakukan di waktu yang berbeda? </a:t>
            </a:r>
            <a:endParaRPr/>
          </a:p>
          <a:p>
            <a:pPr indent="-342900" lvl="0" marL="457200" rtl="0" algn="l">
              <a:lnSpc>
                <a:spcPct val="90000"/>
              </a:lnSpc>
              <a:spcBef>
                <a:spcPts val="0"/>
              </a:spcBef>
              <a:spcAft>
                <a:spcPts val="0"/>
              </a:spcAft>
              <a:buSzPts val="1800"/>
              <a:buAutoNum type="arabicPeriod"/>
            </a:pPr>
            <a:r>
              <a:rPr lang="en-US"/>
              <a:t>peserta didik mendiskusikan hasil amatan dan menyajikan hasil diskusi lewat media gambar. </a:t>
            </a:r>
            <a:endParaRPr/>
          </a:p>
          <a:p>
            <a:pPr indent="-342900" lvl="0" marL="457200" rtl="0" algn="l">
              <a:lnSpc>
                <a:spcPct val="90000"/>
              </a:lnSpc>
              <a:spcBef>
                <a:spcPts val="0"/>
              </a:spcBef>
              <a:spcAft>
                <a:spcPts val="0"/>
              </a:spcAft>
              <a:buSzPts val="1800"/>
              <a:buAutoNum type="arabicPeriod"/>
            </a:pPr>
            <a:r>
              <a:rPr lang="en-US"/>
              <a:t>peserta didik mempresentasikan hasil diskusinya secara lisan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70"/>
          <p:cNvSpPr txBox="1"/>
          <p:nvPr>
            <p:ph type="title"/>
          </p:nvPr>
        </p:nvSpPr>
        <p:spPr>
          <a:xfrm>
            <a:off x="6377525" y="2129400"/>
            <a:ext cx="5394600" cy="2442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5000"/>
              <a:t>Berlatih Bersama</a:t>
            </a:r>
            <a:endParaRPr sz="5000"/>
          </a:p>
          <a:p>
            <a:pPr indent="0" lvl="0" marL="0" rtl="0" algn="ctr">
              <a:lnSpc>
                <a:spcPct val="90000"/>
              </a:lnSpc>
              <a:spcBef>
                <a:spcPts val="0"/>
              </a:spcBef>
              <a:spcAft>
                <a:spcPts val="0"/>
              </a:spcAft>
              <a:buSzPts val="1800"/>
              <a:buNone/>
            </a:pPr>
            <a:r>
              <a:rPr lang="en-US" sz="5000"/>
              <a:t>(jenjang SMP)</a:t>
            </a:r>
            <a:endParaRPr sz="5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71"/>
          <p:cNvSpPr txBox="1"/>
          <p:nvPr>
            <p:ph type="title"/>
          </p:nvPr>
        </p:nvSpPr>
        <p:spPr>
          <a:xfrm>
            <a:off x="585801" y="1011559"/>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3955"/>
              <a:t>Bidang Studi: Bahasa Indonesia</a:t>
            </a:r>
            <a:r>
              <a:rPr lang="en-US"/>
              <a:t> </a:t>
            </a:r>
            <a:endParaRPr/>
          </a:p>
        </p:txBody>
      </p:sp>
      <p:sp>
        <p:nvSpPr>
          <p:cNvPr id="494" name="Google Shape;494;p71"/>
          <p:cNvSpPr txBox="1"/>
          <p:nvPr/>
        </p:nvSpPr>
        <p:spPr>
          <a:xfrm>
            <a:off x="585800" y="2312575"/>
            <a:ext cx="11117700" cy="390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Fase D - elemen Membaca dan Memirsa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2200" u="none" cap="none" strike="noStrike">
                <a:solidFill>
                  <a:srgbClr val="000000"/>
                </a:solidFill>
                <a:latin typeface="Arial"/>
                <a:ea typeface="Arial"/>
                <a:cs typeface="Arial"/>
                <a:sym typeface="Arial"/>
              </a:rPr>
              <a:t>Peserta didik memahami informasi berupa gagasan,pikiran, pandangan, arahan atau pesan dari teks deskripsi, narasi, puisi, eksplanasi dan eksposisi dari teks visual dan audiovisual untuk menemukan makna yang tersurat dan tersirat. Peserta didik menginterpretasikan informasi untuk mengungkapkan simpati, kepedulian, empati atau pendapat pro dan kontra dari teks visual dan audiovisual. Peserta didik menggunakan sumber informasi lain untuk menilai akurasi dan kualitas data serta membandingkan informasi pada teks. Peserta didik mampu mengeksplorasi dan mengevaluasi berbagai topik aktual yang dibaca dan dipirsa.</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2"/>
          <p:cNvSpPr txBox="1"/>
          <p:nvPr>
            <p:ph idx="1" type="body"/>
          </p:nvPr>
        </p:nvSpPr>
        <p:spPr>
          <a:xfrm>
            <a:off x="258750" y="1591875"/>
            <a:ext cx="11674500" cy="36756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1000"/>
              </a:spcBef>
              <a:spcAft>
                <a:spcPts val="0"/>
              </a:spcAft>
              <a:buSzPts val="1800"/>
              <a:buNone/>
            </a:pPr>
            <a:r>
              <a:rPr lang="en-US" sz="2400"/>
              <a:t>Sila Bapak/Ibu menuliskan hal-hal berikut di kertas/word laptop masing-masing:</a:t>
            </a:r>
            <a:r>
              <a:rPr lang="en-US"/>
              <a:t> </a:t>
            </a:r>
            <a:endParaRPr/>
          </a:p>
          <a:p>
            <a:pPr indent="-381000" lvl="0" marL="457200" rtl="0" algn="l">
              <a:lnSpc>
                <a:spcPct val="150000"/>
              </a:lnSpc>
              <a:spcBef>
                <a:spcPts val="1000"/>
              </a:spcBef>
              <a:spcAft>
                <a:spcPts val="0"/>
              </a:spcAft>
              <a:buSzPts val="2400"/>
              <a:buAutoNum type="arabicPeriod"/>
            </a:pPr>
            <a:r>
              <a:rPr lang="en-US" sz="2400"/>
              <a:t>Daftar </a:t>
            </a:r>
            <a:r>
              <a:rPr lang="en-US" sz="2400" u="sng"/>
              <a:t>konten/topik materi</a:t>
            </a:r>
            <a:r>
              <a:rPr lang="en-US" sz="2400"/>
              <a:t> yang terkandung dalam kalimat CP tadi. </a:t>
            </a:r>
            <a:endParaRPr sz="2400"/>
          </a:p>
          <a:p>
            <a:pPr indent="-381000" lvl="0" marL="457200" rtl="0" algn="l">
              <a:lnSpc>
                <a:spcPct val="150000"/>
              </a:lnSpc>
              <a:spcBef>
                <a:spcPts val="0"/>
              </a:spcBef>
              <a:spcAft>
                <a:spcPts val="0"/>
              </a:spcAft>
              <a:buSzPts val="2400"/>
              <a:buAutoNum type="arabicPeriod"/>
            </a:pPr>
            <a:r>
              <a:rPr lang="en-US" sz="2400"/>
              <a:t>Daftar </a:t>
            </a:r>
            <a:r>
              <a:rPr lang="en-US" sz="2400" u="sng"/>
              <a:t>kompetensi/keterampilan/kemampuan</a:t>
            </a:r>
            <a:r>
              <a:rPr lang="en-US" sz="2400"/>
              <a:t> yang perlu dicapai siswa pada akhir fase, merujuk kalimat CP tadi. </a:t>
            </a:r>
            <a:endParaRPr sz="2400"/>
          </a:p>
          <a:p>
            <a:pPr indent="-381000" lvl="0" marL="457200" rtl="0" algn="l">
              <a:lnSpc>
                <a:spcPct val="150000"/>
              </a:lnSpc>
              <a:spcBef>
                <a:spcPts val="0"/>
              </a:spcBef>
              <a:spcAft>
                <a:spcPts val="0"/>
              </a:spcAft>
              <a:buSzPts val="2400"/>
              <a:buAutoNum type="arabicPeriod"/>
            </a:pPr>
            <a:r>
              <a:rPr lang="en-US" sz="2400"/>
              <a:t>Kata/frasa yang </a:t>
            </a:r>
            <a:r>
              <a:rPr lang="en-US" sz="2400" u="sng"/>
              <a:t>perlu Guru perhatikan</a:t>
            </a:r>
            <a:r>
              <a:rPr lang="en-US" sz="2400"/>
              <a:t> secara khusus (bila ada, di luar konten dan kompetensi) </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73"/>
          <p:cNvSpPr txBox="1"/>
          <p:nvPr>
            <p:ph idx="2" type="body"/>
          </p:nvPr>
        </p:nvSpPr>
        <p:spPr>
          <a:xfrm>
            <a:off x="5597875" y="1147325"/>
            <a:ext cx="6314400" cy="5025600"/>
          </a:xfrm>
          <a:prstGeom prst="rect">
            <a:avLst/>
          </a:prstGeom>
          <a:solidFill>
            <a:srgbClr val="FCE5CD"/>
          </a:solidFill>
          <a:ln cap="flat" cmpd="sng" w="9525">
            <a:solidFill>
              <a:srgbClr val="AC5B23"/>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SzPts val="1800"/>
              <a:buNone/>
            </a:pPr>
            <a:r>
              <a:rPr b="1" lang="en-US"/>
              <a:t>KOMPETENSI</a:t>
            </a:r>
            <a:endParaRPr b="1"/>
          </a:p>
          <a:p>
            <a:pPr indent="-320579" lvl="0" marL="457200" rtl="0" algn="l">
              <a:lnSpc>
                <a:spcPct val="90000"/>
              </a:lnSpc>
              <a:spcBef>
                <a:spcPts val="1000"/>
              </a:spcBef>
              <a:spcAft>
                <a:spcPts val="0"/>
              </a:spcAft>
              <a:buSzPts val="1448"/>
              <a:buAutoNum type="arabicPeriod"/>
            </a:pPr>
            <a:r>
              <a:rPr lang="en-US" sz="2448"/>
              <a:t>memahami informasi</a:t>
            </a:r>
            <a:endParaRPr sz="2448"/>
          </a:p>
          <a:p>
            <a:pPr indent="-320578" lvl="0" marL="457200" rtl="0" algn="l">
              <a:lnSpc>
                <a:spcPct val="90000"/>
              </a:lnSpc>
              <a:spcBef>
                <a:spcPts val="0"/>
              </a:spcBef>
              <a:spcAft>
                <a:spcPts val="0"/>
              </a:spcAft>
              <a:buSzPts val="1448"/>
              <a:buAutoNum type="arabicPeriod"/>
            </a:pPr>
            <a:r>
              <a:rPr lang="en-US" sz="2448"/>
              <a:t>menemukan makna tersurat dan tersirat</a:t>
            </a:r>
            <a:endParaRPr sz="2448"/>
          </a:p>
          <a:p>
            <a:pPr indent="-384078" lvl="0" marL="457200" rtl="0" algn="l">
              <a:lnSpc>
                <a:spcPct val="90000"/>
              </a:lnSpc>
              <a:spcBef>
                <a:spcPts val="0"/>
              </a:spcBef>
              <a:spcAft>
                <a:spcPts val="0"/>
              </a:spcAft>
              <a:buSzPts val="2448"/>
              <a:buAutoNum type="arabicPeriod"/>
            </a:pPr>
            <a:r>
              <a:rPr lang="en-US" sz="2448"/>
              <a:t>mengintepretasikan informasi</a:t>
            </a:r>
            <a:endParaRPr sz="2448"/>
          </a:p>
          <a:p>
            <a:pPr indent="-384079" lvl="0" marL="457200" rtl="0" algn="l">
              <a:lnSpc>
                <a:spcPct val="90000"/>
              </a:lnSpc>
              <a:spcBef>
                <a:spcPts val="0"/>
              </a:spcBef>
              <a:spcAft>
                <a:spcPts val="0"/>
              </a:spcAft>
              <a:buSzPts val="2448"/>
              <a:buAutoNum type="arabicPeriod"/>
            </a:pPr>
            <a:r>
              <a:rPr lang="en-US" sz="2448"/>
              <a:t>mengungkapkan hasil intepretasi informasi</a:t>
            </a:r>
            <a:endParaRPr sz="2448"/>
          </a:p>
          <a:p>
            <a:pPr indent="-384079" lvl="0" marL="457200" rtl="0" algn="l">
              <a:lnSpc>
                <a:spcPct val="90000"/>
              </a:lnSpc>
              <a:spcBef>
                <a:spcPts val="0"/>
              </a:spcBef>
              <a:spcAft>
                <a:spcPts val="0"/>
              </a:spcAft>
              <a:buSzPts val="2448"/>
              <a:buAutoNum type="arabicPeriod"/>
            </a:pPr>
            <a:r>
              <a:rPr lang="en-US" sz="2448"/>
              <a:t>menggunakan sumber informasi lain untuk menilai akurasi dan kualitas data</a:t>
            </a:r>
            <a:endParaRPr sz="2448"/>
          </a:p>
          <a:p>
            <a:pPr indent="-384079" lvl="0" marL="457200" rtl="0" algn="l">
              <a:lnSpc>
                <a:spcPct val="90000"/>
              </a:lnSpc>
              <a:spcBef>
                <a:spcPts val="0"/>
              </a:spcBef>
              <a:spcAft>
                <a:spcPts val="0"/>
              </a:spcAft>
              <a:buSzPts val="2448"/>
              <a:buAutoNum type="arabicPeriod"/>
            </a:pPr>
            <a:r>
              <a:rPr lang="en-US" sz="2448"/>
              <a:t>mengevaluasi dan mengeksplorasi topik</a:t>
            </a:r>
            <a:endParaRPr sz="2448"/>
          </a:p>
        </p:txBody>
      </p:sp>
      <p:sp>
        <p:nvSpPr>
          <p:cNvPr id="505" name="Google Shape;505;p73"/>
          <p:cNvSpPr txBox="1"/>
          <p:nvPr>
            <p:ph idx="1" type="body"/>
          </p:nvPr>
        </p:nvSpPr>
        <p:spPr>
          <a:xfrm>
            <a:off x="440925" y="1749575"/>
            <a:ext cx="4703100" cy="3821100"/>
          </a:xfrm>
          <a:prstGeom prst="rect">
            <a:avLst/>
          </a:prstGeom>
          <a:solidFill>
            <a:srgbClr val="CFE2F3"/>
          </a:solidFill>
          <a:ln cap="flat" cmpd="sng" w="9525">
            <a:solidFill>
              <a:srgbClr val="0000FF"/>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SzPts val="1800"/>
              <a:buNone/>
            </a:pPr>
            <a:r>
              <a:rPr b="1" lang="en-US"/>
              <a:t>KONTEN/kata kunci</a:t>
            </a:r>
            <a:endParaRPr b="1"/>
          </a:p>
          <a:p>
            <a:pPr indent="-381000" lvl="0" marL="457200" rtl="0" algn="l">
              <a:lnSpc>
                <a:spcPct val="90000"/>
              </a:lnSpc>
              <a:spcBef>
                <a:spcPts val="1000"/>
              </a:spcBef>
              <a:spcAft>
                <a:spcPts val="0"/>
              </a:spcAft>
              <a:buSzPts val="2400"/>
              <a:buAutoNum type="arabicPeriod"/>
            </a:pPr>
            <a:r>
              <a:rPr lang="en-US" sz="2400"/>
              <a:t>jenis teks: narasi, deskripsi, puisi, eksplanasi, eksposisi, dan argumentasi</a:t>
            </a:r>
            <a:endParaRPr sz="2400"/>
          </a:p>
          <a:p>
            <a:pPr indent="-381000" lvl="0" marL="457200" rtl="0" algn="l">
              <a:lnSpc>
                <a:spcPct val="90000"/>
              </a:lnSpc>
              <a:spcBef>
                <a:spcPts val="0"/>
              </a:spcBef>
              <a:spcAft>
                <a:spcPts val="0"/>
              </a:spcAft>
              <a:buSzPts val="2400"/>
              <a:buAutoNum type="arabicPeriod"/>
            </a:pPr>
            <a:r>
              <a:rPr lang="en-US" sz="2400"/>
              <a:t>penyajian teks: visual, audiovisual</a:t>
            </a:r>
            <a:endParaRPr sz="2400"/>
          </a:p>
          <a:p>
            <a:pPr indent="-381000" lvl="0" marL="457200" rtl="0" algn="l">
              <a:lnSpc>
                <a:spcPct val="90000"/>
              </a:lnSpc>
              <a:spcBef>
                <a:spcPts val="0"/>
              </a:spcBef>
              <a:spcAft>
                <a:spcPts val="0"/>
              </a:spcAft>
              <a:buSzPts val="2400"/>
              <a:buAutoNum type="arabicPeriod"/>
            </a:pPr>
            <a:r>
              <a:rPr lang="en-US" sz="2400"/>
              <a:t>ekspresi simpati, kepedulian, empati</a:t>
            </a:r>
            <a:endParaRPr sz="2400"/>
          </a:p>
          <a:p>
            <a:pPr indent="-381000" lvl="0" marL="457200" rtl="0" algn="l">
              <a:lnSpc>
                <a:spcPct val="90000"/>
              </a:lnSpc>
              <a:spcBef>
                <a:spcPts val="0"/>
              </a:spcBef>
              <a:spcAft>
                <a:spcPts val="0"/>
              </a:spcAft>
              <a:buSzPts val="2400"/>
              <a:buAutoNum type="arabicPeriod"/>
            </a:pPr>
            <a:r>
              <a:rPr lang="en-US" sz="2400"/>
              <a:t>pendapat pro dan kontra</a:t>
            </a:r>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4"/>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3600"/>
              <a:t>Bidang Studi: Bahasa Indonesia</a:t>
            </a:r>
            <a:r>
              <a:rPr lang="en-US"/>
              <a:t> </a:t>
            </a:r>
            <a:endParaRPr/>
          </a:p>
        </p:txBody>
      </p:sp>
      <p:sp>
        <p:nvSpPr>
          <p:cNvPr id="511" name="Google Shape;511;p74"/>
          <p:cNvSpPr txBox="1"/>
          <p:nvPr/>
        </p:nvSpPr>
        <p:spPr>
          <a:xfrm>
            <a:off x="585800" y="2312575"/>
            <a:ext cx="10767900" cy="390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Fase D - elemen Membaca dan Memirsa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2200" u="none" cap="none" strike="noStrike">
                <a:solidFill>
                  <a:srgbClr val="000000"/>
                </a:solidFill>
                <a:latin typeface="Arial"/>
                <a:ea typeface="Arial"/>
                <a:cs typeface="Arial"/>
                <a:sym typeface="Arial"/>
              </a:rPr>
              <a:t>Peserta didik </a:t>
            </a:r>
            <a:r>
              <a:rPr b="0" i="0" lang="en-US" sz="2200" u="none" cap="none" strike="noStrike">
                <a:solidFill>
                  <a:srgbClr val="000000"/>
                </a:solidFill>
                <a:highlight>
                  <a:srgbClr val="FFFF00"/>
                </a:highlight>
                <a:latin typeface="Arial"/>
                <a:ea typeface="Arial"/>
                <a:cs typeface="Arial"/>
                <a:sym typeface="Arial"/>
              </a:rPr>
              <a:t>memahami informasi</a:t>
            </a:r>
            <a:r>
              <a:rPr b="0" i="0" lang="en-US" sz="2200" u="none" cap="none" strike="noStrike">
                <a:solidFill>
                  <a:srgbClr val="000000"/>
                </a:solidFill>
                <a:latin typeface="Arial"/>
                <a:ea typeface="Arial"/>
                <a:cs typeface="Arial"/>
                <a:sym typeface="Arial"/>
              </a:rPr>
              <a:t> berupa gagasan,pikiran, pandangan, arahan atau pesan dari </a:t>
            </a:r>
            <a:r>
              <a:rPr b="0" i="0" lang="en-US" sz="2200" u="none" cap="none" strike="noStrike">
                <a:solidFill>
                  <a:srgbClr val="000000"/>
                </a:solidFill>
                <a:highlight>
                  <a:srgbClr val="00FF00"/>
                </a:highlight>
                <a:latin typeface="Arial"/>
                <a:ea typeface="Arial"/>
                <a:cs typeface="Arial"/>
                <a:sym typeface="Arial"/>
              </a:rPr>
              <a:t>teks deskripsi, narasi, puisi, eksplanasi dan eksposisi dari teks visual dan audiovisual</a:t>
            </a:r>
            <a:r>
              <a:rPr b="0" i="0" lang="en-US" sz="2200" u="none" cap="none" strike="noStrike">
                <a:solidFill>
                  <a:srgbClr val="000000"/>
                </a:solidFill>
                <a:latin typeface="Arial"/>
                <a:ea typeface="Arial"/>
                <a:cs typeface="Arial"/>
                <a:sym typeface="Arial"/>
              </a:rPr>
              <a:t> untuk </a:t>
            </a:r>
            <a:r>
              <a:rPr b="0" i="0" lang="en-US" sz="2200" u="none" cap="none" strike="noStrike">
                <a:solidFill>
                  <a:srgbClr val="000000"/>
                </a:solidFill>
                <a:highlight>
                  <a:srgbClr val="FFFF00"/>
                </a:highlight>
                <a:latin typeface="Arial"/>
                <a:ea typeface="Arial"/>
                <a:cs typeface="Arial"/>
                <a:sym typeface="Arial"/>
              </a:rPr>
              <a:t>menemukan makna yang tersurat dan tersirat</a:t>
            </a:r>
            <a:r>
              <a:rPr b="0" i="0" lang="en-US" sz="2200" u="none" cap="none" strike="noStrike">
                <a:solidFill>
                  <a:srgbClr val="000000"/>
                </a:solidFill>
                <a:latin typeface="Arial"/>
                <a:ea typeface="Arial"/>
                <a:cs typeface="Arial"/>
                <a:sym typeface="Arial"/>
              </a:rPr>
              <a:t>. Peserta didik </a:t>
            </a:r>
            <a:r>
              <a:rPr b="0" i="0" lang="en-US" sz="2200" u="none" cap="none" strike="noStrike">
                <a:solidFill>
                  <a:srgbClr val="000000"/>
                </a:solidFill>
                <a:highlight>
                  <a:srgbClr val="FFFF00"/>
                </a:highlight>
                <a:latin typeface="Arial"/>
                <a:ea typeface="Arial"/>
                <a:cs typeface="Arial"/>
                <a:sym typeface="Arial"/>
              </a:rPr>
              <a:t>menginterpretasikan informasi</a:t>
            </a:r>
            <a:r>
              <a:rPr b="0" i="0" lang="en-US" sz="2200" u="none" cap="none" strike="noStrike">
                <a:solidFill>
                  <a:srgbClr val="000000"/>
                </a:solidFill>
                <a:latin typeface="Arial"/>
                <a:ea typeface="Arial"/>
                <a:cs typeface="Arial"/>
                <a:sym typeface="Arial"/>
              </a:rPr>
              <a:t> untuk </a:t>
            </a:r>
            <a:r>
              <a:rPr b="0" i="0" lang="en-US" sz="2200" u="none" cap="none" strike="noStrike">
                <a:solidFill>
                  <a:srgbClr val="000000"/>
                </a:solidFill>
                <a:highlight>
                  <a:srgbClr val="FFFF00"/>
                </a:highlight>
                <a:latin typeface="Arial"/>
                <a:ea typeface="Arial"/>
                <a:cs typeface="Arial"/>
                <a:sym typeface="Arial"/>
              </a:rPr>
              <a:t>mengungkapkan</a:t>
            </a:r>
            <a:r>
              <a:rPr b="0" i="0" lang="en-US" sz="2200" u="none" cap="none" strike="noStrike">
                <a:solidFill>
                  <a:srgbClr val="000000"/>
                </a:solidFill>
                <a:latin typeface="Arial"/>
                <a:ea typeface="Arial"/>
                <a:cs typeface="Arial"/>
                <a:sym typeface="Arial"/>
              </a:rPr>
              <a:t> simpati, kepedulian, empati atau pendapat pro dan kontra dari </a:t>
            </a:r>
            <a:r>
              <a:rPr b="0" i="0" lang="en-US" sz="2200" u="none" cap="none" strike="noStrike">
                <a:solidFill>
                  <a:srgbClr val="000000"/>
                </a:solidFill>
                <a:highlight>
                  <a:srgbClr val="00FF00"/>
                </a:highlight>
                <a:latin typeface="Arial"/>
                <a:ea typeface="Arial"/>
                <a:cs typeface="Arial"/>
                <a:sym typeface="Arial"/>
              </a:rPr>
              <a:t>teks visual dan audiovisual</a:t>
            </a:r>
            <a:r>
              <a:rPr b="0" i="0" lang="en-US" sz="2200" u="none" cap="none" strike="noStrike">
                <a:solidFill>
                  <a:srgbClr val="000000"/>
                </a:solidFill>
                <a:latin typeface="Arial"/>
                <a:ea typeface="Arial"/>
                <a:cs typeface="Arial"/>
                <a:sym typeface="Arial"/>
              </a:rPr>
              <a:t>. Peserta didik </a:t>
            </a:r>
            <a:r>
              <a:rPr b="0" i="0" lang="en-US" sz="2200" u="none" cap="none" strike="noStrike">
                <a:solidFill>
                  <a:srgbClr val="000000"/>
                </a:solidFill>
                <a:highlight>
                  <a:srgbClr val="FFFF00"/>
                </a:highlight>
                <a:latin typeface="Arial"/>
                <a:ea typeface="Arial"/>
                <a:cs typeface="Arial"/>
                <a:sym typeface="Arial"/>
              </a:rPr>
              <a:t>menggunakan sumber informasi lain untuk menilai akurasi dan kualitas data</a:t>
            </a:r>
            <a:r>
              <a:rPr b="0" i="0" lang="en-US" sz="2200" u="none" cap="none" strike="noStrike">
                <a:solidFill>
                  <a:srgbClr val="000000"/>
                </a:solidFill>
                <a:latin typeface="Arial"/>
                <a:ea typeface="Arial"/>
                <a:cs typeface="Arial"/>
                <a:sym typeface="Arial"/>
              </a:rPr>
              <a:t> serta </a:t>
            </a:r>
            <a:r>
              <a:rPr b="0" i="0" lang="en-US" sz="2200" u="none" cap="none" strike="noStrike">
                <a:solidFill>
                  <a:srgbClr val="000000"/>
                </a:solidFill>
                <a:highlight>
                  <a:srgbClr val="FFFF00"/>
                </a:highlight>
                <a:latin typeface="Arial"/>
                <a:ea typeface="Arial"/>
                <a:cs typeface="Arial"/>
                <a:sym typeface="Arial"/>
              </a:rPr>
              <a:t>membandingkan informasi pada teks.</a:t>
            </a:r>
            <a:r>
              <a:rPr b="0" i="0" lang="en-US" sz="2200" u="none" cap="none" strike="noStrike">
                <a:solidFill>
                  <a:srgbClr val="000000"/>
                </a:solidFill>
                <a:latin typeface="Arial"/>
                <a:ea typeface="Arial"/>
                <a:cs typeface="Arial"/>
                <a:sym typeface="Arial"/>
              </a:rPr>
              <a:t> Peserta didik mampu </a:t>
            </a:r>
            <a:r>
              <a:rPr b="0" i="0" lang="en-US" sz="2200" u="none" cap="none" strike="noStrike">
                <a:solidFill>
                  <a:srgbClr val="000000"/>
                </a:solidFill>
                <a:highlight>
                  <a:srgbClr val="FFFF00"/>
                </a:highlight>
                <a:latin typeface="Arial"/>
                <a:ea typeface="Arial"/>
                <a:cs typeface="Arial"/>
                <a:sym typeface="Arial"/>
              </a:rPr>
              <a:t>mengeksplorasi dan mengevaluasi</a:t>
            </a:r>
            <a:r>
              <a:rPr b="0" i="0" lang="en-US" sz="2200" u="none" cap="none" strike="noStrike">
                <a:solidFill>
                  <a:srgbClr val="000000"/>
                </a:solidFill>
                <a:latin typeface="Arial"/>
                <a:ea typeface="Arial"/>
                <a:cs typeface="Arial"/>
                <a:sym typeface="Arial"/>
              </a:rPr>
              <a:t> berbagai topik aktual yang dibaca dan dipirsa.</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5"/>
          <p:cNvSpPr txBox="1"/>
          <p:nvPr>
            <p:ph idx="2" type="body"/>
          </p:nvPr>
        </p:nvSpPr>
        <p:spPr>
          <a:xfrm>
            <a:off x="6704675" y="3175750"/>
            <a:ext cx="4911900" cy="3558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KOMPETENSI</a:t>
            </a:r>
            <a:endParaRPr/>
          </a:p>
          <a:p>
            <a:pPr indent="-320579" lvl="0" marL="457200" rtl="0" algn="l">
              <a:lnSpc>
                <a:spcPct val="90000"/>
              </a:lnSpc>
              <a:spcBef>
                <a:spcPts val="1000"/>
              </a:spcBef>
              <a:spcAft>
                <a:spcPts val="0"/>
              </a:spcAft>
              <a:buSzPts val="1448"/>
              <a:buAutoNum type="arabicPeriod"/>
            </a:pPr>
            <a:r>
              <a:rPr lang="en-US" sz="2448"/>
              <a:t>mengamati</a:t>
            </a:r>
            <a:endParaRPr sz="2448"/>
          </a:p>
          <a:p>
            <a:pPr indent="-320579" lvl="0" marL="457200" rtl="0" algn="l">
              <a:lnSpc>
                <a:spcPct val="90000"/>
              </a:lnSpc>
              <a:spcBef>
                <a:spcPts val="0"/>
              </a:spcBef>
              <a:spcAft>
                <a:spcPts val="0"/>
              </a:spcAft>
              <a:buSzPts val="1448"/>
              <a:buAutoNum type="arabicPeriod"/>
            </a:pPr>
            <a:r>
              <a:rPr lang="en-US" sz="2448"/>
              <a:t>menyusun pertanyaan</a:t>
            </a:r>
            <a:endParaRPr sz="2448"/>
          </a:p>
          <a:p>
            <a:pPr indent="-320579" lvl="0" marL="457200" rtl="0" algn="l">
              <a:lnSpc>
                <a:spcPct val="90000"/>
              </a:lnSpc>
              <a:spcBef>
                <a:spcPts val="0"/>
              </a:spcBef>
              <a:spcAft>
                <a:spcPts val="0"/>
              </a:spcAft>
              <a:buSzPts val="1448"/>
              <a:buAutoNum type="arabicPeriod"/>
            </a:pPr>
            <a:r>
              <a:rPr lang="en-US" sz="2448"/>
              <a:t>melakukan penyelidikan</a:t>
            </a:r>
            <a:endParaRPr sz="2448"/>
          </a:p>
          <a:p>
            <a:pPr indent="-320579" lvl="0" marL="457200" rtl="0" algn="l">
              <a:lnSpc>
                <a:spcPct val="90000"/>
              </a:lnSpc>
              <a:spcBef>
                <a:spcPts val="0"/>
              </a:spcBef>
              <a:spcAft>
                <a:spcPts val="0"/>
              </a:spcAft>
              <a:buSzPts val="1448"/>
              <a:buAutoNum type="arabicPeriod"/>
            </a:pPr>
            <a:r>
              <a:rPr lang="en-US" sz="2448"/>
              <a:t>membuat prediksi</a:t>
            </a:r>
            <a:endParaRPr sz="2448"/>
          </a:p>
          <a:p>
            <a:pPr indent="-320579" lvl="0" marL="457200" rtl="0" algn="l">
              <a:lnSpc>
                <a:spcPct val="90000"/>
              </a:lnSpc>
              <a:spcBef>
                <a:spcPts val="0"/>
              </a:spcBef>
              <a:spcAft>
                <a:spcPts val="0"/>
              </a:spcAft>
              <a:buSzPts val="1448"/>
              <a:buAutoNum type="arabicPeriod"/>
            </a:pPr>
            <a:r>
              <a:rPr lang="en-US" sz="2448"/>
              <a:t>mengorganisasi informasi</a:t>
            </a:r>
            <a:endParaRPr sz="2448"/>
          </a:p>
          <a:p>
            <a:pPr indent="-320579" lvl="0" marL="457200" rtl="0" algn="l">
              <a:lnSpc>
                <a:spcPct val="90000"/>
              </a:lnSpc>
              <a:spcBef>
                <a:spcPts val="0"/>
              </a:spcBef>
              <a:spcAft>
                <a:spcPts val="0"/>
              </a:spcAft>
              <a:buSzPts val="1448"/>
              <a:buAutoNum type="arabicPeriod"/>
            </a:pPr>
            <a:r>
              <a:rPr lang="en-US" sz="2448"/>
              <a:t>mendiskusikan hasil amatan</a:t>
            </a:r>
            <a:endParaRPr sz="2448"/>
          </a:p>
          <a:p>
            <a:pPr indent="-320579" lvl="0" marL="457200" rtl="0" algn="l">
              <a:lnSpc>
                <a:spcPct val="90000"/>
              </a:lnSpc>
              <a:spcBef>
                <a:spcPts val="0"/>
              </a:spcBef>
              <a:spcAft>
                <a:spcPts val="0"/>
              </a:spcAft>
              <a:buSzPts val="1448"/>
              <a:buAutoNum type="arabicPeriod"/>
            </a:pPr>
            <a:r>
              <a:rPr lang="en-US" sz="2448"/>
              <a:t>mengomunikasikan secara lisan dan tertulis </a:t>
            </a:r>
            <a:endParaRPr sz="2448"/>
          </a:p>
        </p:txBody>
      </p:sp>
      <p:sp>
        <p:nvSpPr>
          <p:cNvPr id="517" name="Google Shape;517;p75"/>
          <p:cNvSpPr txBox="1"/>
          <p:nvPr>
            <p:ph idx="1" type="body"/>
          </p:nvPr>
        </p:nvSpPr>
        <p:spPr>
          <a:xfrm>
            <a:off x="6399875" y="1406200"/>
            <a:ext cx="5181600" cy="1534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KONTEN: Teks naratif</a:t>
            </a:r>
            <a:endParaRPr/>
          </a:p>
          <a:p>
            <a:pPr indent="0" lvl="0" marL="0" rtl="0" algn="l">
              <a:lnSpc>
                <a:spcPct val="90000"/>
              </a:lnSpc>
              <a:spcBef>
                <a:spcPts val="1000"/>
              </a:spcBef>
              <a:spcAft>
                <a:spcPts val="0"/>
              </a:spcAft>
              <a:buSzPts val="1800"/>
              <a:buNone/>
            </a:pPr>
            <a:r>
              <a:rPr lang="en-US"/>
              <a:t>Sumber bacaan: …. </a:t>
            </a:r>
            <a:endParaRPr/>
          </a:p>
        </p:txBody>
      </p:sp>
      <p:sp>
        <p:nvSpPr>
          <p:cNvPr id="518" name="Google Shape;518;p75"/>
          <p:cNvSpPr txBox="1"/>
          <p:nvPr/>
        </p:nvSpPr>
        <p:spPr>
          <a:xfrm>
            <a:off x="222975" y="1261450"/>
            <a:ext cx="4746300" cy="5248800"/>
          </a:xfrm>
          <a:prstGeom prst="rect">
            <a:avLst/>
          </a:prstGeom>
          <a:solidFill>
            <a:srgbClr val="D5A6B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Tujuan Pembelajaran: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a:p>
            <a:pPr indent="-349250" lvl="0" marL="457200" marR="0" rtl="0" algn="l">
              <a:lnSpc>
                <a:spcPct val="100000"/>
              </a:lnSpc>
              <a:spcBef>
                <a:spcPts val="0"/>
              </a:spcBef>
              <a:spcAft>
                <a:spcPts val="0"/>
              </a:spcAft>
              <a:buClr>
                <a:srgbClr val="000000"/>
              </a:buClr>
              <a:buSzPts val="1900"/>
              <a:buFont typeface="Arial"/>
              <a:buAutoNum type="arabicPeriod"/>
            </a:pPr>
            <a:r>
              <a:rPr b="0" i="0" lang="en-US" sz="1900" u="none" cap="none" strike="noStrike">
                <a:solidFill>
                  <a:srgbClr val="000000"/>
                </a:solidFill>
                <a:latin typeface="Arial"/>
                <a:ea typeface="Arial"/>
                <a:cs typeface="Arial"/>
                <a:sym typeface="Arial"/>
              </a:rPr>
              <a:t>Peserta didik mampu menjelaskan arti kata-kata yang jarang muncul dengan bantuan visual dan konteks kalimat yang mendukung pada teks naratif</a:t>
            </a:r>
            <a:endParaRPr b="0" i="0" sz="1900" u="none" cap="none" strike="noStrike">
              <a:solidFill>
                <a:srgbClr val="000000"/>
              </a:solidFill>
              <a:latin typeface="Arial"/>
              <a:ea typeface="Arial"/>
              <a:cs typeface="Arial"/>
              <a:sym typeface="Arial"/>
            </a:endParaRPr>
          </a:p>
          <a:p>
            <a:pPr indent="-349250" lvl="0" marL="457200" marR="0" rtl="0" algn="l">
              <a:lnSpc>
                <a:spcPct val="100000"/>
              </a:lnSpc>
              <a:spcBef>
                <a:spcPts val="0"/>
              </a:spcBef>
              <a:spcAft>
                <a:spcPts val="0"/>
              </a:spcAft>
              <a:buClr>
                <a:srgbClr val="000000"/>
              </a:buClr>
              <a:buSzPts val="1900"/>
              <a:buFont typeface="Arial"/>
              <a:buAutoNum type="arabicPeriod"/>
            </a:pPr>
            <a:r>
              <a:rPr b="0" i="0" lang="en-US" sz="1900" u="none" cap="none" strike="noStrike">
                <a:solidFill>
                  <a:srgbClr val="000000"/>
                </a:solidFill>
                <a:latin typeface="Arial"/>
                <a:ea typeface="Arial"/>
                <a:cs typeface="Arial"/>
                <a:sym typeface="Arial"/>
              </a:rPr>
              <a:t>Peserta didik mampu mengungkapkan makna tersurat dan tersirat dari teks naratif yang dibaca dengan menunjukkan bukti-bukti yang mendukung </a:t>
            </a:r>
            <a:endParaRPr b="0" i="0" sz="1900" u="none" cap="none" strike="noStrike">
              <a:solidFill>
                <a:srgbClr val="000000"/>
              </a:solidFill>
              <a:latin typeface="Arial"/>
              <a:ea typeface="Arial"/>
              <a:cs typeface="Arial"/>
              <a:sym typeface="Arial"/>
            </a:endParaRPr>
          </a:p>
          <a:p>
            <a:pPr indent="-349250" lvl="0" marL="457200" marR="0" rtl="0" algn="l">
              <a:lnSpc>
                <a:spcPct val="100000"/>
              </a:lnSpc>
              <a:spcBef>
                <a:spcPts val="0"/>
              </a:spcBef>
              <a:spcAft>
                <a:spcPts val="0"/>
              </a:spcAft>
              <a:buClr>
                <a:srgbClr val="000000"/>
              </a:buClr>
              <a:buSzPts val="1900"/>
              <a:buFont typeface="Arial"/>
              <a:buAutoNum type="arabicPeriod"/>
            </a:pPr>
            <a:r>
              <a:rPr b="0" i="0" lang="en-US" sz="1900" u="none" cap="none" strike="noStrike">
                <a:solidFill>
                  <a:srgbClr val="000000"/>
                </a:solidFill>
                <a:latin typeface="Arial"/>
                <a:ea typeface="Arial"/>
                <a:cs typeface="Arial"/>
                <a:sym typeface="Arial"/>
              </a:rPr>
              <a:t>Peserta didik mampu menginterpretasikan bagian dari teks naratif berbentuk audiovisual yang menunjukkan simpati, kepedulian, atau empati</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cxnSp>
        <p:nvCxnSpPr>
          <p:cNvPr id="519" name="Google Shape;519;p75"/>
          <p:cNvCxnSpPr>
            <a:stCxn id="517" idx="1"/>
          </p:cNvCxnSpPr>
          <p:nvPr/>
        </p:nvCxnSpPr>
        <p:spPr>
          <a:xfrm flipH="1">
            <a:off x="5060075" y="2173450"/>
            <a:ext cx="1339800" cy="23400"/>
          </a:xfrm>
          <a:prstGeom prst="straightConnector1">
            <a:avLst/>
          </a:prstGeom>
          <a:noFill/>
          <a:ln cap="flat" cmpd="sng" w="9525">
            <a:solidFill>
              <a:schemeClr val="dk2"/>
            </a:solidFill>
            <a:prstDash val="solid"/>
            <a:round/>
            <a:headEnd len="sm" w="sm" type="none"/>
            <a:tailEnd len="med" w="med" type="triangle"/>
          </a:ln>
        </p:spPr>
      </p:cxnSp>
      <p:cxnSp>
        <p:nvCxnSpPr>
          <p:cNvPr id="520" name="Google Shape;520;p75"/>
          <p:cNvCxnSpPr/>
          <p:nvPr/>
        </p:nvCxnSpPr>
        <p:spPr>
          <a:xfrm flipH="1">
            <a:off x="5032375" y="4733375"/>
            <a:ext cx="1701000" cy="105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idx="1" type="body"/>
          </p:nvPr>
        </p:nvSpPr>
        <p:spPr>
          <a:xfrm>
            <a:off x="515175" y="2338600"/>
            <a:ext cx="10020600" cy="3601800"/>
          </a:xfrm>
          <a:prstGeom prst="rect">
            <a:avLst/>
          </a:prstGeom>
          <a:noFill/>
          <a:ln>
            <a:noFill/>
          </a:ln>
        </p:spPr>
        <p:txBody>
          <a:bodyPr anchorCtr="0" anchor="t" bIns="45700" lIns="91425" spcFirstLastPara="1" rIns="91425" wrap="square" tIns="45700">
            <a:normAutofit lnSpcReduction="20000"/>
          </a:bodyPr>
          <a:lstStyle/>
          <a:p>
            <a:pPr indent="-342900" lvl="0" marL="457200" rtl="0" algn="l">
              <a:lnSpc>
                <a:spcPct val="115000"/>
              </a:lnSpc>
              <a:spcBef>
                <a:spcPts val="1000"/>
              </a:spcBef>
              <a:spcAft>
                <a:spcPts val="0"/>
              </a:spcAft>
              <a:buSzPts val="1800"/>
              <a:buAutoNum type="arabicPeriod"/>
            </a:pPr>
            <a:r>
              <a:rPr lang="en-US"/>
              <a:t>Ice breaking dan perkenalan</a:t>
            </a:r>
            <a:endParaRPr/>
          </a:p>
          <a:p>
            <a:pPr indent="-342900" lvl="0" marL="457200" rtl="0" algn="l">
              <a:lnSpc>
                <a:spcPct val="115000"/>
              </a:lnSpc>
              <a:spcBef>
                <a:spcPts val="0"/>
              </a:spcBef>
              <a:spcAft>
                <a:spcPts val="0"/>
              </a:spcAft>
              <a:buSzPts val="1800"/>
              <a:buAutoNum type="arabicPeriod"/>
            </a:pPr>
            <a:r>
              <a:rPr lang="en-US"/>
              <a:t>Mulai dari Diri </a:t>
            </a:r>
            <a:r>
              <a:rPr i="1" lang="en-US" sz="2400">
                <a:solidFill>
                  <a:srgbClr val="31538F"/>
                </a:solidFill>
              </a:rPr>
              <a:t>(merefleksikan pengalaman)</a:t>
            </a:r>
            <a:endParaRPr i="1" sz="2400">
              <a:solidFill>
                <a:srgbClr val="31538F"/>
              </a:solidFill>
            </a:endParaRPr>
          </a:p>
          <a:p>
            <a:pPr indent="-342900" lvl="0" marL="457200" rtl="0" algn="l">
              <a:lnSpc>
                <a:spcPct val="115000"/>
              </a:lnSpc>
              <a:spcBef>
                <a:spcPts val="0"/>
              </a:spcBef>
              <a:spcAft>
                <a:spcPts val="0"/>
              </a:spcAft>
              <a:buSzPts val="1800"/>
              <a:buAutoNum type="arabicPeriod"/>
            </a:pPr>
            <a:r>
              <a:rPr lang="en-US"/>
              <a:t>Eksplorasi Konsep </a:t>
            </a:r>
            <a:r>
              <a:rPr i="1" lang="en-US" sz="2400">
                <a:solidFill>
                  <a:srgbClr val="31538F"/>
                </a:solidFill>
              </a:rPr>
              <a:t>(memantapkan pemahaman)</a:t>
            </a:r>
            <a:endParaRPr i="1" sz="2400">
              <a:solidFill>
                <a:srgbClr val="31538F"/>
              </a:solidFill>
            </a:endParaRPr>
          </a:p>
          <a:p>
            <a:pPr indent="-342900" lvl="0" marL="457200" rtl="0" algn="l">
              <a:lnSpc>
                <a:spcPct val="115000"/>
              </a:lnSpc>
              <a:spcBef>
                <a:spcPts val="0"/>
              </a:spcBef>
              <a:spcAft>
                <a:spcPts val="0"/>
              </a:spcAft>
              <a:buSzPts val="1800"/>
              <a:buAutoNum type="arabicPeriod"/>
            </a:pPr>
            <a:r>
              <a:rPr lang="en-US"/>
              <a:t>Ruang Kolaborasi </a:t>
            </a:r>
            <a:r>
              <a:rPr i="1" lang="en-US" sz="2400">
                <a:solidFill>
                  <a:srgbClr val="31538F"/>
                </a:solidFill>
              </a:rPr>
              <a:t>(diskusi bersama teman) </a:t>
            </a:r>
            <a:endParaRPr i="1" sz="2400">
              <a:solidFill>
                <a:srgbClr val="31538F"/>
              </a:solidFill>
            </a:endParaRPr>
          </a:p>
          <a:p>
            <a:pPr indent="-342900" lvl="0" marL="457200" rtl="0" algn="l">
              <a:lnSpc>
                <a:spcPct val="115000"/>
              </a:lnSpc>
              <a:spcBef>
                <a:spcPts val="0"/>
              </a:spcBef>
              <a:spcAft>
                <a:spcPts val="0"/>
              </a:spcAft>
              <a:buSzPts val="1800"/>
              <a:buAutoNum type="arabicPeriod"/>
            </a:pPr>
            <a:r>
              <a:rPr lang="en-US"/>
              <a:t>Ruang Kolaborasi 2 </a:t>
            </a:r>
            <a:r>
              <a:rPr i="1" lang="en-US" sz="2400">
                <a:solidFill>
                  <a:srgbClr val="31538F"/>
                </a:solidFill>
              </a:rPr>
              <a:t>(berlatih bersama rekan 1 sekolah)</a:t>
            </a:r>
            <a:endParaRPr/>
          </a:p>
          <a:p>
            <a:pPr indent="-342900" lvl="0" marL="457200" rtl="0" algn="l">
              <a:lnSpc>
                <a:spcPct val="115000"/>
              </a:lnSpc>
              <a:spcBef>
                <a:spcPts val="0"/>
              </a:spcBef>
              <a:spcAft>
                <a:spcPts val="0"/>
              </a:spcAft>
              <a:buSzPts val="1800"/>
              <a:buAutoNum type="arabicPeriod"/>
            </a:pPr>
            <a:r>
              <a:rPr lang="en-US"/>
              <a:t>Refleksi Terbimbing </a:t>
            </a:r>
            <a:r>
              <a:rPr i="1" lang="en-US" sz="2400">
                <a:solidFill>
                  <a:srgbClr val="31538F"/>
                </a:solidFill>
              </a:rPr>
              <a:t>(hal apa yang masih menyulitkan?)</a:t>
            </a:r>
            <a:endParaRPr i="1" sz="2400">
              <a:solidFill>
                <a:srgbClr val="31538F"/>
              </a:solidFill>
            </a:endParaRPr>
          </a:p>
          <a:p>
            <a:pPr indent="-342900" lvl="0" marL="457200" rtl="0" algn="l">
              <a:lnSpc>
                <a:spcPct val="115000"/>
              </a:lnSpc>
              <a:spcBef>
                <a:spcPts val="0"/>
              </a:spcBef>
              <a:spcAft>
                <a:spcPts val="0"/>
              </a:spcAft>
              <a:buSzPts val="1800"/>
              <a:buAutoNum type="arabicPeriod"/>
            </a:pPr>
            <a:r>
              <a:rPr lang="en-US"/>
              <a:t>Koneksi Antar Materi </a:t>
            </a:r>
            <a:r>
              <a:rPr i="1" lang="en-US" sz="2400">
                <a:solidFill>
                  <a:srgbClr val="31538F"/>
                </a:solidFill>
              </a:rPr>
              <a:t>(mendiskusikan peran)</a:t>
            </a:r>
            <a:endParaRPr i="1" sz="2400">
              <a:solidFill>
                <a:srgbClr val="31538F"/>
              </a:solidFill>
            </a:endParaRPr>
          </a:p>
          <a:p>
            <a:pPr indent="-342900" lvl="0" marL="457200" rtl="0" algn="l">
              <a:lnSpc>
                <a:spcPct val="115000"/>
              </a:lnSpc>
              <a:spcBef>
                <a:spcPts val="0"/>
              </a:spcBef>
              <a:spcAft>
                <a:spcPts val="0"/>
              </a:spcAft>
              <a:buSzPts val="1800"/>
              <a:buAutoNum type="arabicPeriod"/>
            </a:pPr>
            <a:r>
              <a:rPr lang="en-US"/>
              <a:t>(rencana) Aksi Nyata </a:t>
            </a:r>
            <a:r>
              <a:rPr i="1" lang="en-US" sz="2400">
                <a:solidFill>
                  <a:srgbClr val="31538F"/>
                </a:solidFill>
              </a:rPr>
              <a:t>(apa yang akan saya lakukan?)</a:t>
            </a:r>
            <a:endParaRPr i="1" sz="2400">
              <a:solidFill>
                <a:srgbClr val="31538F"/>
              </a:solidFill>
            </a:endParaRPr>
          </a:p>
        </p:txBody>
      </p:sp>
      <p:sp>
        <p:nvSpPr>
          <p:cNvPr id="166" name="Google Shape;166;p31"/>
          <p:cNvSpPr txBox="1"/>
          <p:nvPr>
            <p:ph type="title"/>
          </p:nvPr>
        </p:nvSpPr>
        <p:spPr>
          <a:xfrm>
            <a:off x="838100" y="1013225"/>
            <a:ext cx="70230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Agenda Hari Ini</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76"/>
          <p:cNvSpPr txBox="1"/>
          <p:nvPr>
            <p:ph idx="1" type="body"/>
          </p:nvPr>
        </p:nvSpPr>
        <p:spPr>
          <a:xfrm>
            <a:off x="838200" y="1172249"/>
            <a:ext cx="10515600" cy="5004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US"/>
              <a:t>Alur pembelajaran dari rumusan kalimat TP : </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AutoNum type="arabicPeriod"/>
            </a:pPr>
            <a:r>
              <a:rPr lang="en-US"/>
              <a:t>Peserta didik mengidentifikasi 20 kosa kata baru dari teks naratif yang dibaca. </a:t>
            </a:r>
            <a:endParaRPr/>
          </a:p>
          <a:p>
            <a:pPr indent="-342900" lvl="0" marL="457200" rtl="0" algn="l">
              <a:lnSpc>
                <a:spcPct val="90000"/>
              </a:lnSpc>
              <a:spcBef>
                <a:spcPts val="1000"/>
              </a:spcBef>
              <a:spcAft>
                <a:spcPts val="0"/>
              </a:spcAft>
              <a:buSzPts val="1800"/>
              <a:buAutoNum type="arabicPeriod"/>
            </a:pPr>
            <a:r>
              <a:rPr lang="en-US"/>
              <a:t>Peserta didik mendiskusikan definisi dari kosa kata baru dan mencari definisinya menggunakan KBBI. </a:t>
            </a:r>
            <a:endParaRPr/>
          </a:p>
          <a:p>
            <a:pPr indent="-342900" lvl="0" marL="457200" rtl="0" algn="l">
              <a:lnSpc>
                <a:spcPct val="90000"/>
              </a:lnSpc>
              <a:spcBef>
                <a:spcPts val="0"/>
              </a:spcBef>
              <a:spcAft>
                <a:spcPts val="0"/>
              </a:spcAft>
              <a:buSzPts val="1800"/>
              <a:buAutoNum type="arabicPeriod"/>
            </a:pPr>
            <a:r>
              <a:rPr lang="en-US"/>
              <a:t>Peserta didik membuat visualisasi dari teks naratif yang dibaca. Visualisasi dapat berupa gambar, media presentasi, dsb. </a:t>
            </a:r>
            <a:endParaRPr/>
          </a:p>
          <a:p>
            <a:pPr indent="-342900" lvl="0" marL="457200" rtl="0" algn="l">
              <a:lnSpc>
                <a:spcPct val="90000"/>
              </a:lnSpc>
              <a:spcBef>
                <a:spcPts val="0"/>
              </a:spcBef>
              <a:spcAft>
                <a:spcPts val="0"/>
              </a:spcAft>
              <a:buSzPts val="1800"/>
              <a:buAutoNum type="arabicPeriod"/>
            </a:pPr>
            <a:r>
              <a:rPr lang="en-US"/>
              <a:t>Peserta didik merumuskan kerangka untuk melanjutkan dan mengembangkan teks naratif, dengan bantuan beberapa topik pilihan.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77"/>
          <p:cNvSpPr txBox="1"/>
          <p:nvPr>
            <p:ph idx="1" type="body"/>
          </p:nvPr>
        </p:nvSpPr>
        <p:spPr>
          <a:xfrm>
            <a:off x="522075" y="1244025"/>
            <a:ext cx="10831800" cy="5242800"/>
          </a:xfrm>
          <a:prstGeom prst="rect">
            <a:avLst/>
          </a:prstGeom>
          <a:noFill/>
          <a:ln>
            <a:noFill/>
          </a:ln>
        </p:spPr>
        <p:txBody>
          <a:bodyPr anchorCtr="0" anchor="t" bIns="45700" lIns="91425" spcFirstLastPara="1" rIns="91425" wrap="square" tIns="45700">
            <a:noAutofit/>
          </a:bodyPr>
          <a:lstStyle/>
          <a:p>
            <a:pPr indent="0" lvl="0" marL="0" marR="114300" rtl="0" algn="l">
              <a:lnSpc>
                <a:spcPct val="122857"/>
              </a:lnSpc>
              <a:spcBef>
                <a:spcPts val="500"/>
              </a:spcBef>
              <a:spcAft>
                <a:spcPts val="0"/>
              </a:spcAft>
              <a:buSzPts val="1800"/>
              <a:buNone/>
            </a:pPr>
            <a:r>
              <a:rPr lang="en-US" sz="2650" u="sng">
                <a:solidFill>
                  <a:srgbClr val="3C4043"/>
                </a:solidFill>
                <a:highlight>
                  <a:srgbClr val="FFFFFF"/>
                </a:highlight>
                <a:latin typeface="Roboto"/>
                <a:ea typeface="Roboto"/>
                <a:cs typeface="Roboto"/>
                <a:sym typeface="Roboto"/>
              </a:rPr>
              <a:t>Catatan untuk CP Bidang Studi Bahasa Indonesia</a:t>
            </a:r>
            <a:r>
              <a:rPr lang="en-US" sz="2650">
                <a:solidFill>
                  <a:srgbClr val="3C4043"/>
                </a:solidFill>
                <a:highlight>
                  <a:srgbClr val="FFFFFF"/>
                </a:highlight>
                <a:latin typeface="Roboto"/>
                <a:ea typeface="Roboto"/>
                <a:cs typeface="Roboto"/>
                <a:sym typeface="Roboto"/>
              </a:rPr>
              <a:t>: </a:t>
            </a:r>
            <a:endParaRPr sz="2650">
              <a:solidFill>
                <a:srgbClr val="3C4043"/>
              </a:solidFill>
              <a:highlight>
                <a:srgbClr val="FFFFFF"/>
              </a:highlight>
              <a:latin typeface="Roboto"/>
              <a:ea typeface="Roboto"/>
              <a:cs typeface="Roboto"/>
              <a:sym typeface="Roboto"/>
            </a:endParaRPr>
          </a:p>
          <a:p>
            <a:pPr indent="0" lvl="0" marL="0" marR="114300" rtl="0" algn="l">
              <a:lnSpc>
                <a:spcPct val="122857"/>
              </a:lnSpc>
              <a:spcBef>
                <a:spcPts val="500"/>
              </a:spcBef>
              <a:spcAft>
                <a:spcPts val="0"/>
              </a:spcAft>
              <a:buSzPts val="1800"/>
              <a:buNone/>
            </a:pPr>
            <a:r>
              <a:rPr lang="en-US" sz="2650">
                <a:solidFill>
                  <a:srgbClr val="3C4043"/>
                </a:solidFill>
                <a:highlight>
                  <a:srgbClr val="FFFFFF"/>
                </a:highlight>
                <a:latin typeface="Roboto"/>
                <a:ea typeface="Roboto"/>
                <a:cs typeface="Roboto"/>
                <a:sym typeface="Roboto"/>
              </a:rPr>
              <a:t>Tidak ada batasan konten, meski sebagian jenis teks dituliskan di dalam kalimat </a:t>
            </a:r>
            <a:r>
              <a:rPr lang="en-US" sz="2650">
                <a:solidFill>
                  <a:srgbClr val="3C4043"/>
                </a:solidFill>
                <a:highlight>
                  <a:schemeClr val="lt1"/>
                </a:highlight>
                <a:latin typeface="Roboto"/>
                <a:ea typeface="Roboto"/>
                <a:cs typeface="Roboto"/>
                <a:sym typeface="Roboto"/>
              </a:rPr>
              <a:t>CP</a:t>
            </a:r>
            <a:r>
              <a:rPr lang="en-US" sz="2650">
                <a:solidFill>
                  <a:srgbClr val="3C4043"/>
                </a:solidFill>
                <a:highlight>
                  <a:srgbClr val="FFFFFF"/>
                </a:highlight>
                <a:latin typeface="Roboto"/>
                <a:ea typeface="Roboto"/>
                <a:cs typeface="Roboto"/>
                <a:sym typeface="Roboto"/>
              </a:rPr>
              <a:t>. Dalam merumuskan TP dan ATP, Guru</a:t>
            </a:r>
            <a:r>
              <a:rPr lang="en-US" sz="3150">
                <a:solidFill>
                  <a:srgbClr val="3C4043"/>
                </a:solidFill>
                <a:highlight>
                  <a:srgbClr val="FFFFFF"/>
                </a:highlight>
                <a:latin typeface="Roboto"/>
                <a:ea typeface="Roboto"/>
                <a:cs typeface="Roboto"/>
                <a:sym typeface="Roboto"/>
              </a:rPr>
              <a:t> </a:t>
            </a:r>
            <a:r>
              <a:rPr lang="en-US" sz="3150" u="sng">
                <a:solidFill>
                  <a:srgbClr val="3C4043"/>
                </a:solidFill>
                <a:highlight>
                  <a:srgbClr val="FFFFFF"/>
                </a:highlight>
                <a:latin typeface="Roboto"/>
                <a:ea typeface="Roboto"/>
                <a:cs typeface="Roboto"/>
                <a:sym typeface="Roboto"/>
              </a:rPr>
              <a:t>dapat menggunakan berbagai jenis teks</a:t>
            </a:r>
            <a:r>
              <a:rPr lang="en-US" sz="2650">
                <a:solidFill>
                  <a:srgbClr val="3C4043"/>
                </a:solidFill>
                <a:highlight>
                  <a:srgbClr val="FFFFFF"/>
                </a:highlight>
                <a:latin typeface="Roboto"/>
                <a:ea typeface="Roboto"/>
                <a:cs typeface="Roboto"/>
                <a:sym typeface="Roboto"/>
              </a:rPr>
              <a:t> untuk mencapai kompetensi yang diharapkan. Yang perlu diperhatikan: tingkat kemampuan dan kesiapan peserta didik. </a:t>
            </a:r>
            <a:endParaRPr sz="2650">
              <a:solidFill>
                <a:srgbClr val="3C4043"/>
              </a:solidFill>
              <a:highlight>
                <a:srgbClr val="FFFFFF"/>
              </a:highlight>
              <a:latin typeface="Roboto"/>
              <a:ea typeface="Roboto"/>
              <a:cs typeface="Roboto"/>
              <a:sym typeface="Roboto"/>
            </a:endParaRPr>
          </a:p>
          <a:p>
            <a:pPr indent="0" lvl="0" marL="114300" marR="114300" rtl="0" algn="l">
              <a:lnSpc>
                <a:spcPct val="122857"/>
              </a:lnSpc>
              <a:spcBef>
                <a:spcPts val="500"/>
              </a:spcBef>
              <a:spcAft>
                <a:spcPts val="0"/>
              </a:spcAft>
              <a:buSzPts val="1800"/>
              <a:buNone/>
            </a:pPr>
            <a:r>
              <a:t/>
            </a:r>
            <a:endParaRPr sz="2650">
              <a:solidFill>
                <a:srgbClr val="3C4043"/>
              </a:solidFill>
              <a:highlight>
                <a:srgbClr val="FFFFFF"/>
              </a:highlight>
              <a:latin typeface="Roboto"/>
              <a:ea typeface="Roboto"/>
              <a:cs typeface="Roboto"/>
              <a:sym typeface="Roboto"/>
            </a:endParaRPr>
          </a:p>
          <a:p>
            <a:pPr indent="0" lvl="0" marL="0" marR="114300" rtl="0" algn="l">
              <a:lnSpc>
                <a:spcPct val="122857"/>
              </a:lnSpc>
              <a:spcBef>
                <a:spcPts val="500"/>
              </a:spcBef>
              <a:spcAft>
                <a:spcPts val="0"/>
              </a:spcAft>
              <a:buClr>
                <a:schemeClr val="dk1"/>
              </a:buClr>
              <a:buSzPts val="1100"/>
              <a:buFont typeface="Arial"/>
              <a:buNone/>
            </a:pPr>
            <a:r>
              <a:rPr lang="en-US" sz="2650">
                <a:solidFill>
                  <a:srgbClr val="3C4043"/>
                </a:solidFill>
                <a:highlight>
                  <a:srgbClr val="FFFFFF"/>
                </a:highlight>
                <a:latin typeface="Roboto"/>
                <a:ea typeface="Roboto"/>
                <a:cs typeface="Roboto"/>
                <a:sym typeface="Roboto"/>
              </a:rPr>
              <a:t>Misalnya: menggunakan teks prosedur untuk mencapai kompetensi ‘memahami informasi’. Meski teks prosedur tidak disebutkan spesifik dalam kalimat CP. </a:t>
            </a:r>
            <a:endParaRPr sz="44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8"/>
          <p:cNvSpPr txBox="1"/>
          <p:nvPr>
            <p:ph type="title"/>
          </p:nvPr>
        </p:nvSpPr>
        <p:spPr>
          <a:xfrm>
            <a:off x="6565700" y="2129400"/>
            <a:ext cx="5206200" cy="2442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5000"/>
              <a:t>Berlatih Bersama</a:t>
            </a:r>
            <a:endParaRPr sz="5000"/>
          </a:p>
          <a:p>
            <a:pPr indent="0" lvl="0" marL="0" rtl="0" algn="ctr">
              <a:lnSpc>
                <a:spcPct val="90000"/>
              </a:lnSpc>
              <a:spcBef>
                <a:spcPts val="0"/>
              </a:spcBef>
              <a:spcAft>
                <a:spcPts val="0"/>
              </a:spcAft>
              <a:buSzPts val="1800"/>
              <a:buNone/>
            </a:pPr>
            <a:r>
              <a:rPr lang="en-US" sz="5000"/>
              <a:t>(jenjang SMA/SMK)</a:t>
            </a:r>
            <a:endParaRPr sz="50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9"/>
          <p:cNvSpPr txBox="1"/>
          <p:nvPr/>
        </p:nvSpPr>
        <p:spPr>
          <a:xfrm>
            <a:off x="585800" y="2605300"/>
            <a:ext cx="10767900" cy="287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Pada akhir fase E, peserta didik dapat mengidentifikasi pengaruh keanggotaan kelompok lokal, regional, nasional, dan global terhadap pembentukan identitas; serta memahami makna dan nilai dari keragaman; dan mengidentifikasi perlunya melakukan pertukaran budaya dan kolaborasi dalam dunia yang saling terhubung; serta mengkaji makna dan manfaat hidup dalam kebinekaan, kaya akan kearifan lokal, dan memilih produk dalam negeri. </a:t>
            </a:r>
            <a:endParaRPr b="0" i="0" sz="2200" u="none" cap="none" strike="noStrike">
              <a:solidFill>
                <a:srgbClr val="000000"/>
              </a:solidFill>
              <a:latin typeface="Arial"/>
              <a:ea typeface="Arial"/>
              <a:cs typeface="Arial"/>
              <a:sym typeface="Arial"/>
            </a:endParaRPr>
          </a:p>
        </p:txBody>
      </p:sp>
      <p:sp>
        <p:nvSpPr>
          <p:cNvPr id="541" name="Google Shape;541;p79"/>
          <p:cNvSpPr txBox="1"/>
          <p:nvPr>
            <p:ph type="title"/>
          </p:nvPr>
        </p:nvSpPr>
        <p:spPr>
          <a:xfrm>
            <a:off x="585801" y="106248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Bidang Studi: PPKn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0"/>
          <p:cNvSpPr txBox="1"/>
          <p:nvPr>
            <p:ph idx="1" type="body"/>
          </p:nvPr>
        </p:nvSpPr>
        <p:spPr>
          <a:xfrm>
            <a:off x="258750" y="1591875"/>
            <a:ext cx="11674500" cy="36756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1000"/>
              </a:spcBef>
              <a:spcAft>
                <a:spcPts val="0"/>
              </a:spcAft>
              <a:buSzPts val="1800"/>
              <a:buNone/>
            </a:pPr>
            <a:r>
              <a:rPr lang="en-US" sz="2400"/>
              <a:t>Sila Bapak/Ibu menuliskan hal-hal berikut di kertas/word laptop masing-masing:</a:t>
            </a:r>
            <a:r>
              <a:rPr lang="en-US"/>
              <a:t> </a:t>
            </a:r>
            <a:endParaRPr/>
          </a:p>
          <a:p>
            <a:pPr indent="-381000" lvl="0" marL="457200" rtl="0" algn="l">
              <a:lnSpc>
                <a:spcPct val="150000"/>
              </a:lnSpc>
              <a:spcBef>
                <a:spcPts val="1000"/>
              </a:spcBef>
              <a:spcAft>
                <a:spcPts val="0"/>
              </a:spcAft>
              <a:buSzPts val="2400"/>
              <a:buAutoNum type="arabicPeriod"/>
            </a:pPr>
            <a:r>
              <a:rPr lang="en-US" sz="2400"/>
              <a:t>Daftar </a:t>
            </a:r>
            <a:r>
              <a:rPr lang="en-US" sz="2400" u="sng"/>
              <a:t>konten/topik materi</a:t>
            </a:r>
            <a:r>
              <a:rPr lang="en-US" sz="2400"/>
              <a:t> yang terkandung dalam kalimat CP tadi. </a:t>
            </a:r>
            <a:endParaRPr sz="2400"/>
          </a:p>
          <a:p>
            <a:pPr indent="-381000" lvl="0" marL="457200" rtl="0" algn="l">
              <a:lnSpc>
                <a:spcPct val="150000"/>
              </a:lnSpc>
              <a:spcBef>
                <a:spcPts val="0"/>
              </a:spcBef>
              <a:spcAft>
                <a:spcPts val="0"/>
              </a:spcAft>
              <a:buSzPts val="2400"/>
              <a:buAutoNum type="arabicPeriod"/>
            </a:pPr>
            <a:r>
              <a:rPr lang="en-US" sz="2400"/>
              <a:t>Daftar </a:t>
            </a:r>
            <a:r>
              <a:rPr lang="en-US" sz="2400" u="sng"/>
              <a:t>kompetensi/keterampilan/kemampuan</a:t>
            </a:r>
            <a:r>
              <a:rPr lang="en-US" sz="2400"/>
              <a:t> yang perlu dicapai siswa pada akhir fase, merujuk kalimat CP tadi. </a:t>
            </a:r>
            <a:endParaRPr sz="2400"/>
          </a:p>
          <a:p>
            <a:pPr indent="-381000" lvl="0" marL="457200" rtl="0" algn="l">
              <a:lnSpc>
                <a:spcPct val="150000"/>
              </a:lnSpc>
              <a:spcBef>
                <a:spcPts val="0"/>
              </a:spcBef>
              <a:spcAft>
                <a:spcPts val="0"/>
              </a:spcAft>
              <a:buSzPts val="2400"/>
              <a:buAutoNum type="arabicPeriod"/>
            </a:pPr>
            <a:r>
              <a:rPr lang="en-US" sz="2400"/>
              <a:t>Kata/frasa yang </a:t>
            </a:r>
            <a:r>
              <a:rPr lang="en-US" sz="2400" u="sng"/>
              <a:t>perlu Guru perhatikan</a:t>
            </a:r>
            <a:r>
              <a:rPr lang="en-US" sz="2400"/>
              <a:t> secara khusus (bila ada, di luar konten dan kompetensi) </a:t>
            </a: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1"/>
          <p:cNvSpPr txBox="1"/>
          <p:nvPr>
            <p:ph idx="2" type="body"/>
          </p:nvPr>
        </p:nvSpPr>
        <p:spPr>
          <a:xfrm>
            <a:off x="6096000" y="2857950"/>
            <a:ext cx="5892600" cy="1867500"/>
          </a:xfrm>
          <a:prstGeom prst="rect">
            <a:avLst/>
          </a:prstGeom>
          <a:solidFill>
            <a:srgbClr val="FFD89B"/>
          </a:solidFill>
          <a:ln cap="flat" cmpd="sng" w="9525">
            <a:solidFill>
              <a:srgbClr val="AC5B23"/>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SzPts val="1800"/>
              <a:buNone/>
            </a:pPr>
            <a:r>
              <a:rPr b="1" lang="en-US"/>
              <a:t>KOMPETENSI</a:t>
            </a:r>
            <a:endParaRPr b="1"/>
          </a:p>
          <a:p>
            <a:pPr indent="-320579" lvl="0" marL="457200" rtl="0" algn="l">
              <a:lnSpc>
                <a:spcPct val="90000"/>
              </a:lnSpc>
              <a:spcBef>
                <a:spcPts val="1000"/>
              </a:spcBef>
              <a:spcAft>
                <a:spcPts val="0"/>
              </a:spcAft>
              <a:buSzPts val="1448"/>
              <a:buAutoNum type="arabicPeriod"/>
            </a:pPr>
            <a:r>
              <a:rPr lang="en-US" sz="2448"/>
              <a:t>mengidentifikasi</a:t>
            </a:r>
            <a:endParaRPr sz="2448"/>
          </a:p>
          <a:p>
            <a:pPr indent="-384079" lvl="0" marL="457200" rtl="0" algn="l">
              <a:lnSpc>
                <a:spcPct val="90000"/>
              </a:lnSpc>
              <a:spcBef>
                <a:spcPts val="0"/>
              </a:spcBef>
              <a:spcAft>
                <a:spcPts val="0"/>
              </a:spcAft>
              <a:buSzPts val="2448"/>
              <a:buAutoNum type="arabicPeriod"/>
            </a:pPr>
            <a:r>
              <a:rPr lang="en-US" sz="2448"/>
              <a:t>memahami dan mengkaji makna</a:t>
            </a:r>
            <a:endParaRPr sz="2448"/>
          </a:p>
          <a:p>
            <a:pPr indent="-384079" lvl="0" marL="457200" rtl="0" algn="l">
              <a:lnSpc>
                <a:spcPct val="90000"/>
              </a:lnSpc>
              <a:spcBef>
                <a:spcPts val="0"/>
              </a:spcBef>
              <a:spcAft>
                <a:spcPts val="0"/>
              </a:spcAft>
              <a:buSzPts val="2448"/>
              <a:buAutoNum type="arabicPeriod"/>
            </a:pPr>
            <a:r>
              <a:rPr lang="en-US" sz="2448"/>
              <a:t>memahami nilai dan manfaat </a:t>
            </a:r>
            <a:endParaRPr sz="2448"/>
          </a:p>
        </p:txBody>
      </p:sp>
      <p:sp>
        <p:nvSpPr>
          <p:cNvPr id="552" name="Google Shape;552;p81"/>
          <p:cNvSpPr txBox="1"/>
          <p:nvPr>
            <p:ph idx="1" type="body"/>
          </p:nvPr>
        </p:nvSpPr>
        <p:spPr>
          <a:xfrm>
            <a:off x="440925" y="1749575"/>
            <a:ext cx="5181600" cy="4649700"/>
          </a:xfrm>
          <a:prstGeom prst="rect">
            <a:avLst/>
          </a:prstGeom>
          <a:solidFill>
            <a:srgbClr val="CFE2F3"/>
          </a:solidFill>
          <a:ln cap="flat" cmpd="sng" w="9525">
            <a:solidFill>
              <a:srgbClr val="0000FF"/>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SzPts val="1800"/>
              <a:buNone/>
            </a:pPr>
            <a:r>
              <a:rPr b="1" lang="en-US"/>
              <a:t>KONTEN (kata kunci)</a:t>
            </a:r>
            <a:endParaRPr b="1"/>
          </a:p>
          <a:p>
            <a:pPr indent="-342900" lvl="0" marL="457200" rtl="0" algn="l">
              <a:lnSpc>
                <a:spcPct val="90000"/>
              </a:lnSpc>
              <a:spcBef>
                <a:spcPts val="1000"/>
              </a:spcBef>
              <a:spcAft>
                <a:spcPts val="0"/>
              </a:spcAft>
              <a:buSzPts val="1800"/>
              <a:buAutoNum type="arabicPeriod"/>
            </a:pPr>
            <a:r>
              <a:rPr lang="en-US"/>
              <a:t>keanggotaan kelompok lokal, nasional, regional, dan global </a:t>
            </a:r>
            <a:endParaRPr/>
          </a:p>
          <a:p>
            <a:pPr indent="-342900" lvl="0" marL="457200" rtl="0" algn="l">
              <a:lnSpc>
                <a:spcPct val="90000"/>
              </a:lnSpc>
              <a:spcBef>
                <a:spcPts val="0"/>
              </a:spcBef>
              <a:spcAft>
                <a:spcPts val="0"/>
              </a:spcAft>
              <a:buSzPts val="1800"/>
              <a:buAutoNum type="arabicPeriod"/>
            </a:pPr>
            <a:r>
              <a:rPr lang="en-US"/>
              <a:t>pengaruh keanggotaan terhadap pembentukan identitas</a:t>
            </a:r>
            <a:endParaRPr/>
          </a:p>
          <a:p>
            <a:pPr indent="-342900" lvl="0" marL="457200" rtl="0" algn="l">
              <a:lnSpc>
                <a:spcPct val="90000"/>
              </a:lnSpc>
              <a:spcBef>
                <a:spcPts val="0"/>
              </a:spcBef>
              <a:spcAft>
                <a:spcPts val="0"/>
              </a:spcAft>
              <a:buSzPts val="1800"/>
              <a:buAutoNum type="arabicPeriod"/>
            </a:pPr>
            <a:r>
              <a:rPr lang="en-US"/>
              <a:t>pertukaran budaya, kolaborasi, kebhinekaan</a:t>
            </a:r>
            <a:endParaRPr/>
          </a:p>
          <a:p>
            <a:pPr indent="-342900" lvl="0" marL="457200" rtl="0" algn="l">
              <a:lnSpc>
                <a:spcPct val="90000"/>
              </a:lnSpc>
              <a:spcBef>
                <a:spcPts val="0"/>
              </a:spcBef>
              <a:spcAft>
                <a:spcPts val="0"/>
              </a:spcAft>
              <a:buSzPts val="1800"/>
              <a:buAutoNum type="arabicPeriod"/>
            </a:pPr>
            <a:r>
              <a:rPr lang="en-US"/>
              <a:t>kearifan lokal, identitas, produk dalam negri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2"/>
          <p:cNvSpPr txBox="1"/>
          <p:nvPr/>
        </p:nvSpPr>
        <p:spPr>
          <a:xfrm>
            <a:off x="585800" y="2605300"/>
            <a:ext cx="10767900" cy="287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Arial"/>
                <a:ea typeface="Arial"/>
                <a:cs typeface="Arial"/>
                <a:sym typeface="Arial"/>
              </a:rPr>
              <a:t>Pada akhir fase E peserta didik dapat</a:t>
            </a:r>
            <a:r>
              <a:rPr b="0" i="0" lang="en-US" sz="2500" u="none" cap="none" strike="noStrike">
                <a:solidFill>
                  <a:srgbClr val="000000"/>
                </a:solidFill>
                <a:highlight>
                  <a:srgbClr val="FFFF00"/>
                </a:highlight>
                <a:latin typeface="Arial"/>
                <a:ea typeface="Arial"/>
                <a:cs typeface="Arial"/>
                <a:sym typeface="Arial"/>
              </a:rPr>
              <a:t> mengidentifikasi</a:t>
            </a:r>
            <a:r>
              <a:rPr b="0" i="0" lang="en-US" sz="2500" u="none" cap="none" strike="noStrike">
                <a:solidFill>
                  <a:srgbClr val="000000"/>
                </a:solidFill>
                <a:latin typeface="Arial"/>
                <a:ea typeface="Arial"/>
                <a:cs typeface="Arial"/>
                <a:sym typeface="Arial"/>
              </a:rPr>
              <a:t> </a:t>
            </a:r>
            <a:r>
              <a:rPr b="0" i="0" lang="en-US" sz="2500" u="none" cap="none" strike="noStrike">
                <a:solidFill>
                  <a:srgbClr val="000000"/>
                </a:solidFill>
                <a:highlight>
                  <a:srgbClr val="00FF00"/>
                </a:highlight>
                <a:latin typeface="Arial"/>
                <a:ea typeface="Arial"/>
                <a:cs typeface="Arial"/>
                <a:sym typeface="Arial"/>
              </a:rPr>
              <a:t>pengaruh keanggotaan kelompok lokal, regional, nasional, dan global terhadap pembentukan identitas</a:t>
            </a:r>
            <a:r>
              <a:rPr b="0" i="0" lang="en-US" sz="2500" u="none" cap="none" strike="noStrike">
                <a:solidFill>
                  <a:srgbClr val="000000"/>
                </a:solidFill>
                <a:latin typeface="Arial"/>
                <a:ea typeface="Arial"/>
                <a:cs typeface="Arial"/>
                <a:sym typeface="Arial"/>
              </a:rPr>
              <a:t>; serta </a:t>
            </a:r>
            <a:r>
              <a:rPr b="0" i="0" lang="en-US" sz="2500" u="none" cap="none" strike="noStrike">
                <a:solidFill>
                  <a:srgbClr val="000000"/>
                </a:solidFill>
                <a:highlight>
                  <a:srgbClr val="FFFF00"/>
                </a:highlight>
                <a:latin typeface="Arial"/>
                <a:ea typeface="Arial"/>
                <a:cs typeface="Arial"/>
                <a:sym typeface="Arial"/>
              </a:rPr>
              <a:t>memahami makna dan nilai</a:t>
            </a:r>
            <a:r>
              <a:rPr b="0" i="0" lang="en-US" sz="2500" u="none" cap="none" strike="noStrike">
                <a:solidFill>
                  <a:srgbClr val="000000"/>
                </a:solidFill>
                <a:latin typeface="Arial"/>
                <a:ea typeface="Arial"/>
                <a:cs typeface="Arial"/>
                <a:sym typeface="Arial"/>
              </a:rPr>
              <a:t> dari keragaman; dan mengidentifikasi perlunya melakukan </a:t>
            </a:r>
            <a:r>
              <a:rPr b="0" i="0" lang="en-US" sz="2500" u="none" cap="none" strike="noStrike">
                <a:solidFill>
                  <a:srgbClr val="000000"/>
                </a:solidFill>
                <a:highlight>
                  <a:srgbClr val="00FF00"/>
                </a:highlight>
                <a:latin typeface="Arial"/>
                <a:ea typeface="Arial"/>
                <a:cs typeface="Arial"/>
                <a:sym typeface="Arial"/>
              </a:rPr>
              <a:t>pertukaran budaya</a:t>
            </a:r>
            <a:r>
              <a:rPr b="0" i="0" lang="en-US" sz="2500" u="none" cap="none" strike="noStrike">
                <a:solidFill>
                  <a:srgbClr val="000000"/>
                </a:solidFill>
                <a:latin typeface="Arial"/>
                <a:ea typeface="Arial"/>
                <a:cs typeface="Arial"/>
                <a:sym typeface="Arial"/>
              </a:rPr>
              <a:t> dan </a:t>
            </a:r>
            <a:r>
              <a:rPr b="0" i="0" lang="en-US" sz="2500" u="none" cap="none" strike="noStrike">
                <a:solidFill>
                  <a:srgbClr val="000000"/>
                </a:solidFill>
                <a:highlight>
                  <a:srgbClr val="00FF00"/>
                </a:highlight>
                <a:latin typeface="Arial"/>
                <a:ea typeface="Arial"/>
                <a:cs typeface="Arial"/>
                <a:sym typeface="Arial"/>
              </a:rPr>
              <a:t>kolaborasi dalam dunia</a:t>
            </a:r>
            <a:r>
              <a:rPr b="0" i="0" lang="en-US" sz="2500" u="none" cap="none" strike="noStrike">
                <a:solidFill>
                  <a:srgbClr val="000000"/>
                </a:solidFill>
                <a:latin typeface="Arial"/>
                <a:ea typeface="Arial"/>
                <a:cs typeface="Arial"/>
                <a:sym typeface="Arial"/>
              </a:rPr>
              <a:t> yang saling terhubung; serta m</a:t>
            </a:r>
            <a:r>
              <a:rPr b="0" i="0" lang="en-US" sz="2500" u="none" cap="none" strike="noStrike">
                <a:solidFill>
                  <a:srgbClr val="000000"/>
                </a:solidFill>
                <a:highlight>
                  <a:srgbClr val="FFFF00"/>
                </a:highlight>
                <a:latin typeface="Arial"/>
                <a:ea typeface="Arial"/>
                <a:cs typeface="Arial"/>
                <a:sym typeface="Arial"/>
              </a:rPr>
              <a:t>engkaji makna dan manfaat </a:t>
            </a:r>
            <a:r>
              <a:rPr b="0" i="0" lang="en-US" sz="2500" u="none" cap="none" strike="noStrike">
                <a:solidFill>
                  <a:srgbClr val="000000"/>
                </a:solidFill>
                <a:latin typeface="Arial"/>
                <a:ea typeface="Arial"/>
                <a:cs typeface="Arial"/>
                <a:sym typeface="Arial"/>
              </a:rPr>
              <a:t>hidup dalam </a:t>
            </a:r>
            <a:r>
              <a:rPr b="0" i="0" lang="en-US" sz="2500" u="none" cap="none" strike="noStrike">
                <a:solidFill>
                  <a:srgbClr val="000000"/>
                </a:solidFill>
                <a:highlight>
                  <a:srgbClr val="00FF00"/>
                </a:highlight>
                <a:latin typeface="Arial"/>
                <a:ea typeface="Arial"/>
                <a:cs typeface="Arial"/>
                <a:sym typeface="Arial"/>
              </a:rPr>
              <a:t>kebinekaan</a:t>
            </a:r>
            <a:r>
              <a:rPr b="0" i="0" lang="en-US" sz="2500" u="none" cap="none" strike="noStrike">
                <a:solidFill>
                  <a:srgbClr val="000000"/>
                </a:solidFill>
                <a:latin typeface="Arial"/>
                <a:ea typeface="Arial"/>
                <a:cs typeface="Arial"/>
                <a:sym typeface="Arial"/>
              </a:rPr>
              <a:t>, kaya akan </a:t>
            </a:r>
            <a:r>
              <a:rPr b="0" i="0" lang="en-US" sz="2500" u="none" cap="none" strike="noStrike">
                <a:solidFill>
                  <a:srgbClr val="000000"/>
                </a:solidFill>
                <a:highlight>
                  <a:srgbClr val="00FF00"/>
                </a:highlight>
                <a:latin typeface="Arial"/>
                <a:ea typeface="Arial"/>
                <a:cs typeface="Arial"/>
                <a:sym typeface="Arial"/>
              </a:rPr>
              <a:t>kearifan lokal</a:t>
            </a:r>
            <a:r>
              <a:rPr b="0" i="0" lang="en-US" sz="2500" u="none" cap="none" strike="noStrike">
                <a:solidFill>
                  <a:srgbClr val="000000"/>
                </a:solidFill>
                <a:latin typeface="Arial"/>
                <a:ea typeface="Arial"/>
                <a:cs typeface="Arial"/>
                <a:sym typeface="Arial"/>
              </a:rPr>
              <a:t>, dan memilih </a:t>
            </a:r>
            <a:r>
              <a:rPr b="0" i="0" lang="en-US" sz="2500" u="none" cap="none" strike="noStrike">
                <a:solidFill>
                  <a:srgbClr val="000000"/>
                </a:solidFill>
                <a:highlight>
                  <a:srgbClr val="00FF00"/>
                </a:highlight>
                <a:latin typeface="Arial"/>
                <a:ea typeface="Arial"/>
                <a:cs typeface="Arial"/>
                <a:sym typeface="Arial"/>
              </a:rPr>
              <a:t>produk dalam negeri</a:t>
            </a:r>
            <a:r>
              <a:rPr b="0" i="0" lang="en-US" sz="2500" u="none" cap="none" strike="noStrike">
                <a:solidFill>
                  <a:srgbClr val="000000"/>
                </a:solidFill>
                <a:latin typeface="Arial"/>
                <a:ea typeface="Arial"/>
                <a:cs typeface="Arial"/>
                <a:sym typeface="Arial"/>
              </a:rPr>
              <a:t>. </a:t>
            </a:r>
            <a:endParaRPr b="0" i="0" sz="2200" u="none" cap="none" strike="noStrike">
              <a:solidFill>
                <a:srgbClr val="000000"/>
              </a:solidFill>
              <a:latin typeface="Arial"/>
              <a:ea typeface="Arial"/>
              <a:cs typeface="Arial"/>
              <a:sym typeface="Arial"/>
            </a:endParaRPr>
          </a:p>
        </p:txBody>
      </p:sp>
      <p:sp>
        <p:nvSpPr>
          <p:cNvPr id="558" name="Google Shape;558;p82"/>
          <p:cNvSpPr txBox="1"/>
          <p:nvPr>
            <p:ph type="title"/>
          </p:nvPr>
        </p:nvSpPr>
        <p:spPr>
          <a:xfrm>
            <a:off x="585801" y="106248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Bidang Studi: PPKn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83"/>
          <p:cNvSpPr txBox="1"/>
          <p:nvPr>
            <p:ph idx="2" type="body"/>
          </p:nvPr>
        </p:nvSpPr>
        <p:spPr>
          <a:xfrm>
            <a:off x="7569450" y="3982450"/>
            <a:ext cx="4493100" cy="2584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sz="2500"/>
              <a:t>KOMPETENSI</a:t>
            </a:r>
            <a:endParaRPr sz="2500"/>
          </a:p>
          <a:p>
            <a:pPr indent="-320579" lvl="0" marL="457200" rtl="0" algn="l">
              <a:lnSpc>
                <a:spcPct val="90000"/>
              </a:lnSpc>
              <a:spcBef>
                <a:spcPts val="1000"/>
              </a:spcBef>
              <a:spcAft>
                <a:spcPts val="0"/>
              </a:spcAft>
              <a:buSzPts val="1448"/>
              <a:buAutoNum type="arabicPeriod"/>
            </a:pPr>
            <a:r>
              <a:rPr lang="en-US" sz="2448"/>
              <a:t>mengidentifikasi</a:t>
            </a:r>
            <a:endParaRPr sz="2448"/>
          </a:p>
          <a:p>
            <a:pPr indent="-384079" lvl="0" marL="457200" rtl="0" algn="l">
              <a:lnSpc>
                <a:spcPct val="90000"/>
              </a:lnSpc>
              <a:spcBef>
                <a:spcPts val="0"/>
              </a:spcBef>
              <a:spcAft>
                <a:spcPts val="0"/>
              </a:spcAft>
              <a:buSzPts val="2448"/>
              <a:buAutoNum type="arabicPeriod"/>
            </a:pPr>
            <a:r>
              <a:rPr lang="en-US" sz="2448"/>
              <a:t>memahami dan mengkaji makna</a:t>
            </a:r>
            <a:endParaRPr sz="2448"/>
          </a:p>
          <a:p>
            <a:pPr indent="-384079" lvl="0" marL="457200" rtl="0" algn="l">
              <a:lnSpc>
                <a:spcPct val="90000"/>
              </a:lnSpc>
              <a:spcBef>
                <a:spcPts val="0"/>
              </a:spcBef>
              <a:spcAft>
                <a:spcPts val="0"/>
              </a:spcAft>
              <a:buSzPts val="2448"/>
              <a:buAutoNum type="arabicPeriod"/>
            </a:pPr>
            <a:r>
              <a:rPr lang="en-US" sz="2448"/>
              <a:t>memahami nilai dan manfaat </a:t>
            </a:r>
            <a:endParaRPr sz="2148"/>
          </a:p>
        </p:txBody>
      </p:sp>
      <p:sp>
        <p:nvSpPr>
          <p:cNvPr id="564" name="Google Shape;564;p83"/>
          <p:cNvSpPr txBox="1"/>
          <p:nvPr>
            <p:ph idx="1" type="body"/>
          </p:nvPr>
        </p:nvSpPr>
        <p:spPr>
          <a:xfrm>
            <a:off x="7654400" y="969300"/>
            <a:ext cx="3824700" cy="1534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KONTEN: pengaruh keanggotaan terhadap pembentukan identitas</a:t>
            </a:r>
            <a:endParaRPr/>
          </a:p>
        </p:txBody>
      </p:sp>
      <p:sp>
        <p:nvSpPr>
          <p:cNvPr id="565" name="Google Shape;565;p83"/>
          <p:cNvSpPr txBox="1"/>
          <p:nvPr/>
        </p:nvSpPr>
        <p:spPr>
          <a:xfrm>
            <a:off x="234125" y="2306438"/>
            <a:ext cx="6394200" cy="2801400"/>
          </a:xfrm>
          <a:prstGeom prst="rect">
            <a:avLst/>
          </a:prstGeom>
          <a:solidFill>
            <a:srgbClr val="EAD1DC"/>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US" sz="2000" u="none" cap="none" strike="noStrike">
                <a:solidFill>
                  <a:srgbClr val="000000"/>
                </a:solidFill>
                <a:latin typeface="Arial"/>
                <a:ea typeface="Arial"/>
                <a:cs typeface="Arial"/>
                <a:sym typeface="Arial"/>
              </a:rPr>
              <a:t>Tujuan Pembelajaran: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Peserta didik mampu mengidentifikasi pengaruh keanggotaan di berbagai level (lokal - global) terhadap pembentukan identitas</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Peserta didik mampu mengevaluasi pembentukan identitas suatu negara</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AutoNum type="arabicPeriod"/>
            </a:pPr>
            <a:r>
              <a:rPr b="0" i="0" lang="en-US" sz="1800" u="none" cap="none" strike="noStrike">
                <a:solidFill>
                  <a:srgbClr val="000000"/>
                </a:solidFill>
                <a:latin typeface="Arial"/>
                <a:ea typeface="Arial"/>
                <a:cs typeface="Arial"/>
                <a:sym typeface="Arial"/>
              </a:rPr>
              <a:t>Peserta didik mampu menyampaikan hasil evaluasinya dalam bentuk presentasi dengan data yang relevan </a:t>
            </a:r>
            <a:endParaRPr b="0" i="0" sz="1800" u="none" cap="none" strike="noStrike">
              <a:solidFill>
                <a:srgbClr val="000000"/>
              </a:solidFill>
              <a:latin typeface="Arial"/>
              <a:ea typeface="Arial"/>
              <a:cs typeface="Arial"/>
              <a:sym typeface="Arial"/>
            </a:endParaRPr>
          </a:p>
        </p:txBody>
      </p:sp>
      <p:cxnSp>
        <p:nvCxnSpPr>
          <p:cNvPr id="566" name="Google Shape;566;p83"/>
          <p:cNvCxnSpPr/>
          <p:nvPr/>
        </p:nvCxnSpPr>
        <p:spPr>
          <a:xfrm flipH="1">
            <a:off x="3345850" y="1428100"/>
            <a:ext cx="3721800" cy="789600"/>
          </a:xfrm>
          <a:prstGeom prst="straightConnector1">
            <a:avLst/>
          </a:prstGeom>
          <a:noFill/>
          <a:ln cap="flat" cmpd="sng" w="9525">
            <a:solidFill>
              <a:schemeClr val="dk2"/>
            </a:solidFill>
            <a:prstDash val="solid"/>
            <a:round/>
            <a:headEnd len="sm" w="sm" type="none"/>
            <a:tailEnd len="med" w="med" type="triangle"/>
          </a:ln>
        </p:spPr>
      </p:cxnSp>
      <p:cxnSp>
        <p:nvCxnSpPr>
          <p:cNvPr id="567" name="Google Shape;567;p83"/>
          <p:cNvCxnSpPr/>
          <p:nvPr/>
        </p:nvCxnSpPr>
        <p:spPr>
          <a:xfrm rot="10800000">
            <a:off x="4475000" y="5312025"/>
            <a:ext cx="2782800" cy="4392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84"/>
          <p:cNvSpPr txBox="1"/>
          <p:nvPr>
            <p:ph idx="1" type="body"/>
          </p:nvPr>
        </p:nvSpPr>
        <p:spPr>
          <a:xfrm>
            <a:off x="670950" y="1172250"/>
            <a:ext cx="11142900" cy="50049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1800"/>
              <a:buNone/>
            </a:pPr>
            <a:r>
              <a:rPr lang="en-US"/>
              <a:t>Alur pembelajaran dari pengembangan TP : </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AutoNum type="arabicPeriod"/>
            </a:pPr>
            <a:r>
              <a:rPr lang="en-US"/>
              <a:t>peserta didik melakukan studi literatur pada keanggotaan di berbagai level</a:t>
            </a:r>
            <a:endParaRPr/>
          </a:p>
          <a:p>
            <a:pPr indent="-342900" lvl="0" marL="457200" rtl="0" algn="l">
              <a:lnSpc>
                <a:spcPct val="90000"/>
              </a:lnSpc>
              <a:spcBef>
                <a:spcPts val="0"/>
              </a:spcBef>
              <a:spcAft>
                <a:spcPts val="0"/>
              </a:spcAft>
              <a:buSzPts val="1800"/>
              <a:buAutoNum type="arabicPeriod"/>
            </a:pPr>
            <a:r>
              <a:rPr lang="en-US"/>
              <a:t>peserta didik mengidentifikasi karakteristik keanggotaan di setiap level</a:t>
            </a:r>
            <a:endParaRPr/>
          </a:p>
          <a:p>
            <a:pPr indent="-342900" lvl="0" marL="457200" rtl="0" algn="l">
              <a:lnSpc>
                <a:spcPct val="90000"/>
              </a:lnSpc>
              <a:spcBef>
                <a:spcPts val="0"/>
              </a:spcBef>
              <a:spcAft>
                <a:spcPts val="0"/>
              </a:spcAft>
              <a:buSzPts val="1800"/>
              <a:buAutoNum type="arabicPeriod"/>
            </a:pPr>
            <a:r>
              <a:rPr lang="en-US"/>
              <a:t>peserta didik mengidentifikasi hal-hal yang memengaruhi pembentukan sebuah identitas</a:t>
            </a:r>
            <a:endParaRPr/>
          </a:p>
          <a:p>
            <a:pPr indent="-342900" lvl="0" marL="457200" rtl="0" algn="l">
              <a:lnSpc>
                <a:spcPct val="90000"/>
              </a:lnSpc>
              <a:spcBef>
                <a:spcPts val="0"/>
              </a:spcBef>
              <a:spcAft>
                <a:spcPts val="0"/>
              </a:spcAft>
              <a:buSzPts val="1800"/>
              <a:buAutoNum type="arabicPeriod"/>
            </a:pPr>
            <a:r>
              <a:rPr lang="en-US"/>
              <a:t>peserta didik menganalisis dan mengevaluasi kaitan antara karakteristik keanggotaan dengan proses pembentukan sebuah identitas</a:t>
            </a:r>
            <a:endParaRPr/>
          </a:p>
          <a:p>
            <a:pPr indent="0" lvl="0" marL="457200" rtl="0" algn="l">
              <a:lnSpc>
                <a:spcPct val="90000"/>
              </a:lnSpc>
              <a:spcBef>
                <a:spcPts val="1000"/>
              </a:spcBef>
              <a:spcAft>
                <a:spcPts val="0"/>
              </a:spcAft>
              <a:buSzPts val="1800"/>
              <a:buNone/>
            </a:pPr>
            <a:r>
              <a:rPr lang="en-US"/>
              <a:t>dst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85"/>
          <p:cNvSpPr txBox="1"/>
          <p:nvPr>
            <p:ph type="title"/>
          </p:nvPr>
        </p:nvSpPr>
        <p:spPr>
          <a:xfrm>
            <a:off x="585801" y="106248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3555"/>
              <a:t>Bidang Studi: Dasar-Dasar Teknik Elektronika</a:t>
            </a:r>
            <a:endParaRPr sz="5000"/>
          </a:p>
        </p:txBody>
      </p:sp>
      <p:sp>
        <p:nvSpPr>
          <p:cNvPr id="578" name="Google Shape;578;p85"/>
          <p:cNvSpPr txBox="1"/>
          <p:nvPr/>
        </p:nvSpPr>
        <p:spPr>
          <a:xfrm>
            <a:off x="585800" y="2605300"/>
            <a:ext cx="107679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Arial"/>
              <a:ea typeface="Arial"/>
              <a:cs typeface="Arial"/>
              <a:sym typeface="Arial"/>
            </a:endParaRPr>
          </a:p>
        </p:txBody>
      </p:sp>
      <p:graphicFrame>
        <p:nvGraphicFramePr>
          <p:cNvPr id="579" name="Google Shape;579;p85"/>
          <p:cNvGraphicFramePr/>
          <p:nvPr/>
        </p:nvGraphicFramePr>
        <p:xfrm>
          <a:off x="712050" y="2431385"/>
          <a:ext cx="3000000" cy="3000000"/>
        </p:xfrm>
        <a:graphic>
          <a:graphicData uri="http://schemas.openxmlformats.org/drawingml/2006/table">
            <a:tbl>
              <a:tblPr>
                <a:noFill/>
                <a:tableStyleId>{57B5AD17-29A6-4809-8841-5CDD6D395E55}</a:tableStyleId>
              </a:tblPr>
              <a:tblGrid>
                <a:gridCol w="4091875"/>
                <a:gridCol w="6676025"/>
              </a:tblGrid>
              <a:tr h="961075">
                <a:tc>
                  <a:txBody>
                    <a:bodyPr/>
                    <a:lstStyle/>
                    <a:p>
                      <a:pPr indent="0" lvl="0" marL="0" marR="0" rtl="0" algn="l">
                        <a:lnSpc>
                          <a:spcPct val="115000"/>
                        </a:lnSpc>
                        <a:spcBef>
                          <a:spcPts val="0"/>
                        </a:spcBef>
                        <a:spcAft>
                          <a:spcPts val="0"/>
                        </a:spcAft>
                        <a:buClr>
                          <a:srgbClr val="000000"/>
                        </a:buClr>
                        <a:buSzPts val="3000"/>
                        <a:buFont typeface="Arial"/>
                        <a:buNone/>
                      </a:pPr>
                      <a:r>
                        <a:rPr lang="en-US" sz="3000" u="none" cap="none" strike="noStrike"/>
                        <a:t>Elemen </a:t>
                      </a:r>
                      <a:endParaRPr sz="30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3000"/>
                        <a:buFont typeface="Arial"/>
                        <a:buNone/>
                      </a:pPr>
                      <a:r>
                        <a:rPr lang="en-US" sz="3000" u="none" cap="none" strike="noStrike">
                          <a:solidFill>
                            <a:schemeClr val="dk1"/>
                          </a:solidFill>
                        </a:rPr>
                        <a:t>Capaian Pembelajaran </a:t>
                      </a:r>
                      <a:endParaRPr sz="3000" u="none" cap="none" strike="noStrike">
                        <a:solidFill>
                          <a:schemeClr val="dk1"/>
                        </a:solidFill>
                      </a:endParaRPr>
                    </a:p>
                  </a:txBody>
                  <a:tcPr marT="91425" marB="91425" marR="91425" marL="91425"/>
                </a:tc>
              </a:tr>
              <a:tr h="2321000">
                <a:tc>
                  <a:txBody>
                    <a:bodyPr/>
                    <a:lstStyle/>
                    <a:p>
                      <a:pPr indent="0" lvl="0" marL="0" marR="0" rtl="0" algn="l">
                        <a:lnSpc>
                          <a:spcPct val="115000"/>
                        </a:lnSpc>
                        <a:spcBef>
                          <a:spcPts val="0"/>
                        </a:spcBef>
                        <a:spcAft>
                          <a:spcPts val="0"/>
                        </a:spcAft>
                        <a:buClr>
                          <a:schemeClr val="dk1"/>
                        </a:buClr>
                        <a:buSzPts val="1100"/>
                        <a:buFont typeface="Arial"/>
                        <a:buNone/>
                      </a:pPr>
                      <a:r>
                        <a:rPr lang="en-US" sz="2500" u="none" cap="none" strike="noStrike"/>
                        <a:t>Alat ukur listrik, elektronika, dan instrumentasi</a:t>
                      </a:r>
                      <a:endParaRPr sz="2500" u="none" cap="none" strike="noStrike"/>
                    </a:p>
                    <a:p>
                      <a:pPr indent="0" lvl="0" marL="0" marR="0" rtl="0" algn="l">
                        <a:lnSpc>
                          <a:spcPct val="115000"/>
                        </a:lnSpc>
                        <a:spcBef>
                          <a:spcPts val="0"/>
                        </a:spcBef>
                        <a:spcAft>
                          <a:spcPts val="0"/>
                        </a:spcAft>
                        <a:buClr>
                          <a:srgbClr val="000000"/>
                        </a:buClr>
                        <a:buSzPts val="2500"/>
                        <a:buFont typeface="Arial"/>
                        <a:buNone/>
                      </a:pPr>
                      <a:r>
                        <a:t/>
                      </a:r>
                      <a:endParaRPr sz="25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en-US" sz="2500" u="none" cap="none" strike="noStrike">
                          <a:solidFill>
                            <a:schemeClr val="dk1"/>
                          </a:solidFill>
                        </a:rPr>
                        <a:t>Pada akhir fase E, peserta didik mampu memahami jenis-jenis alat ukur, cara penggunaan, penginterpretasian hasil pengukuran, dan perawatan alat ukur listrik, elektronika, dan instrumentasi.</a:t>
                      </a:r>
                      <a:endParaRPr sz="2500" u="none" cap="none" strike="noStrike">
                        <a:solidFill>
                          <a:schemeClr val="dk1"/>
                        </a:solidFill>
                      </a:endParaRPr>
                    </a:p>
                    <a:p>
                      <a:pPr indent="0" lvl="0" marL="0" marR="0" rtl="0" algn="l">
                        <a:lnSpc>
                          <a:spcPct val="115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ph idx="1" type="body"/>
          </p:nvPr>
        </p:nvSpPr>
        <p:spPr>
          <a:xfrm>
            <a:off x="838200" y="1716125"/>
            <a:ext cx="6935700" cy="4461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Mari saling berkenalan, sambil memfokuskan diri pada kegiatan saat ini.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Kita akan mengawali sesi dengan permainan. Yang dibutuhkan: </a:t>
            </a:r>
            <a:endParaRPr/>
          </a:p>
          <a:p>
            <a:pPr indent="0" lvl="0" marL="0" rtl="0" algn="l">
              <a:lnSpc>
                <a:spcPct val="90000"/>
              </a:lnSpc>
              <a:spcBef>
                <a:spcPts val="1000"/>
              </a:spcBef>
              <a:spcAft>
                <a:spcPts val="0"/>
              </a:spcAft>
              <a:buSzPts val="1800"/>
              <a:buNone/>
            </a:pPr>
            <a:r>
              <a:rPr lang="en-US"/>
              <a:t>1 lembar kertas</a:t>
            </a:r>
            <a:endParaRPr/>
          </a:p>
          <a:p>
            <a:pPr indent="0" lvl="0" marL="0" rtl="0" algn="l">
              <a:lnSpc>
                <a:spcPct val="90000"/>
              </a:lnSpc>
              <a:spcBef>
                <a:spcPts val="1000"/>
              </a:spcBef>
              <a:spcAft>
                <a:spcPts val="0"/>
              </a:spcAft>
              <a:buSzPts val="1800"/>
              <a:buNone/>
            </a:pPr>
            <a:r>
              <a:rPr lang="en-US"/>
              <a:t>1 alat tulis</a:t>
            </a:r>
            <a:endParaRPr/>
          </a:p>
          <a:p>
            <a:pPr indent="0" lvl="0" marL="0" rtl="0" algn="l">
              <a:lnSpc>
                <a:spcPct val="90000"/>
              </a:lnSpc>
              <a:spcBef>
                <a:spcPts val="1000"/>
              </a:spcBef>
              <a:spcAft>
                <a:spcPts val="0"/>
              </a:spcAft>
              <a:buSzPts val="1800"/>
              <a:buNone/>
            </a:pPr>
            <a:r>
              <a:rPr lang="en-US"/>
              <a:t>1 diri yang siap mendengarkan dan menyimak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86"/>
          <p:cNvSpPr txBox="1"/>
          <p:nvPr>
            <p:ph idx="2" type="body"/>
          </p:nvPr>
        </p:nvSpPr>
        <p:spPr>
          <a:xfrm>
            <a:off x="6096000" y="2644100"/>
            <a:ext cx="5892600" cy="2873700"/>
          </a:xfrm>
          <a:prstGeom prst="rect">
            <a:avLst/>
          </a:prstGeom>
          <a:solidFill>
            <a:srgbClr val="FCE5CD"/>
          </a:solidFill>
          <a:ln cap="flat" cmpd="sng" w="9525">
            <a:solidFill>
              <a:srgbClr val="AC5B23"/>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SzPts val="1800"/>
              <a:buNone/>
            </a:pPr>
            <a:r>
              <a:rPr b="1" lang="en-US"/>
              <a:t>KOMPETENSI</a:t>
            </a:r>
            <a:endParaRPr b="1"/>
          </a:p>
          <a:p>
            <a:pPr indent="-406400" lvl="0" marL="457200" rtl="0" algn="l">
              <a:lnSpc>
                <a:spcPct val="90000"/>
              </a:lnSpc>
              <a:spcBef>
                <a:spcPts val="1000"/>
              </a:spcBef>
              <a:spcAft>
                <a:spcPts val="0"/>
              </a:spcAft>
              <a:buSzPts val="2800"/>
              <a:buAutoNum type="arabicPeriod"/>
            </a:pPr>
            <a:r>
              <a:rPr lang="en-US"/>
              <a:t>memahami</a:t>
            </a:r>
            <a:endParaRPr/>
          </a:p>
          <a:p>
            <a:pPr indent="-406400" lvl="0" marL="457200" rtl="0" algn="l">
              <a:lnSpc>
                <a:spcPct val="90000"/>
              </a:lnSpc>
              <a:spcBef>
                <a:spcPts val="0"/>
              </a:spcBef>
              <a:spcAft>
                <a:spcPts val="0"/>
              </a:spcAft>
              <a:buSzPts val="2800"/>
              <a:buAutoNum type="arabicPeriod"/>
            </a:pPr>
            <a:r>
              <a:rPr lang="en-US"/>
              <a:t>menguasai cara penggunaan </a:t>
            </a:r>
            <a:endParaRPr/>
          </a:p>
          <a:p>
            <a:pPr indent="-406400" lvl="0" marL="457200" rtl="0" algn="l">
              <a:lnSpc>
                <a:spcPct val="90000"/>
              </a:lnSpc>
              <a:spcBef>
                <a:spcPts val="0"/>
              </a:spcBef>
              <a:spcAft>
                <a:spcPts val="0"/>
              </a:spcAft>
              <a:buSzPts val="2800"/>
              <a:buAutoNum type="arabicPeriod"/>
            </a:pPr>
            <a:r>
              <a:rPr lang="en-US"/>
              <a:t>mengintepretasi hasil pengukuran</a:t>
            </a:r>
            <a:endParaRPr/>
          </a:p>
          <a:p>
            <a:pPr indent="-406400" lvl="0" marL="457200" rtl="0" algn="l">
              <a:lnSpc>
                <a:spcPct val="90000"/>
              </a:lnSpc>
              <a:spcBef>
                <a:spcPts val="0"/>
              </a:spcBef>
              <a:spcAft>
                <a:spcPts val="0"/>
              </a:spcAft>
              <a:buSzPts val="2800"/>
              <a:buAutoNum type="arabicPeriod"/>
            </a:pPr>
            <a:r>
              <a:rPr lang="en-US"/>
              <a:t>memahami cara perawatan </a:t>
            </a:r>
            <a:endParaRPr/>
          </a:p>
        </p:txBody>
      </p:sp>
      <p:sp>
        <p:nvSpPr>
          <p:cNvPr id="585" name="Google Shape;585;p86"/>
          <p:cNvSpPr txBox="1"/>
          <p:nvPr>
            <p:ph idx="1" type="body"/>
          </p:nvPr>
        </p:nvSpPr>
        <p:spPr>
          <a:xfrm>
            <a:off x="465750" y="2644100"/>
            <a:ext cx="5181600" cy="3221700"/>
          </a:xfrm>
          <a:prstGeom prst="rect">
            <a:avLst/>
          </a:prstGeom>
          <a:solidFill>
            <a:srgbClr val="C9DAF8"/>
          </a:solidFill>
          <a:ln cap="flat" cmpd="sng" w="9525">
            <a:solidFill>
              <a:srgbClr val="31538F"/>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SzPts val="1800"/>
              <a:buNone/>
            </a:pPr>
            <a:r>
              <a:rPr b="1" lang="en-US"/>
              <a:t>KONTEN (kata kunci)</a:t>
            </a:r>
            <a:endParaRPr b="1"/>
          </a:p>
          <a:p>
            <a:pPr indent="-342900" lvl="0" marL="457200" rtl="0" algn="l">
              <a:lnSpc>
                <a:spcPct val="90000"/>
              </a:lnSpc>
              <a:spcBef>
                <a:spcPts val="1000"/>
              </a:spcBef>
              <a:spcAft>
                <a:spcPts val="0"/>
              </a:spcAft>
              <a:buSzPts val="1800"/>
              <a:buAutoNum type="arabicPeriod"/>
            </a:pPr>
            <a:r>
              <a:rPr lang="en-US"/>
              <a:t>jenis-jenis alat ukur listrik</a:t>
            </a:r>
            <a:endParaRPr/>
          </a:p>
          <a:p>
            <a:pPr indent="-342900" lvl="0" marL="457200" rtl="0" algn="l">
              <a:lnSpc>
                <a:spcPct val="90000"/>
              </a:lnSpc>
              <a:spcBef>
                <a:spcPts val="0"/>
              </a:spcBef>
              <a:spcAft>
                <a:spcPts val="0"/>
              </a:spcAft>
              <a:buSzPts val="1800"/>
              <a:buAutoNum type="arabicPeriod"/>
            </a:pPr>
            <a:r>
              <a:rPr lang="en-US"/>
              <a:t>jenis-jenis alat ukur elektronika</a:t>
            </a:r>
            <a:endParaRPr/>
          </a:p>
          <a:p>
            <a:pPr indent="-342900" lvl="0" marL="457200" rtl="0" algn="l">
              <a:lnSpc>
                <a:spcPct val="90000"/>
              </a:lnSpc>
              <a:spcBef>
                <a:spcPts val="0"/>
              </a:spcBef>
              <a:spcAft>
                <a:spcPts val="0"/>
              </a:spcAft>
              <a:buSzPts val="1800"/>
              <a:buAutoNum type="arabicPeriod"/>
            </a:pPr>
            <a:r>
              <a:rPr lang="en-US"/>
              <a:t>jenis-jenis instrumentasi</a:t>
            </a:r>
            <a:endParaRPr/>
          </a:p>
          <a:p>
            <a:pPr indent="-342900" lvl="0" marL="457200" rtl="0" algn="l">
              <a:lnSpc>
                <a:spcPct val="90000"/>
              </a:lnSpc>
              <a:spcBef>
                <a:spcPts val="0"/>
              </a:spcBef>
              <a:spcAft>
                <a:spcPts val="0"/>
              </a:spcAft>
              <a:buSzPts val="1800"/>
              <a:buAutoNum type="arabicPeriod"/>
            </a:pPr>
            <a:r>
              <a:rPr lang="en-US"/>
              <a:t>perawatan alat ukur listrik dan elektronika</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87"/>
          <p:cNvSpPr txBox="1"/>
          <p:nvPr>
            <p:ph type="title"/>
          </p:nvPr>
        </p:nvSpPr>
        <p:spPr>
          <a:xfrm>
            <a:off x="914400" y="939600"/>
            <a:ext cx="10515600" cy="1117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a:t>Berlatih Dalam Kelompok</a:t>
            </a:r>
            <a:endParaRPr/>
          </a:p>
        </p:txBody>
      </p:sp>
      <p:sp>
        <p:nvSpPr>
          <p:cNvPr id="591" name="Google Shape;591;p87"/>
          <p:cNvSpPr txBox="1"/>
          <p:nvPr>
            <p:ph idx="1" type="body"/>
          </p:nvPr>
        </p:nvSpPr>
        <p:spPr>
          <a:xfrm>
            <a:off x="838200" y="2133600"/>
            <a:ext cx="10515600" cy="4191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800"/>
              <a:buNone/>
            </a:pPr>
            <a:r>
              <a:rPr lang="en-US"/>
              <a:t>Bapak/Ibu akan dibagi menjadi 5 kelompok. Di dalam kelompok, sila Bapak/Ibu melakukan proses seperti yang baru kita lakukan. </a:t>
            </a:r>
            <a:endParaRPr/>
          </a:p>
          <a:p>
            <a:pPr indent="0" lvl="0" marL="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AutoNum type="arabicPeriod"/>
            </a:pPr>
            <a:r>
              <a:rPr lang="en-US"/>
              <a:t>Unduh dokumen pengerjaan analisis CP </a:t>
            </a:r>
            <a:endParaRPr/>
          </a:p>
          <a:p>
            <a:pPr indent="-342900" lvl="0" marL="457200" rtl="0" algn="l">
              <a:lnSpc>
                <a:spcPct val="90000"/>
              </a:lnSpc>
              <a:spcBef>
                <a:spcPts val="1000"/>
              </a:spcBef>
              <a:spcAft>
                <a:spcPts val="0"/>
              </a:spcAft>
              <a:buSzPts val="1800"/>
              <a:buAutoNum type="arabicPeriod"/>
            </a:pPr>
            <a:r>
              <a:rPr lang="en-US"/>
              <a:t>Buat daftar konten dan kompetensi dari kalimat CP Bidang Studi yang Bapak/Ibu pilih. </a:t>
            </a:r>
            <a:endParaRPr/>
          </a:p>
          <a:p>
            <a:pPr indent="-342900" lvl="0" marL="457200" rtl="0" algn="l">
              <a:lnSpc>
                <a:spcPct val="90000"/>
              </a:lnSpc>
              <a:spcBef>
                <a:spcPts val="1000"/>
              </a:spcBef>
              <a:spcAft>
                <a:spcPts val="0"/>
              </a:spcAft>
              <a:buSzPts val="1800"/>
              <a:buAutoNum type="arabicPeriod"/>
            </a:pPr>
            <a:r>
              <a:rPr lang="en-US"/>
              <a:t>Rumuskan kalimat tujuan pembelajaran dari hasil analisa tersebut</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sz="2200"/>
              <a:t>Waktu diskusi kelompok: 10 menit. </a:t>
            </a:r>
            <a:endParaRPr sz="22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88"/>
          <p:cNvSpPr txBox="1"/>
          <p:nvPr>
            <p:ph idx="1" type="body"/>
          </p:nvPr>
        </p:nvSpPr>
        <p:spPr>
          <a:xfrm>
            <a:off x="838200" y="962526"/>
            <a:ext cx="10515600" cy="5214577"/>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en-US"/>
              <a:t>Kel 1. Ery, Leno, Hery, Siti Jumaliah</a:t>
            </a:r>
            <a:endParaRPr/>
          </a:p>
          <a:p>
            <a:pPr indent="-342900" lvl="0" marL="457200" rtl="0" algn="l">
              <a:lnSpc>
                <a:spcPct val="90000"/>
              </a:lnSpc>
              <a:spcBef>
                <a:spcPts val="1000"/>
              </a:spcBef>
              <a:spcAft>
                <a:spcPts val="0"/>
              </a:spcAft>
              <a:buClr>
                <a:schemeClr val="dk1"/>
              </a:buClr>
              <a:buSzPts val="1800"/>
              <a:buChar char="•"/>
            </a:pPr>
            <a:r>
              <a:rPr lang="en-US"/>
              <a:t>Kel 2. Su milah, hamsinah, gantini, megi</a:t>
            </a:r>
            <a:endParaRPr/>
          </a:p>
          <a:p>
            <a:pPr indent="-342900" lvl="0" marL="457200" rtl="0" algn="l">
              <a:lnSpc>
                <a:spcPct val="90000"/>
              </a:lnSpc>
              <a:spcBef>
                <a:spcPts val="1000"/>
              </a:spcBef>
              <a:spcAft>
                <a:spcPts val="0"/>
              </a:spcAft>
              <a:buClr>
                <a:schemeClr val="dk1"/>
              </a:buClr>
              <a:buSzPts val="1800"/>
              <a:buChar char="•"/>
            </a:pPr>
            <a:r>
              <a:rPr lang="en-US"/>
              <a:t>Kel 3. Hucin, Abduh, rengsi, farid, ruslan</a:t>
            </a:r>
            <a:endParaRPr/>
          </a:p>
          <a:p>
            <a:pPr indent="-342900" lvl="0" marL="457200" rtl="0" algn="l">
              <a:lnSpc>
                <a:spcPct val="90000"/>
              </a:lnSpc>
              <a:spcBef>
                <a:spcPts val="1000"/>
              </a:spcBef>
              <a:spcAft>
                <a:spcPts val="0"/>
              </a:spcAft>
              <a:buClr>
                <a:schemeClr val="dk1"/>
              </a:buClr>
              <a:buSzPts val="1800"/>
              <a:buChar char="•"/>
            </a:pPr>
            <a:r>
              <a:rPr lang="en-US"/>
              <a:t>Kel 4. Sugino, fitri, aina, minarni</a:t>
            </a:r>
            <a:endParaRPr/>
          </a:p>
          <a:p>
            <a:pPr indent="-342900" lvl="0" marL="457200" rtl="0" algn="l">
              <a:lnSpc>
                <a:spcPct val="90000"/>
              </a:lnSpc>
              <a:spcBef>
                <a:spcPts val="1000"/>
              </a:spcBef>
              <a:spcAft>
                <a:spcPts val="0"/>
              </a:spcAft>
              <a:buClr>
                <a:schemeClr val="dk1"/>
              </a:buClr>
              <a:buSzPts val="1800"/>
              <a:buChar char="•"/>
            </a:pPr>
            <a:r>
              <a:rPr lang="en-US"/>
              <a:t>Kel 5. repelita, Irma, nurmalia, ebi triano,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graphicFrame>
        <p:nvGraphicFramePr>
          <p:cNvPr id="601" name="Google Shape;601;p89"/>
          <p:cNvGraphicFramePr/>
          <p:nvPr/>
        </p:nvGraphicFramePr>
        <p:xfrm>
          <a:off x="952500" y="3048000"/>
          <a:ext cx="3000000" cy="3000000"/>
        </p:xfrm>
        <a:graphic>
          <a:graphicData uri="http://schemas.openxmlformats.org/drawingml/2006/table">
            <a:tbl>
              <a:tblPr>
                <a:noFill/>
                <a:tableStyleId>{57B5AD17-29A6-4809-8841-5CDD6D395E55}</a:tableStyleId>
              </a:tblPr>
              <a:tblGrid>
                <a:gridCol w="3429000"/>
                <a:gridCol w="3429000"/>
                <a:gridCol w="342900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Kalimat CP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Materi Inti (konten)</a:t>
                      </a:r>
                      <a:endParaRPr sz="1400" u="none" cap="none" strike="noStrike"/>
                    </a:p>
                  </a:txBody>
                  <a:tcPr marT="91425" marB="91425" marR="91425" marL="91425">
                    <a:solidFill>
                      <a:srgbClr val="F3F3F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Kompetensi (keterampilan) </a:t>
                      </a:r>
                      <a:endParaRPr sz="1400" u="none" cap="none" strike="noStrike"/>
                    </a:p>
                  </a:txBody>
                  <a:tcPr marT="91425" marB="91425" marR="91425" marL="91425">
                    <a:solidFill>
                      <a:srgbClr val="FFF2CC"/>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2.</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dst</a:t>
                      </a:r>
                      <a:endParaRPr sz="1400" u="none" cap="none" strike="noStrike"/>
                    </a:p>
                  </a:txBody>
                  <a:tcPr marT="91425" marB="91425" marR="91425" marL="91425">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2.</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dst</a:t>
                      </a:r>
                      <a:endParaRPr sz="1400" u="none" cap="none" strike="noStrike"/>
                    </a:p>
                  </a:txBody>
                  <a:tcPr marT="91425" marB="91425" marR="91425" marL="91425">
                    <a:solidFill>
                      <a:srgbClr val="FFF2CC"/>
                    </a:solidFill>
                  </a:tcPr>
                </a:tc>
              </a:tr>
            </a:tbl>
          </a:graphicData>
        </a:graphic>
      </p:graphicFrame>
      <p:sp>
        <p:nvSpPr>
          <p:cNvPr id="602" name="Google Shape;602;p89"/>
          <p:cNvSpPr txBox="1"/>
          <p:nvPr/>
        </p:nvSpPr>
        <p:spPr>
          <a:xfrm>
            <a:off x="952500" y="1109525"/>
            <a:ext cx="41496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Nama Anggota Kelompok :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03" name="Google Shape;603;p89"/>
          <p:cNvSpPr txBox="1"/>
          <p:nvPr/>
        </p:nvSpPr>
        <p:spPr>
          <a:xfrm>
            <a:off x="5563500" y="1332138"/>
            <a:ext cx="5676000" cy="40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Bidang studi / fase yang dianalisis : </a:t>
            </a:r>
            <a:endParaRPr b="0" i="0" sz="1400" u="none" cap="none" strike="noStrike">
              <a:solidFill>
                <a:srgbClr val="000000"/>
              </a:solidFill>
              <a:latin typeface="Arial"/>
              <a:ea typeface="Arial"/>
              <a:cs typeface="Arial"/>
              <a:sym typeface="Arial"/>
            </a:endParaRPr>
          </a:p>
        </p:txBody>
      </p:sp>
      <p:sp>
        <p:nvSpPr>
          <p:cNvPr id="604" name="Google Shape;604;p89"/>
          <p:cNvSpPr txBox="1"/>
          <p:nvPr/>
        </p:nvSpPr>
        <p:spPr>
          <a:xfrm>
            <a:off x="952500" y="4774575"/>
            <a:ext cx="10287000" cy="1662300"/>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Arial"/>
                <a:ea typeface="Arial"/>
                <a:cs typeface="Arial"/>
                <a:sym typeface="Arial"/>
              </a:rPr>
              <a:t>Rumusan Kalimat TP dari hasil analisa CP : </a:t>
            </a:r>
            <a:endParaRPr b="0" i="0" sz="16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90"/>
          <p:cNvSpPr txBox="1"/>
          <p:nvPr>
            <p:ph idx="1" type="body"/>
          </p:nvPr>
        </p:nvSpPr>
        <p:spPr>
          <a:xfrm>
            <a:off x="838200" y="2001449"/>
            <a:ext cx="10515600" cy="2855100"/>
          </a:xfrm>
          <a:prstGeom prst="rect">
            <a:avLst/>
          </a:prstGeom>
          <a:noFill/>
          <a:ln>
            <a:noFill/>
          </a:ln>
        </p:spPr>
        <p:txBody>
          <a:bodyPr anchorCtr="0" anchor="ctr" bIns="45700" lIns="91425" spcFirstLastPara="1" rIns="91425" wrap="square" tIns="45700">
            <a:normAutofit fontScale="77500" lnSpcReduction="20000"/>
          </a:bodyPr>
          <a:lstStyle/>
          <a:p>
            <a:pPr indent="0" lvl="0" marL="0" rtl="0" algn="l">
              <a:lnSpc>
                <a:spcPct val="90000"/>
              </a:lnSpc>
              <a:spcBef>
                <a:spcPts val="1000"/>
              </a:spcBef>
              <a:spcAft>
                <a:spcPts val="0"/>
              </a:spcAft>
              <a:buSzPct val="54543"/>
              <a:buNone/>
            </a:pPr>
            <a:r>
              <a:rPr lang="en-US" sz="3300"/>
              <a:t>Mari berbagi cerita tentang proses dan hasil diskusi kelompok Bapak/Ibu. </a:t>
            </a:r>
            <a:endParaRPr sz="3300"/>
          </a:p>
          <a:p>
            <a:pPr indent="0" lvl="0" marL="0" rtl="0" algn="l">
              <a:lnSpc>
                <a:spcPct val="90000"/>
              </a:lnSpc>
              <a:spcBef>
                <a:spcPts val="1000"/>
              </a:spcBef>
              <a:spcAft>
                <a:spcPts val="0"/>
              </a:spcAft>
              <a:buSzPct val="54543"/>
              <a:buNone/>
            </a:pPr>
            <a:r>
              <a:t/>
            </a:r>
            <a:endParaRPr sz="3300"/>
          </a:p>
          <a:p>
            <a:pPr indent="0" lvl="0" marL="0" rtl="0" algn="l">
              <a:lnSpc>
                <a:spcPct val="115000"/>
              </a:lnSpc>
              <a:spcBef>
                <a:spcPts val="1000"/>
              </a:spcBef>
              <a:spcAft>
                <a:spcPts val="0"/>
              </a:spcAft>
              <a:buSzPct val="54543"/>
              <a:buNone/>
            </a:pPr>
            <a:r>
              <a:rPr lang="en-US" sz="3300"/>
              <a:t>Setiap kelompok memiliki waktu 3 menit untuk bercerita tentang: </a:t>
            </a:r>
            <a:endParaRPr sz="3300"/>
          </a:p>
          <a:p>
            <a:pPr indent="-391063" lvl="0" marL="457200" rtl="0" algn="l">
              <a:lnSpc>
                <a:spcPct val="115000"/>
              </a:lnSpc>
              <a:spcBef>
                <a:spcPts val="1000"/>
              </a:spcBef>
              <a:spcAft>
                <a:spcPts val="0"/>
              </a:spcAft>
              <a:buSzPct val="100000"/>
              <a:buAutoNum type="arabicPeriod"/>
            </a:pPr>
            <a:r>
              <a:rPr lang="en-US" sz="3300"/>
              <a:t>Dari semua proses (identifikasi CP, merumuskan TP), adakah yang lebih lama pengerjaannya? </a:t>
            </a:r>
            <a:endParaRPr sz="3300"/>
          </a:p>
          <a:p>
            <a:pPr indent="-391063" lvl="0" marL="457200" rtl="0" algn="l">
              <a:lnSpc>
                <a:spcPct val="115000"/>
              </a:lnSpc>
              <a:spcBef>
                <a:spcPts val="0"/>
              </a:spcBef>
              <a:spcAft>
                <a:spcPts val="0"/>
              </a:spcAft>
              <a:buSzPct val="100000"/>
              <a:buAutoNum type="arabicPeriod"/>
            </a:pPr>
            <a:r>
              <a:rPr lang="en-US" sz="3300"/>
              <a:t>Hal menarik/insight yang ingin diceritakan dari proses diskusi. </a:t>
            </a:r>
            <a:endParaRPr sz="33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91"/>
          <p:cNvSpPr txBox="1"/>
          <p:nvPr>
            <p:ph type="title"/>
          </p:nvPr>
        </p:nvSpPr>
        <p:spPr>
          <a:xfrm>
            <a:off x="894575" y="2002650"/>
            <a:ext cx="4860000" cy="28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000"/>
              <a:buNone/>
            </a:pPr>
            <a:r>
              <a:rPr lang="en-US"/>
              <a:t>Ruang Kolaborasi 1</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92"/>
          <p:cNvSpPr txBox="1"/>
          <p:nvPr>
            <p:ph idx="1" type="body"/>
          </p:nvPr>
        </p:nvSpPr>
        <p:spPr>
          <a:xfrm>
            <a:off x="838200" y="1945850"/>
            <a:ext cx="10515600" cy="4231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1000"/>
              </a:spcBef>
              <a:spcAft>
                <a:spcPts val="0"/>
              </a:spcAft>
              <a:buSzPct val="91836"/>
              <a:buNone/>
            </a:pPr>
            <a:r>
              <a:rPr lang="en-US"/>
              <a:t>Bersama kelompok sebelumnya, Bapak/Ibu akan mendiskusikan dan mencoba menemukan karakteristik CP dari suatu Bidang Studi (BS). Ada 5 BS yang akan dianalisis: Bahasa Indonesia, IPAS, Matematika, PPKn, Seni / Informatika. Sila melakukan langkah-langkah berikut:  </a:t>
            </a:r>
            <a:endParaRPr/>
          </a:p>
          <a:p>
            <a:pPr indent="-334327" lvl="0" marL="457200" rtl="0" algn="l">
              <a:lnSpc>
                <a:spcPct val="115000"/>
              </a:lnSpc>
              <a:spcBef>
                <a:spcPts val="1000"/>
              </a:spcBef>
              <a:spcAft>
                <a:spcPts val="0"/>
              </a:spcAft>
              <a:buSzPct val="64285"/>
              <a:buAutoNum type="arabicPeriod"/>
            </a:pPr>
            <a:r>
              <a:rPr lang="en-US"/>
              <a:t>Unduh dokumen CP pada LMS.</a:t>
            </a:r>
            <a:endParaRPr/>
          </a:p>
          <a:p>
            <a:pPr indent="-334327" lvl="0" marL="457200" rtl="0" algn="l">
              <a:lnSpc>
                <a:spcPct val="115000"/>
              </a:lnSpc>
              <a:spcBef>
                <a:spcPts val="0"/>
              </a:spcBef>
              <a:spcAft>
                <a:spcPts val="0"/>
              </a:spcAft>
              <a:buSzPct val="64285"/>
              <a:buAutoNum type="arabicPeriod"/>
            </a:pPr>
            <a:r>
              <a:rPr lang="en-US"/>
              <a:t>Setiap kelompok membaca dan menganalisis kalimat CP dari 2 BS (pembagian BS di slide berikutnya)</a:t>
            </a:r>
            <a:endParaRPr/>
          </a:p>
          <a:p>
            <a:pPr indent="-334327" lvl="0" marL="457200" rtl="0" algn="l">
              <a:lnSpc>
                <a:spcPct val="115000"/>
              </a:lnSpc>
              <a:spcBef>
                <a:spcPts val="0"/>
              </a:spcBef>
              <a:spcAft>
                <a:spcPts val="0"/>
              </a:spcAft>
              <a:buSzPct val="64285"/>
              <a:buAutoNum type="arabicPeriod"/>
            </a:pPr>
            <a:r>
              <a:rPr lang="en-US"/>
              <a:t>Identifikasi sebanyak mungkin kekhususan atau karakteristik dari CP setiap BS yang kelompok Bapak/Ibu cermati</a:t>
            </a:r>
            <a:endParaRPr/>
          </a:p>
          <a:p>
            <a:pPr indent="-334327" lvl="0" marL="457200" rtl="0" algn="l">
              <a:lnSpc>
                <a:spcPct val="115000"/>
              </a:lnSpc>
              <a:spcBef>
                <a:spcPts val="0"/>
              </a:spcBef>
              <a:spcAft>
                <a:spcPts val="0"/>
              </a:spcAft>
              <a:buSzPct val="64285"/>
              <a:buAutoNum type="arabicPeriod"/>
            </a:pPr>
            <a:r>
              <a:rPr lang="en-US"/>
              <a:t>Unduh LK untuk menuangkan hasil diskusi kelompok. </a:t>
            </a:r>
            <a:endParaRPr/>
          </a:p>
        </p:txBody>
      </p:sp>
      <p:sp>
        <p:nvSpPr>
          <p:cNvPr id="620" name="Google Shape;620;p92"/>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Mengenali Karakteristik CP</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93"/>
          <p:cNvSpPr txBox="1"/>
          <p:nvPr>
            <p:ph idx="1" type="body"/>
          </p:nvPr>
        </p:nvSpPr>
        <p:spPr>
          <a:xfrm>
            <a:off x="1323988" y="1387975"/>
            <a:ext cx="8268600" cy="976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SzPts val="1800"/>
              <a:buNone/>
            </a:pPr>
            <a:r>
              <a:rPr lang="en-US"/>
              <a:t>Pembagian Bidang Studi dalam Kelompok Diskusi</a:t>
            </a:r>
            <a:endParaRPr/>
          </a:p>
        </p:txBody>
      </p:sp>
      <p:graphicFrame>
        <p:nvGraphicFramePr>
          <p:cNvPr id="626" name="Google Shape;626;p93"/>
          <p:cNvGraphicFramePr/>
          <p:nvPr/>
        </p:nvGraphicFramePr>
        <p:xfrm>
          <a:off x="1809750" y="2755275"/>
          <a:ext cx="3000000" cy="3000000"/>
        </p:xfrm>
        <a:graphic>
          <a:graphicData uri="http://schemas.openxmlformats.org/drawingml/2006/table">
            <a:tbl>
              <a:tblPr>
                <a:noFill/>
                <a:tableStyleId>{57B5AD17-29A6-4809-8841-5CDD6D395E55}</a:tableStyleId>
              </a:tblPr>
              <a:tblGrid>
                <a:gridCol w="1819025"/>
                <a:gridCol w="3052650"/>
                <a:gridCol w="2425400"/>
              </a:tblGrid>
              <a:tr h="3810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Kelompok 1</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Bahasa Indonesia</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Matematika</a:t>
                      </a:r>
                      <a:endParaRPr sz="1800" u="none" cap="none" strike="noStrike"/>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Kelompok 2</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IPAS / IPA / IPS</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Bahasa Inggris</a:t>
                      </a:r>
                      <a:endParaRPr sz="1800" u="none" cap="none" strike="noStrike"/>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Kelompok 3</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Seni</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IPAS / IPA / IPS </a:t>
                      </a:r>
                      <a:endParaRPr sz="1800" u="none" cap="none" strike="noStrike"/>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Kelompok 4</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PKn</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Informatika/ Bhs Indo</a:t>
                      </a:r>
                      <a:endParaRPr sz="1800" u="none" cap="none" strike="noStrike"/>
                    </a:p>
                  </a:txBody>
                  <a:tcPr marT="91425" marB="91425" marR="91425" marL="91425"/>
                </a:tc>
              </a:tr>
              <a:tr h="38100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Kelompok 5</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Matematika</a:t>
                      </a:r>
                      <a:endParaRPr sz="18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Seni</a:t>
                      </a:r>
                      <a:endParaRPr sz="1800" u="none" cap="none" strike="noStrike"/>
                    </a:p>
                  </a:txBody>
                  <a:tcPr marT="91425" marB="91425" marR="91425" marL="91425"/>
                </a:tc>
              </a:tr>
            </a:tbl>
          </a:graphicData>
        </a:graphic>
      </p:graphicFrame>
      <p:sp>
        <p:nvSpPr>
          <p:cNvPr id="627" name="Google Shape;627;p93"/>
          <p:cNvSpPr txBox="1"/>
          <p:nvPr>
            <p:ph idx="1" type="body"/>
          </p:nvPr>
        </p:nvSpPr>
        <p:spPr>
          <a:xfrm>
            <a:off x="660978" y="5432225"/>
            <a:ext cx="10316400" cy="976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1800"/>
              <a:buNone/>
            </a:pPr>
            <a:r>
              <a:rPr lang="en-US" sz="2000"/>
              <a:t>catatan: untuk BS IPAS/IPA/IPS, sila memilih salah satu. Untuk jenjang SMP dan SMA juga diperbolehkan memilih satu BS spesifik (misalnya Biologi, Sejarah, dll). Demikian pula untuk BS Seni. </a:t>
            </a:r>
            <a:endParaRPr sz="20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94"/>
          <p:cNvSpPr txBox="1"/>
          <p:nvPr>
            <p:ph idx="1" type="body"/>
          </p:nvPr>
        </p:nvSpPr>
        <p:spPr>
          <a:xfrm>
            <a:off x="838200" y="2694051"/>
            <a:ext cx="10515600" cy="2513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1800"/>
              <a:buNone/>
            </a:pPr>
            <a:r>
              <a:t/>
            </a:r>
            <a:endParaRPr/>
          </a:p>
          <a:p>
            <a:pPr indent="0" lvl="0" marL="0" rtl="0" algn="ctr">
              <a:lnSpc>
                <a:spcPct val="90000"/>
              </a:lnSpc>
              <a:spcBef>
                <a:spcPts val="1000"/>
              </a:spcBef>
              <a:spcAft>
                <a:spcPts val="0"/>
              </a:spcAft>
              <a:buSzPts val="1800"/>
              <a:buNone/>
            </a:pPr>
            <a:r>
              <a:rPr lang="en-US"/>
              <a:t>Sila setiap kelompok mempresentasikan hasil telaahnya atas masing-masing Bidang Studi selama 3 menit. Bapak/Ibu Guru sila memanfaatkan chatbox untuk merespon atau melontar pertanyaan. </a:t>
            </a:r>
            <a:endParaRPr/>
          </a:p>
        </p:txBody>
      </p:sp>
      <p:sp>
        <p:nvSpPr>
          <p:cNvPr id="633" name="Google Shape;633;p94"/>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Mari Berbagi Hasil Diskusi</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95"/>
          <p:cNvSpPr txBox="1"/>
          <p:nvPr>
            <p:ph type="title"/>
          </p:nvPr>
        </p:nvSpPr>
        <p:spPr>
          <a:xfrm>
            <a:off x="515076" y="837634"/>
            <a:ext cx="10515600" cy="1117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990"/>
              <a:buNone/>
            </a:pPr>
            <a:r>
              <a:rPr lang="en-US" sz="3559"/>
              <a:t>Simpulan Karakteristik CP berdasar Bidang Studi</a:t>
            </a:r>
            <a:endParaRPr sz="3559"/>
          </a:p>
        </p:txBody>
      </p:sp>
      <p:sp>
        <p:nvSpPr>
          <p:cNvPr id="639" name="Google Shape;639;p95"/>
          <p:cNvSpPr txBox="1"/>
          <p:nvPr>
            <p:ph idx="1" type="body"/>
          </p:nvPr>
        </p:nvSpPr>
        <p:spPr>
          <a:xfrm>
            <a:off x="515075" y="1955425"/>
            <a:ext cx="11387400" cy="46560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5000"/>
              </a:lnSpc>
              <a:spcBef>
                <a:spcPts val="1000"/>
              </a:spcBef>
              <a:spcAft>
                <a:spcPts val="0"/>
              </a:spcAft>
              <a:buSzPct val="74844"/>
              <a:buNone/>
            </a:pPr>
            <a:r>
              <a:rPr lang="en-US" sz="2600"/>
              <a:t>Setiap bidang studi punya karakteristik masing-masing. </a:t>
            </a:r>
            <a:endParaRPr sz="2600"/>
          </a:p>
          <a:p>
            <a:pPr indent="-381317" lvl="0" marL="457200" rtl="0" algn="l">
              <a:lnSpc>
                <a:spcPct val="115000"/>
              </a:lnSpc>
              <a:spcBef>
                <a:spcPts val="1000"/>
              </a:spcBef>
              <a:spcAft>
                <a:spcPts val="0"/>
              </a:spcAft>
              <a:buSzPct val="100000"/>
              <a:buChar char="•"/>
            </a:pPr>
            <a:r>
              <a:rPr lang="en-US" sz="2600"/>
              <a:t>Ada yang mencantumkan konten/topik bahasan secara eksplisit (misalnya: IPAS). </a:t>
            </a:r>
            <a:endParaRPr sz="2600"/>
          </a:p>
          <a:p>
            <a:pPr indent="-381317" lvl="0" marL="457200" rtl="0" algn="l">
              <a:lnSpc>
                <a:spcPct val="115000"/>
              </a:lnSpc>
              <a:spcBef>
                <a:spcPts val="0"/>
              </a:spcBef>
              <a:spcAft>
                <a:spcPts val="0"/>
              </a:spcAft>
              <a:buSzPct val="100000"/>
              <a:buChar char="•"/>
            </a:pPr>
            <a:r>
              <a:rPr lang="en-US" sz="2600"/>
              <a:t>Ada yang menyajikannya lewat kata/frasa kata kunci, dan satuan pendidikan dapat menentukan konten secara mandiri (misalnya: Bahasa Indonesia). </a:t>
            </a:r>
            <a:endParaRPr sz="2600"/>
          </a:p>
          <a:p>
            <a:pPr indent="-381317" lvl="0" marL="457200" rtl="0" algn="l">
              <a:lnSpc>
                <a:spcPct val="115000"/>
              </a:lnSpc>
              <a:spcBef>
                <a:spcPts val="0"/>
              </a:spcBef>
              <a:spcAft>
                <a:spcPts val="0"/>
              </a:spcAft>
              <a:buSzPct val="100000"/>
              <a:buChar char="•"/>
            </a:pPr>
            <a:r>
              <a:rPr lang="en-US" sz="2600"/>
              <a:t>Ada bidang studi yang memadukan keterampilan berpikir dan penguasaan alat atau teknik tertentu sebagai kompetensi CP (misalnya: Informatika). </a:t>
            </a:r>
            <a:endParaRPr sz="2600"/>
          </a:p>
          <a:p>
            <a:pPr indent="-381317" lvl="0" marL="457200" rtl="0" algn="l">
              <a:lnSpc>
                <a:spcPct val="115000"/>
              </a:lnSpc>
              <a:spcBef>
                <a:spcPts val="0"/>
              </a:spcBef>
              <a:spcAft>
                <a:spcPts val="0"/>
              </a:spcAft>
              <a:buSzPct val="100000"/>
              <a:buChar char="•"/>
            </a:pPr>
            <a:r>
              <a:rPr lang="en-US" sz="2600"/>
              <a:t>Ada bidang studi yang kompetensinya berciri pemahaman teori - pemaknaan reflektif - penerapan (misalnya: PPKn). </a:t>
            </a:r>
            <a:endParaRPr sz="2600"/>
          </a:p>
          <a:p>
            <a:pPr indent="-381317" lvl="0" marL="457200" rtl="0" algn="l">
              <a:lnSpc>
                <a:spcPct val="115000"/>
              </a:lnSpc>
              <a:spcBef>
                <a:spcPts val="0"/>
              </a:spcBef>
              <a:spcAft>
                <a:spcPts val="0"/>
              </a:spcAft>
              <a:buSzPct val="100000"/>
              <a:buChar char="•"/>
            </a:pPr>
            <a:r>
              <a:rPr lang="en-US" sz="2600"/>
              <a:t>Ada pula bidang studi yang pencapaian kompetensinya harus berurutan (misalnya: Matematika).   </a:t>
            </a:r>
            <a:endParaRPr sz="2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5" name="Shape 175"/>
        <p:cNvGrpSpPr/>
        <p:nvPr/>
      </p:nvGrpSpPr>
      <p:grpSpPr>
        <a:xfrm>
          <a:off x="0" y="0"/>
          <a:ext cx="0" cy="0"/>
          <a:chOff x="0" y="0"/>
          <a:chExt cx="0" cy="0"/>
        </a:xfrm>
      </p:grpSpPr>
      <p:sp>
        <p:nvSpPr>
          <p:cNvPr id="176" name="Google Shape;176;p33"/>
          <p:cNvSpPr txBox="1"/>
          <p:nvPr/>
        </p:nvSpPr>
        <p:spPr>
          <a:xfrm>
            <a:off x="398450" y="1820425"/>
            <a:ext cx="11227800" cy="5228324"/>
          </a:xfrm>
          <a:prstGeom prst="rect">
            <a:avLst/>
          </a:prstGeom>
          <a:noFill/>
          <a:ln>
            <a:noFill/>
          </a:ln>
        </p:spPr>
        <p:txBody>
          <a:bodyPr anchorCtr="0" anchor="t" bIns="91425" lIns="91425" spcFirstLastPara="1" rIns="91425" wrap="square" tIns="91425">
            <a:spAutoFit/>
          </a:bodyPr>
          <a:lstStyle/>
          <a:p>
            <a:pPr indent="-270510" lvl="0" marL="270510" marR="0" rtl="0" algn="just">
              <a:lnSpc>
                <a:spcPct val="115000"/>
              </a:lnSpc>
              <a:spcBef>
                <a:spcPts val="0"/>
              </a:spcBef>
              <a:spcAft>
                <a:spcPts val="0"/>
              </a:spcAft>
              <a:buClr>
                <a:schemeClr val="dk1"/>
              </a:buClr>
              <a:buSzPts val="1600"/>
              <a:buFont typeface="Candara"/>
              <a:buChar char="●"/>
            </a:pPr>
            <a:r>
              <a:rPr b="0" i="0" lang="en-US" sz="1900" u="none" cap="none" strike="noStrike">
                <a:solidFill>
                  <a:schemeClr val="dk1"/>
                </a:solidFill>
                <a:latin typeface="Candara"/>
                <a:ea typeface="Candara"/>
                <a:cs typeface="Candara"/>
                <a:sym typeface="Candara"/>
              </a:rPr>
              <a:t>Instruksi 1: buat 1 garis horisontal tepat di tengah kertas, tanpa menggunakan penggaris atau melipat kertas terlebih dahulu ( beri waktu sekitar 20 detik utk peserta melakukannya) </a:t>
            </a:r>
            <a:endParaRPr b="0" i="0" sz="1900" u="none" cap="none" strike="noStrike">
              <a:solidFill>
                <a:schemeClr val="dk1"/>
              </a:solidFill>
              <a:latin typeface="Candara"/>
              <a:ea typeface="Candara"/>
              <a:cs typeface="Candara"/>
              <a:sym typeface="Candara"/>
            </a:endParaRPr>
          </a:p>
          <a:p>
            <a:pPr indent="-270510" lvl="0" marL="270510" marR="0" rtl="0" algn="just">
              <a:lnSpc>
                <a:spcPct val="115000"/>
              </a:lnSpc>
              <a:spcBef>
                <a:spcPts val="0"/>
              </a:spcBef>
              <a:spcAft>
                <a:spcPts val="0"/>
              </a:spcAft>
              <a:buClr>
                <a:schemeClr val="dk1"/>
              </a:buClr>
              <a:buSzPts val="1600"/>
              <a:buFont typeface="Candara"/>
              <a:buChar char="●"/>
            </a:pPr>
            <a:r>
              <a:rPr b="0" i="0" lang="en-US" sz="1900" u="none" cap="none" strike="noStrike">
                <a:solidFill>
                  <a:schemeClr val="dk1"/>
                </a:solidFill>
                <a:latin typeface="Candara"/>
                <a:ea typeface="Candara"/>
                <a:cs typeface="Candara"/>
                <a:sym typeface="Candara"/>
              </a:rPr>
              <a:t>Instruksi 2: buat 1 lingkaran di tengah kertas, dengan diameter kurang lebih 7 sentimeter (beri waktu mengerjakan) </a:t>
            </a:r>
            <a:endParaRPr b="0" i="0" sz="1900" u="none" cap="none" strike="noStrike">
              <a:solidFill>
                <a:schemeClr val="dk1"/>
              </a:solidFill>
              <a:latin typeface="Candara"/>
              <a:ea typeface="Candara"/>
              <a:cs typeface="Candara"/>
              <a:sym typeface="Candara"/>
            </a:endParaRPr>
          </a:p>
          <a:p>
            <a:pPr indent="-270510" lvl="0" marL="270510" marR="0" rtl="0" algn="just">
              <a:lnSpc>
                <a:spcPct val="115000"/>
              </a:lnSpc>
              <a:spcBef>
                <a:spcPts val="0"/>
              </a:spcBef>
              <a:spcAft>
                <a:spcPts val="0"/>
              </a:spcAft>
              <a:buClr>
                <a:schemeClr val="dk1"/>
              </a:buClr>
              <a:buSzPts val="1600"/>
              <a:buFont typeface="Candara"/>
              <a:buChar char="●"/>
            </a:pPr>
            <a:r>
              <a:rPr b="0" i="0" lang="en-US" sz="1900" u="none" cap="none" strike="noStrike">
                <a:solidFill>
                  <a:schemeClr val="dk1"/>
                </a:solidFill>
                <a:latin typeface="Candara"/>
                <a:ea typeface="Candara"/>
                <a:cs typeface="Candara"/>
                <a:sym typeface="Candara"/>
              </a:rPr>
              <a:t>Instruksi 3: di bagian atas sebelah luar lingkaran, tuliskan nama Anda</a:t>
            </a:r>
            <a:endParaRPr b="0" i="0" sz="1900" u="none" cap="none" strike="noStrike">
              <a:solidFill>
                <a:schemeClr val="dk1"/>
              </a:solidFill>
              <a:latin typeface="Candara"/>
              <a:ea typeface="Candara"/>
              <a:cs typeface="Candara"/>
              <a:sym typeface="Candara"/>
            </a:endParaRPr>
          </a:p>
          <a:p>
            <a:pPr indent="-270510" lvl="0" marL="270510" marR="0" rtl="0" algn="just">
              <a:lnSpc>
                <a:spcPct val="115000"/>
              </a:lnSpc>
              <a:spcBef>
                <a:spcPts val="0"/>
              </a:spcBef>
              <a:spcAft>
                <a:spcPts val="0"/>
              </a:spcAft>
              <a:buClr>
                <a:schemeClr val="dk1"/>
              </a:buClr>
              <a:buSzPts val="1600"/>
              <a:buFont typeface="Candara"/>
              <a:buChar char="●"/>
            </a:pPr>
            <a:r>
              <a:rPr b="0" i="0" lang="en-US" sz="1900" u="none" cap="none" strike="noStrike">
                <a:solidFill>
                  <a:schemeClr val="dk1"/>
                </a:solidFill>
                <a:latin typeface="Candara"/>
                <a:ea typeface="Candara"/>
                <a:cs typeface="Candara"/>
                <a:sym typeface="Candara"/>
              </a:rPr>
              <a:t>Instruksi 4: sementara di dalam lingkaran, tuliskan asal sekolah Anda / posisi Anda di sekolah. Anda boleh memilih bagian dalam lingkaran di sisi mana pun. </a:t>
            </a:r>
            <a:endParaRPr b="0" i="0" sz="1900" u="none" cap="none" strike="noStrike">
              <a:solidFill>
                <a:schemeClr val="dk1"/>
              </a:solidFill>
              <a:latin typeface="Candara"/>
              <a:ea typeface="Candara"/>
              <a:cs typeface="Candara"/>
              <a:sym typeface="Candara"/>
            </a:endParaRPr>
          </a:p>
          <a:p>
            <a:pPr indent="-270510" lvl="0" marL="270510" marR="0" rtl="0" algn="just">
              <a:lnSpc>
                <a:spcPct val="115000"/>
              </a:lnSpc>
              <a:spcBef>
                <a:spcPts val="0"/>
              </a:spcBef>
              <a:spcAft>
                <a:spcPts val="0"/>
              </a:spcAft>
              <a:buClr>
                <a:schemeClr val="dk1"/>
              </a:buClr>
              <a:buSzPts val="1600"/>
              <a:buFont typeface="Candara"/>
              <a:buChar char="●"/>
            </a:pPr>
            <a:r>
              <a:rPr b="0" i="0" lang="en-US" sz="1900" u="none" cap="none" strike="noStrike">
                <a:solidFill>
                  <a:schemeClr val="dk1"/>
                </a:solidFill>
                <a:latin typeface="Candara"/>
                <a:ea typeface="Candara"/>
                <a:cs typeface="Candara"/>
                <a:sym typeface="Candara"/>
              </a:rPr>
              <a:t>Instruksi 5: di bagian bawah sebelah luar lingkaran, gambarkan bentuk bangun datar sebanyak 1 angka terakhir di tahun kelahiran Anda </a:t>
            </a:r>
            <a:endParaRPr b="0" i="0" sz="1900" u="none" cap="none" strike="noStrike">
              <a:solidFill>
                <a:schemeClr val="dk1"/>
              </a:solidFill>
              <a:latin typeface="Candara"/>
              <a:ea typeface="Candara"/>
              <a:cs typeface="Candara"/>
              <a:sym typeface="Candara"/>
            </a:endParaRPr>
          </a:p>
          <a:p>
            <a:pPr indent="-285750" lvl="0" marL="285750" marR="0" rtl="0" algn="just">
              <a:lnSpc>
                <a:spcPct val="115000"/>
              </a:lnSpc>
              <a:spcBef>
                <a:spcPts val="0"/>
              </a:spcBef>
              <a:spcAft>
                <a:spcPts val="0"/>
              </a:spcAft>
              <a:buClr>
                <a:schemeClr val="dk1"/>
              </a:buClr>
              <a:buSzPts val="1600"/>
              <a:buFont typeface="Candara"/>
              <a:buChar char="●"/>
            </a:pPr>
            <a:r>
              <a:rPr b="0" i="0" lang="en-US" sz="1900" u="none" cap="none" strike="noStrike">
                <a:solidFill>
                  <a:schemeClr val="dk1"/>
                </a:solidFill>
                <a:latin typeface="Candara"/>
                <a:ea typeface="Candara"/>
                <a:cs typeface="Candara"/>
                <a:sym typeface="Candara"/>
              </a:rPr>
              <a:t>Instruksi 6: di pojok kanan atas kertas, tuliskan nama panggilan Anda saat masih kecil dulu </a:t>
            </a:r>
            <a:endParaRPr b="0" i="0" sz="1900" u="none" cap="none" strike="noStrike">
              <a:solidFill>
                <a:schemeClr val="dk1"/>
              </a:solidFill>
              <a:latin typeface="Candara"/>
              <a:ea typeface="Candara"/>
              <a:cs typeface="Candara"/>
              <a:sym typeface="Candara"/>
            </a:endParaRPr>
          </a:p>
          <a:p>
            <a:pPr indent="-285750" lvl="0" marL="285750" marR="0" rtl="0" algn="just">
              <a:lnSpc>
                <a:spcPct val="115000"/>
              </a:lnSpc>
              <a:spcBef>
                <a:spcPts val="0"/>
              </a:spcBef>
              <a:spcAft>
                <a:spcPts val="0"/>
              </a:spcAft>
              <a:buClr>
                <a:schemeClr val="dk1"/>
              </a:buClr>
              <a:buSzPts val="1600"/>
              <a:buFont typeface="Candara"/>
              <a:buChar char="●"/>
            </a:pPr>
            <a:r>
              <a:rPr b="0" i="0" lang="en-US" sz="1900" u="none" cap="none" strike="noStrike">
                <a:solidFill>
                  <a:schemeClr val="dk1"/>
                </a:solidFill>
                <a:latin typeface="Candara"/>
                <a:ea typeface="Candara"/>
                <a:cs typeface="Candara"/>
                <a:sym typeface="Candara"/>
              </a:rPr>
              <a:t>Instruksi 7: hubungkan tulisan nama panggilan Anda dengan salah satu bangun datar di dekat lingkaran, dengan 1 garis lengkung. </a:t>
            </a:r>
            <a:endParaRPr b="0" i="0" sz="1900" u="none" cap="none" strike="noStrike">
              <a:solidFill>
                <a:schemeClr val="dk1"/>
              </a:solidFill>
              <a:latin typeface="Candara"/>
              <a:ea typeface="Candara"/>
              <a:cs typeface="Candara"/>
              <a:sym typeface="Candara"/>
            </a:endParaRPr>
          </a:p>
          <a:p>
            <a:pPr indent="-285750" lvl="0" marL="285750" marR="0" rtl="0" algn="just">
              <a:lnSpc>
                <a:spcPct val="115000"/>
              </a:lnSpc>
              <a:spcBef>
                <a:spcPts val="0"/>
              </a:spcBef>
              <a:spcAft>
                <a:spcPts val="0"/>
              </a:spcAft>
              <a:buClr>
                <a:schemeClr val="dk1"/>
              </a:buClr>
              <a:buSzPts val="1600"/>
              <a:buFont typeface="Candara"/>
              <a:buChar char="●"/>
            </a:pPr>
            <a:r>
              <a:rPr b="0" i="0" lang="en-US" sz="1900" u="none" cap="none" strike="noStrike">
                <a:solidFill>
                  <a:schemeClr val="dk1"/>
                </a:solidFill>
                <a:latin typeface="Candara"/>
                <a:ea typeface="Candara"/>
                <a:cs typeface="Candara"/>
                <a:sym typeface="Candara"/>
              </a:rPr>
              <a:t>Instruksi 8: di pojok kiri bawah, tuliskan 1 tempat yang paling ingin Anda kunjungi </a:t>
            </a:r>
            <a:endParaRPr b="0" i="0" sz="1900" u="none" cap="none" strike="noStrike">
              <a:solidFill>
                <a:schemeClr val="dk1"/>
              </a:solidFill>
              <a:latin typeface="Candara"/>
              <a:ea typeface="Candara"/>
              <a:cs typeface="Candara"/>
              <a:sym typeface="Candara"/>
            </a:endParaRPr>
          </a:p>
          <a:p>
            <a:pPr indent="-285750" lvl="0" marL="285750" marR="0" rtl="0" algn="just">
              <a:lnSpc>
                <a:spcPct val="115000"/>
              </a:lnSpc>
              <a:spcBef>
                <a:spcPts val="0"/>
              </a:spcBef>
              <a:spcAft>
                <a:spcPts val="0"/>
              </a:spcAft>
              <a:buClr>
                <a:schemeClr val="dk1"/>
              </a:buClr>
              <a:buSzPts val="1600"/>
              <a:buFont typeface="Candara"/>
              <a:buChar char="●"/>
            </a:pPr>
            <a:r>
              <a:rPr b="0" i="0" lang="en-US" sz="1900" u="none" cap="none" strike="noStrike">
                <a:solidFill>
                  <a:schemeClr val="dk1"/>
                </a:solidFill>
                <a:latin typeface="Candara"/>
                <a:ea typeface="Candara"/>
                <a:cs typeface="Candara"/>
                <a:sym typeface="Candara"/>
              </a:rPr>
              <a:t>Instruksi 9: hubungkan nama tempat tersebut dengan nama lengkap Anda menggunakan garis putus-putus</a:t>
            </a:r>
            <a:endParaRPr b="0" i="0" sz="1900" u="none" cap="none" strike="noStrike">
              <a:solidFill>
                <a:srgbClr val="000000"/>
              </a:solidFill>
              <a:latin typeface="Arial"/>
              <a:ea typeface="Arial"/>
              <a:cs typeface="Arial"/>
              <a:sym typeface="Arial"/>
            </a:endParaRPr>
          </a:p>
        </p:txBody>
      </p:sp>
      <p:sp>
        <p:nvSpPr>
          <p:cNvPr id="177" name="Google Shape;177;p33"/>
          <p:cNvSpPr txBox="1"/>
          <p:nvPr/>
        </p:nvSpPr>
        <p:spPr>
          <a:xfrm>
            <a:off x="581052" y="793540"/>
            <a:ext cx="102660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Arial"/>
                <a:ea typeface="Arial"/>
                <a:cs typeface="Arial"/>
                <a:sym typeface="Arial"/>
              </a:rPr>
              <a:t>ICE BREAKING (Instruksi dibacakan oleh instruktur, slide tidak ditampilkan) </a:t>
            </a:r>
            <a:endParaRPr b="1" i="0" sz="2200" u="none" cap="none" strike="noStrik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96"/>
          <p:cNvSpPr txBox="1"/>
          <p:nvPr>
            <p:ph idx="1" type="body"/>
          </p:nvPr>
        </p:nvSpPr>
        <p:spPr>
          <a:xfrm>
            <a:off x="497250" y="1816800"/>
            <a:ext cx="10858500" cy="38385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1000"/>
              </a:spcBef>
              <a:spcAft>
                <a:spcPts val="0"/>
              </a:spcAft>
              <a:buSzPts val="1800"/>
              <a:buNone/>
            </a:pPr>
            <a:r>
              <a:rPr lang="en-US" sz="2900"/>
              <a:t>Memahami karakteristik CP dapat membantu Guru dalam:</a:t>
            </a:r>
            <a:endParaRPr sz="2900"/>
          </a:p>
          <a:p>
            <a:pPr indent="-412750" lvl="0" marL="457200" rtl="0" algn="l">
              <a:lnSpc>
                <a:spcPct val="115000"/>
              </a:lnSpc>
              <a:spcBef>
                <a:spcPts val="1000"/>
              </a:spcBef>
              <a:spcAft>
                <a:spcPts val="0"/>
              </a:spcAft>
              <a:buSzPts val="2900"/>
              <a:buChar char="•"/>
            </a:pPr>
            <a:r>
              <a:rPr lang="en-US" sz="2900"/>
              <a:t>memilih dan menemukan sumber belajar</a:t>
            </a:r>
            <a:endParaRPr sz="2900"/>
          </a:p>
          <a:p>
            <a:pPr indent="-412750" lvl="0" marL="457200" rtl="0" algn="l">
              <a:lnSpc>
                <a:spcPct val="115000"/>
              </a:lnSpc>
              <a:spcBef>
                <a:spcPts val="0"/>
              </a:spcBef>
              <a:spcAft>
                <a:spcPts val="0"/>
              </a:spcAft>
              <a:buSzPts val="2900"/>
              <a:buChar char="•"/>
            </a:pPr>
            <a:r>
              <a:rPr lang="en-US" sz="2900"/>
              <a:t>mengembangkan topik bahasan</a:t>
            </a:r>
            <a:endParaRPr sz="2900"/>
          </a:p>
          <a:p>
            <a:pPr indent="-412750" lvl="0" marL="457200" rtl="0" algn="l">
              <a:lnSpc>
                <a:spcPct val="115000"/>
              </a:lnSpc>
              <a:spcBef>
                <a:spcPts val="0"/>
              </a:spcBef>
              <a:spcAft>
                <a:spcPts val="0"/>
              </a:spcAft>
              <a:buSzPts val="2900"/>
              <a:buChar char="•"/>
            </a:pPr>
            <a:r>
              <a:rPr lang="en-US" sz="2900"/>
              <a:t>menentukan jenis asesmen </a:t>
            </a:r>
            <a:endParaRPr sz="2900"/>
          </a:p>
          <a:p>
            <a:pPr indent="0" lvl="0" marL="457200" rtl="0" algn="l">
              <a:lnSpc>
                <a:spcPct val="115000"/>
              </a:lnSpc>
              <a:spcBef>
                <a:spcPts val="1000"/>
              </a:spcBef>
              <a:spcAft>
                <a:spcPts val="0"/>
              </a:spcAft>
              <a:buSzPts val="1800"/>
              <a:buNone/>
            </a:pPr>
            <a:r>
              <a:t/>
            </a:r>
            <a:endParaRPr sz="2900"/>
          </a:p>
          <a:p>
            <a:pPr indent="0" lvl="0" marL="0" rtl="0" algn="l">
              <a:lnSpc>
                <a:spcPct val="115000"/>
              </a:lnSpc>
              <a:spcBef>
                <a:spcPts val="1000"/>
              </a:spcBef>
              <a:spcAft>
                <a:spcPts val="0"/>
              </a:spcAft>
              <a:buSzPts val="1800"/>
              <a:buNone/>
            </a:pPr>
            <a:r>
              <a:rPr lang="en-US" sz="2900"/>
              <a:t>Tujuannya: membawa konten/topik bahasan sedekat mungkin dengan konteks keseharian peserta didik. </a:t>
            </a:r>
            <a:endParaRPr sz="31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97"/>
          <p:cNvSpPr txBox="1"/>
          <p:nvPr>
            <p:ph type="title"/>
          </p:nvPr>
        </p:nvSpPr>
        <p:spPr>
          <a:xfrm>
            <a:off x="894575" y="2002650"/>
            <a:ext cx="4895400" cy="28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000"/>
              <a:buNone/>
            </a:pPr>
            <a:r>
              <a:rPr lang="en-US" sz="5700"/>
              <a:t>Ruang Kolaborasi (2) </a:t>
            </a:r>
            <a:endParaRPr sz="57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98"/>
          <p:cNvSpPr txBox="1"/>
          <p:nvPr>
            <p:ph idx="1" type="body"/>
          </p:nvPr>
        </p:nvSpPr>
        <p:spPr>
          <a:xfrm>
            <a:off x="503675" y="1220850"/>
            <a:ext cx="11205600" cy="51576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15000"/>
              </a:lnSpc>
              <a:spcBef>
                <a:spcPts val="1000"/>
              </a:spcBef>
              <a:spcAft>
                <a:spcPts val="0"/>
              </a:spcAft>
              <a:buSzPct val="75630"/>
              <a:buNone/>
            </a:pPr>
            <a:r>
              <a:rPr lang="en-US"/>
              <a:t>Untuk semakin memantapkan pemahaman akan identifikasi CP, menurunkannya menjadi rumusan TP dan merangkainya ke dalam ATP, Bapak/Ibu akan mengerjakan penugasan berikut secara berkelompok, bersama rekan-rekan dari satu sekolah. Sila mengikuti panduan berikut: </a:t>
            </a:r>
            <a:endParaRPr/>
          </a:p>
          <a:p>
            <a:pPr indent="-317182" lvl="0" marL="457200" rtl="0" algn="l">
              <a:lnSpc>
                <a:spcPct val="115000"/>
              </a:lnSpc>
              <a:spcBef>
                <a:spcPts val="1000"/>
              </a:spcBef>
              <a:spcAft>
                <a:spcPts val="0"/>
              </a:spcAft>
              <a:buSzPct val="64285"/>
              <a:buAutoNum type="arabicPeriod"/>
            </a:pPr>
            <a:r>
              <a:rPr lang="en-US"/>
              <a:t>Setiap kelompok memilih 1 bidang studi untuk diidentifikasi dan dirumuskan menjadi TP hingga ATP. </a:t>
            </a:r>
            <a:endParaRPr/>
          </a:p>
          <a:p>
            <a:pPr indent="-317183" lvl="0" marL="457200" rtl="0" algn="l">
              <a:lnSpc>
                <a:spcPct val="115000"/>
              </a:lnSpc>
              <a:spcBef>
                <a:spcPts val="1000"/>
              </a:spcBef>
              <a:spcAft>
                <a:spcPts val="0"/>
              </a:spcAft>
              <a:buSzPct val="64285"/>
              <a:buAutoNum type="arabicPeriod"/>
            </a:pPr>
            <a:r>
              <a:rPr lang="en-US"/>
              <a:t>Pastikan kelompok Bapak/Ibu telah mengunduh dokumen berisi CP seluruh Bidang Studi yang tautannya ada di LMS. Kalimat CP mengacu pada dokumen tersebut. </a:t>
            </a:r>
            <a:endParaRPr/>
          </a:p>
          <a:p>
            <a:pPr indent="-317182" lvl="0" marL="457200" rtl="0" algn="l">
              <a:lnSpc>
                <a:spcPct val="115000"/>
              </a:lnSpc>
              <a:spcBef>
                <a:spcPts val="1000"/>
              </a:spcBef>
              <a:spcAft>
                <a:spcPts val="0"/>
              </a:spcAft>
              <a:buSzPct val="64285"/>
              <a:buAutoNum type="arabicPeriod"/>
            </a:pPr>
            <a:r>
              <a:rPr lang="en-US"/>
              <a:t>Identifikasi seluruh konten dan kompetensi dari kalimat CP BS(bidang Studi) yang dipilih, tuangkan sedetail mungkin di LK. </a:t>
            </a:r>
            <a:endParaRPr/>
          </a:p>
          <a:p>
            <a:pPr indent="-317182" lvl="0" marL="457200" rtl="0" algn="l">
              <a:lnSpc>
                <a:spcPct val="115000"/>
              </a:lnSpc>
              <a:spcBef>
                <a:spcPts val="1000"/>
              </a:spcBef>
              <a:spcAft>
                <a:spcPts val="0"/>
              </a:spcAft>
              <a:buSzPct val="64285"/>
              <a:buAutoNum type="arabicPeriod"/>
            </a:pPr>
            <a:r>
              <a:rPr lang="en-US"/>
              <a:t>Rumuskan 1-2 kalimat TP yang sesuai dengan karakteristik / kontekstualitas / situasi sekolah Bapak/Ibu. Ingat untuk memasukkan unsur hasil analisa CP pada rumusan kalimat TP. </a:t>
            </a:r>
            <a:endParaRPr/>
          </a:p>
          <a:p>
            <a:pPr indent="0" lvl="0" marL="0" rtl="0" algn="l">
              <a:lnSpc>
                <a:spcPct val="115000"/>
              </a:lnSpc>
              <a:spcBef>
                <a:spcPts val="1000"/>
              </a:spcBef>
              <a:spcAft>
                <a:spcPts val="0"/>
              </a:spcAft>
              <a:buSzPct val="75630"/>
              <a:buNone/>
            </a:pPr>
            <a:r>
              <a:rPr lang="en-US"/>
              <a:t>Durasi pengerjaan: 20 menit </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aphicFrame>
        <p:nvGraphicFramePr>
          <p:cNvPr id="659" name="Google Shape;659;p99"/>
          <p:cNvGraphicFramePr/>
          <p:nvPr/>
        </p:nvGraphicFramePr>
        <p:xfrm>
          <a:off x="952500" y="3048000"/>
          <a:ext cx="3000000" cy="3000000"/>
        </p:xfrm>
        <a:graphic>
          <a:graphicData uri="http://schemas.openxmlformats.org/drawingml/2006/table">
            <a:tbl>
              <a:tblPr>
                <a:noFill/>
                <a:tableStyleId>{57B5AD17-29A6-4809-8841-5CDD6D395E55}</a:tableStyleId>
              </a:tblPr>
              <a:tblGrid>
                <a:gridCol w="3429000"/>
                <a:gridCol w="3429000"/>
                <a:gridCol w="342900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Kalimat CP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Materi Inti (konten)</a:t>
                      </a:r>
                      <a:endParaRPr sz="1400" u="none" cap="none" strike="noStrike"/>
                    </a:p>
                  </a:txBody>
                  <a:tcPr marT="91425" marB="91425" marR="91425" marL="91425">
                    <a:solidFill>
                      <a:srgbClr val="EFEFE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Kompetensi (keterampilan) </a:t>
                      </a:r>
                      <a:endParaRPr sz="1400" u="none" cap="none" strike="noStrike"/>
                    </a:p>
                  </a:txBody>
                  <a:tcPr marT="91425" marB="91425" marR="91425" marL="91425">
                    <a:solidFill>
                      <a:srgbClr val="FFF2CC"/>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2.</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dst</a:t>
                      </a:r>
                      <a:endParaRPr sz="1400" u="none" cap="none" strike="noStrike"/>
                    </a:p>
                  </a:txBody>
                  <a:tcPr marT="91425" marB="91425" marR="91425" marL="91425">
                    <a:solidFill>
                      <a:srgbClr val="EFEFEF"/>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2.</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dst</a:t>
                      </a:r>
                      <a:endParaRPr sz="1400" u="none" cap="none" strike="noStrike"/>
                    </a:p>
                  </a:txBody>
                  <a:tcPr marT="91425" marB="91425" marR="91425" marL="91425">
                    <a:solidFill>
                      <a:srgbClr val="FFF2CC"/>
                    </a:solidFill>
                  </a:tcPr>
                </a:tc>
              </a:tr>
            </a:tbl>
          </a:graphicData>
        </a:graphic>
      </p:graphicFrame>
      <p:sp>
        <p:nvSpPr>
          <p:cNvPr id="660" name="Google Shape;660;p99"/>
          <p:cNvSpPr txBox="1"/>
          <p:nvPr/>
        </p:nvSpPr>
        <p:spPr>
          <a:xfrm>
            <a:off x="952500" y="4774575"/>
            <a:ext cx="10287000" cy="1662300"/>
          </a:xfrm>
          <a:prstGeom prst="rect">
            <a:avLst/>
          </a:prstGeom>
          <a:solidFill>
            <a:srgbClr val="D8E2F3"/>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Arial"/>
                <a:ea typeface="Arial"/>
                <a:cs typeface="Arial"/>
                <a:sym typeface="Arial"/>
              </a:rPr>
              <a:t>Rumusan Kalimat TP dari hasil analisa CP : </a:t>
            </a:r>
            <a:endParaRPr b="0" i="0" sz="1600" u="sng"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61" name="Google Shape;661;p99"/>
          <p:cNvSpPr txBox="1"/>
          <p:nvPr/>
        </p:nvSpPr>
        <p:spPr>
          <a:xfrm>
            <a:off x="723900" y="957125"/>
            <a:ext cx="41496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Identitas Kelompok</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Nama sekolah: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62" name="Google Shape;662;p99"/>
          <p:cNvSpPr txBox="1"/>
          <p:nvPr/>
        </p:nvSpPr>
        <p:spPr>
          <a:xfrm>
            <a:off x="5563500" y="1332138"/>
            <a:ext cx="5676000" cy="40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Bidang studi/fase/kelas yang dianalisis :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00"/>
          <p:cNvSpPr txBox="1"/>
          <p:nvPr>
            <p:ph idx="1" type="body"/>
          </p:nvPr>
        </p:nvSpPr>
        <p:spPr>
          <a:xfrm>
            <a:off x="503675" y="1220850"/>
            <a:ext cx="11205600" cy="5157600"/>
          </a:xfrm>
          <a:prstGeom prst="rect">
            <a:avLst/>
          </a:prstGeom>
          <a:noFill/>
          <a:ln>
            <a:noFill/>
          </a:ln>
        </p:spPr>
        <p:txBody>
          <a:bodyPr anchorCtr="0" anchor="t" bIns="45700" lIns="91425" spcFirstLastPara="1" rIns="91425" wrap="square" tIns="45700">
            <a:normAutofit lnSpcReduction="20000"/>
          </a:bodyPr>
          <a:lstStyle/>
          <a:p>
            <a:pPr indent="-457200" lvl="0" marL="514350" rtl="0" algn="l">
              <a:lnSpc>
                <a:spcPct val="115000"/>
              </a:lnSpc>
              <a:spcBef>
                <a:spcPts val="1000"/>
              </a:spcBef>
              <a:spcAft>
                <a:spcPts val="0"/>
              </a:spcAft>
              <a:buSzPts val="1800"/>
              <a:buNone/>
            </a:pPr>
            <a:r>
              <a:rPr lang="en-US"/>
              <a:t>2.  Bapak/Ibu akan mendapat tautan ke folder berisi TP dari berbagai bidang studi. Sila pilih folder TP yang sesuai dengan BS yang baru saja dianalisis. Lalu rangkai kalimat-kalimat tersebut menjadi ATP dengan  memasukkan unsur: ruang lingkup materi, alokasi waktu, serta karakteristik spesifik sekolah Bapak/Ibu. </a:t>
            </a:r>
            <a:endParaRPr/>
          </a:p>
          <a:p>
            <a:pPr indent="0" lvl="0" marL="457200" rtl="0" algn="l">
              <a:lnSpc>
                <a:spcPct val="115000"/>
              </a:lnSpc>
              <a:spcBef>
                <a:spcPts val="1000"/>
              </a:spcBef>
              <a:spcAft>
                <a:spcPts val="0"/>
              </a:spcAft>
              <a:buSzPts val="1800"/>
              <a:buNone/>
            </a:pPr>
            <a:r>
              <a:rPr lang="en-US"/>
              <a:t>Durasi: 25 menit</a:t>
            </a:r>
            <a:endParaRPr/>
          </a:p>
          <a:p>
            <a:pPr indent="0" lvl="0" marL="457200" rtl="0" algn="l">
              <a:lnSpc>
                <a:spcPct val="115000"/>
              </a:lnSpc>
              <a:spcBef>
                <a:spcPts val="1000"/>
              </a:spcBef>
              <a:spcAft>
                <a:spcPts val="0"/>
              </a:spcAft>
              <a:buSzPts val="1800"/>
              <a:buNone/>
            </a:pPr>
            <a:r>
              <a:rPr lang="en-US"/>
              <a:t>SIla memanfaatkan template berikut (terbuka untuk penyesuaian tampilan dan konten) untuk mendokumentasikan hasil diskusi kelompok Bapak/Ibu. </a:t>
            </a:r>
            <a:endParaRPr/>
          </a:p>
          <a:p>
            <a:pPr indent="0" lvl="0" marL="457200" rtl="0" algn="l">
              <a:lnSpc>
                <a:spcPct val="115000"/>
              </a:lnSpc>
              <a:spcBef>
                <a:spcPts val="1000"/>
              </a:spcBef>
              <a:spcAft>
                <a:spcPts val="0"/>
              </a:spcAft>
              <a:buSzPts val="1800"/>
              <a:buNone/>
            </a:pPr>
            <a:r>
              <a:t/>
            </a:r>
            <a:endParaRPr/>
          </a:p>
          <a:p>
            <a:pPr indent="0" lvl="0" marL="0" rtl="0" algn="l">
              <a:lnSpc>
                <a:spcPct val="115000"/>
              </a:lnSpc>
              <a:spcBef>
                <a:spcPts val="1000"/>
              </a:spcBef>
              <a:spcAft>
                <a:spcPts val="0"/>
              </a:spcAft>
              <a:buSzPts val="1800"/>
              <a:buNone/>
            </a:pPr>
            <a:r>
              <a:rPr lang="en-US"/>
              <a:t>Ingat untuk mengunggah LK kelompok Bapak/Ibu ke LMS ya. </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01"/>
          <p:cNvSpPr txBox="1"/>
          <p:nvPr/>
        </p:nvSpPr>
        <p:spPr>
          <a:xfrm>
            <a:off x="723900" y="957125"/>
            <a:ext cx="41496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Identitas Kelompok</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Nama sekolah: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73" name="Google Shape;673;p101"/>
          <p:cNvSpPr txBox="1"/>
          <p:nvPr/>
        </p:nvSpPr>
        <p:spPr>
          <a:xfrm>
            <a:off x="5563500" y="1332138"/>
            <a:ext cx="5676000" cy="4002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Bidang studi/fase/kelas yang dianalisis : IPS/D/7</a:t>
            </a:r>
            <a:endParaRPr b="0" i="0" sz="1400" u="none" cap="none" strike="noStrike">
              <a:solidFill>
                <a:srgbClr val="000000"/>
              </a:solidFill>
              <a:latin typeface="Arial"/>
              <a:ea typeface="Arial"/>
              <a:cs typeface="Arial"/>
              <a:sym typeface="Arial"/>
            </a:endParaRPr>
          </a:p>
        </p:txBody>
      </p:sp>
      <p:graphicFrame>
        <p:nvGraphicFramePr>
          <p:cNvPr id="674" name="Google Shape;674;p101"/>
          <p:cNvGraphicFramePr/>
          <p:nvPr/>
        </p:nvGraphicFramePr>
        <p:xfrm>
          <a:off x="952500" y="2895600"/>
          <a:ext cx="3000000" cy="3000000"/>
        </p:xfrm>
        <a:graphic>
          <a:graphicData uri="http://schemas.openxmlformats.org/drawingml/2006/table">
            <a:tbl>
              <a:tblPr>
                <a:noFill/>
                <a:tableStyleId>{57B5AD17-29A6-4809-8841-5CDD6D395E55}</a:tableStyleId>
              </a:tblPr>
              <a:tblGrid>
                <a:gridCol w="2211450"/>
                <a:gridCol w="1192675"/>
                <a:gridCol w="1321175"/>
                <a:gridCol w="890300"/>
                <a:gridCol w="2136925"/>
                <a:gridCol w="2534475"/>
              </a:tblGrid>
              <a:tr h="381000">
                <a:tc rowSpan="2">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Kalimat Tujuan Pembelajaran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(urutan boleh disesuaikan) </a:t>
                      </a:r>
                      <a:endParaRPr sz="1400" u="none" cap="none" strike="noStrike"/>
                    </a:p>
                  </a:txBody>
                  <a:tcPr marT="91425" marB="91425" marR="91425" marL="91425" anchor="ctr"/>
                </a:tc>
                <a:tc gridSpan="2">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Topik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t>(sudah disusun beralur)</a:t>
                      </a:r>
                      <a:endParaRPr sz="1400" u="none" cap="none" strike="noStrike"/>
                    </a:p>
                  </a:txBody>
                  <a:tcPr marT="91425" marB="91425" marR="91425" marL="91425"/>
                </a:tc>
                <a:tc hMerge="1"/>
                <a:tc rowSpan="2">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t>Perkiraan jumlah JP</a:t>
                      </a:r>
                      <a:endParaRPr sz="1200" u="none" cap="none" strike="noStrike"/>
                    </a:p>
                  </a:txBody>
                  <a:tcPr marT="91425" marB="91425" marR="91425" marL="91425" anchor="ctr">
                    <a:solidFill>
                      <a:srgbClr val="B6D7A8"/>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Dimensi Profil Pelajar Pancasila </a:t>
                      </a:r>
                      <a:endParaRPr sz="1400" u="none" cap="none" strike="noStrike"/>
                    </a:p>
                  </a:txBody>
                  <a:tcPr marT="91425" marB="91425" marR="91425" marL="91425" anchor="ctr">
                    <a:solidFill>
                      <a:srgbClr val="FCE5CD"/>
                    </a:solidFill>
                  </a:tcPr>
                </a:tc>
                <a:tc rowSpan="2">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Karakteristik/potensi sekolah yang terkait topik</a:t>
                      </a:r>
                      <a:endParaRPr sz="1400" u="none" cap="none" strike="noStrike"/>
                    </a:p>
                  </a:txBody>
                  <a:tcPr marT="91425" marB="91425" marR="91425" marL="91425" anchor="ctr">
                    <a:solidFill>
                      <a:srgbClr val="FFF2CC"/>
                    </a:solidFill>
                  </a:tcPr>
                </a:tc>
              </a:tr>
              <a:tr h="381000">
                <a:tc vMerge="1"/>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Inti materi (konten)</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Keterampilan (kompetensi)</a:t>
                      </a:r>
                      <a:endParaRPr sz="1400" u="none" cap="none" strike="noStrike"/>
                    </a:p>
                  </a:txBody>
                  <a:tcPr marT="91425" marB="91425" marR="91425" marL="91425"/>
                </a:tc>
                <a:tc vMerge="1"/>
                <a:tc vMerge="1"/>
                <a:tc vMerge="1"/>
              </a:tr>
              <a:tr h="3810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1.1 Keberadaan diri dan keluarga di tengah lingkungan sosial </a:t>
                      </a:r>
                      <a:endParaRPr sz="1000" u="none" cap="none" strike="noStrike">
                        <a:solidFill>
                          <a:schemeClr val="dk1"/>
                        </a:solidFill>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a:t>
                      </a:r>
                      <a:r>
                        <a:rPr lang="en-US" sz="1000" u="sng" cap="none" strike="noStrike">
                          <a:solidFill>
                            <a:schemeClr val="dk1"/>
                          </a:solidFill>
                        </a:rPr>
                        <a:t>konsep utama: silsilah keluarga, lembaga sosial, interaksi sosial, nilai dan norma masyarakat, kegiatan sosial kemanusiaan)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2.</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dst</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2.</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dst</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6D7A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FFF2CC"/>
                    </a:solidFill>
                  </a:tcPr>
                </a:tc>
              </a:tr>
              <a:tr h="381000">
                <a:tc>
                  <a:txBody>
                    <a:bodyPr/>
                    <a:lstStyle/>
                    <a:p>
                      <a:pPr indent="0" lvl="0" marL="0" marR="0" rtl="0" algn="l">
                        <a:lnSpc>
                          <a:spcPct val="100000"/>
                        </a:lnSpc>
                        <a:spcBef>
                          <a:spcPts val="0"/>
                        </a:spcBef>
                        <a:spcAft>
                          <a:spcPts val="0"/>
                        </a:spcAft>
                        <a:buClr>
                          <a:srgbClr val="000000"/>
                        </a:buClr>
                        <a:buSzPts val="1000"/>
                        <a:buFont typeface="Arial"/>
                        <a:buNone/>
                      </a:pPr>
                      <a:r>
                        <a:rPr lang="en-US" sz="1000" u="none" cap="none" strike="noStrike">
                          <a:solidFill>
                            <a:schemeClr val="dk1"/>
                          </a:solidFill>
                        </a:rPr>
                        <a:t>1.2 Mengurutkan peristiwa sejarah dalam kerangka kronologis (masa pra aksara) dan menghubungkan dengan kondisi saat ini </a:t>
                      </a:r>
                      <a:endParaRPr sz="1000" u="none" cap="none" strike="noStrike">
                        <a:solidFill>
                          <a:schemeClr val="dk1"/>
                        </a:solidFill>
                      </a:endParaRPr>
                    </a:p>
                    <a:p>
                      <a:pPr indent="0" lvl="0" marL="0" marR="0" rtl="0" algn="l">
                        <a:lnSpc>
                          <a:spcPct val="100000"/>
                        </a:lnSpc>
                        <a:spcBef>
                          <a:spcPts val="0"/>
                        </a:spcBef>
                        <a:spcAft>
                          <a:spcPts val="0"/>
                        </a:spcAft>
                        <a:buClr>
                          <a:srgbClr val="000000"/>
                        </a:buClr>
                        <a:buSzPts val="1000"/>
                        <a:buFont typeface="Arial"/>
                        <a:buNone/>
                      </a:pPr>
                      <a:r>
                        <a:rPr lang="en-US" sz="1000" u="sng" cap="none" strike="noStrike">
                          <a:solidFill>
                            <a:schemeClr val="dk1"/>
                          </a:solidFill>
                        </a:rPr>
                        <a:t>(konsep utama: sejarah lokal, nilai-nilai dan tradisi kehidupan masa lalu, kehidupan masa pra aksara)</a:t>
                      </a:r>
                      <a:r>
                        <a:rPr lang="en-US" sz="1000" u="none" cap="none" strike="noStrike">
                          <a:solidFill>
                            <a:schemeClr val="dk1"/>
                          </a:solidFill>
                        </a:rPr>
                        <a:t> </a:t>
                      </a:r>
                      <a:endParaRPr sz="1000" u="none" cap="none" strike="noStrike">
                        <a:solidFill>
                          <a:schemeClr val="dk1"/>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2.</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dst</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1.</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2.</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3.</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lang="en-US" sz="1400" u="none" cap="none" strike="noStrike"/>
                        <a:t>dst</a:t>
                      </a:r>
                      <a:endParaRPr sz="1400" u="none" cap="none" strike="noStrike"/>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L cap="flat" cmpd="sng" w="9525">
                      <a:solidFill>
                        <a:srgbClr val="9E9E9E"/>
                      </a:solidFill>
                      <a:prstDash val="solid"/>
                      <a:round/>
                      <a:headEnd len="sm" w="sm" type="none"/>
                      <a:tailEnd len="sm" w="sm" type="none"/>
                    </a:lnL>
                    <a:solidFill>
                      <a:srgbClr val="B6D7A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FFF2CC"/>
                    </a:solidFil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102"/>
          <p:cNvSpPr txBox="1"/>
          <p:nvPr>
            <p:ph type="title"/>
          </p:nvPr>
        </p:nvSpPr>
        <p:spPr>
          <a:xfrm>
            <a:off x="894575" y="2002638"/>
            <a:ext cx="4284600" cy="28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000"/>
              <a:buNone/>
            </a:pPr>
            <a:r>
              <a:rPr lang="en-US"/>
              <a:t>Refleksi Terbimbing</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03"/>
          <p:cNvSpPr txBox="1"/>
          <p:nvPr>
            <p:ph idx="1" type="body"/>
          </p:nvPr>
        </p:nvSpPr>
        <p:spPr>
          <a:xfrm>
            <a:off x="503675" y="1220850"/>
            <a:ext cx="11205600" cy="51576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1000"/>
              </a:spcBef>
              <a:spcAft>
                <a:spcPts val="0"/>
              </a:spcAft>
              <a:buSzPts val="1800"/>
              <a:buNone/>
            </a:pPr>
            <a:r>
              <a:rPr lang="en-US"/>
              <a:t>Mari berefleksi sejenak tentang apa yang telah kita pelajari bersama. Sila lanjutkan kalimat berikut dan tuangkan refleksi Bapak/Ibu melalui media padlet. </a:t>
            </a:r>
            <a:endParaRPr/>
          </a:p>
          <a:p>
            <a:pPr indent="0" lvl="0" marL="0" rtl="0" algn="l">
              <a:lnSpc>
                <a:spcPct val="115000"/>
              </a:lnSpc>
              <a:spcBef>
                <a:spcPts val="1000"/>
              </a:spcBef>
              <a:spcAft>
                <a:spcPts val="0"/>
              </a:spcAft>
              <a:buSzPts val="1800"/>
              <a:buNone/>
            </a:pPr>
            <a:r>
              <a:t/>
            </a:r>
            <a:endParaRPr/>
          </a:p>
          <a:p>
            <a:pPr indent="-342900" lvl="0" marL="457200" rtl="0" algn="l">
              <a:lnSpc>
                <a:spcPct val="115000"/>
              </a:lnSpc>
              <a:spcBef>
                <a:spcPts val="0"/>
              </a:spcBef>
              <a:spcAft>
                <a:spcPts val="0"/>
              </a:spcAft>
              <a:buSzPts val="1800"/>
              <a:buAutoNum type="arabicPeriod"/>
            </a:pPr>
            <a:r>
              <a:rPr lang="en-US"/>
              <a:t>Sekarang saya paham, bahwa … </a:t>
            </a:r>
            <a:endParaRPr/>
          </a:p>
          <a:p>
            <a:pPr indent="-342900" lvl="0" marL="457200" rtl="0" algn="l">
              <a:lnSpc>
                <a:spcPct val="115000"/>
              </a:lnSpc>
              <a:spcBef>
                <a:spcPts val="0"/>
              </a:spcBef>
              <a:spcAft>
                <a:spcPts val="0"/>
              </a:spcAft>
              <a:buSzPts val="1800"/>
              <a:buAutoNum type="arabicPeriod"/>
            </a:pPr>
            <a:r>
              <a:rPr lang="en-US"/>
              <a:t>Modul merumuskan TP dan ATP ini menurut saya … </a:t>
            </a:r>
            <a:endParaRPr/>
          </a:p>
          <a:p>
            <a:pPr indent="-342900" lvl="0" marL="457200" rtl="0" algn="l">
              <a:lnSpc>
                <a:spcPct val="115000"/>
              </a:lnSpc>
              <a:spcBef>
                <a:spcPts val="0"/>
              </a:spcBef>
              <a:spcAft>
                <a:spcPts val="0"/>
              </a:spcAft>
              <a:buSzPts val="1800"/>
              <a:buAutoNum type="arabicPeriod"/>
            </a:pPr>
            <a:r>
              <a:rPr lang="en-US"/>
              <a:t>Namun saya masih bingung tentang … </a:t>
            </a:r>
            <a:endParaRPr/>
          </a:p>
          <a:p>
            <a:pPr indent="-342900" lvl="0" marL="457200" rtl="0" algn="l">
              <a:lnSpc>
                <a:spcPct val="115000"/>
              </a:lnSpc>
              <a:spcBef>
                <a:spcPts val="0"/>
              </a:spcBef>
              <a:spcAft>
                <a:spcPts val="0"/>
              </a:spcAft>
              <a:buSzPts val="1800"/>
              <a:buAutoNum type="arabicPeriod"/>
            </a:pPr>
            <a:r>
              <a:rPr lang="en-US"/>
              <a:t>Untuk mengatasi kebingungan itu, saya akan … </a:t>
            </a:r>
            <a:endParaRPr/>
          </a:p>
          <a:p>
            <a:pPr indent="-342900" lvl="0" marL="457200" rtl="0" algn="l">
              <a:lnSpc>
                <a:spcPct val="115000"/>
              </a:lnSpc>
              <a:spcBef>
                <a:spcPts val="0"/>
              </a:spcBef>
              <a:spcAft>
                <a:spcPts val="0"/>
              </a:spcAft>
              <a:buSzPts val="1800"/>
              <a:buAutoNum type="arabicPeriod"/>
            </a:pPr>
            <a:r>
              <a:rPr lang="en-US"/>
              <a:t>3 kata kunci yang saya pahami dari modul ini adalah …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04"/>
          <p:cNvSpPr txBox="1"/>
          <p:nvPr>
            <p:ph type="title"/>
          </p:nvPr>
        </p:nvSpPr>
        <p:spPr>
          <a:xfrm>
            <a:off x="894575" y="2002638"/>
            <a:ext cx="4284600" cy="28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000"/>
              <a:buNone/>
            </a:pPr>
            <a:r>
              <a:rPr lang="en-US" sz="5700"/>
              <a:t>Koneksi Antar Materi</a:t>
            </a:r>
            <a:endParaRPr sz="57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05"/>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Dalam proses penyusunan/penyesuaian TP dan ATP di tingkat satuan pendidikan, identifikasi peran-peran spesifik apa yang dapat dilakukan oleh: </a:t>
            </a:r>
            <a:endParaRPr/>
          </a:p>
          <a:p>
            <a:pPr indent="-342900" lvl="0" marL="457200" rtl="0" algn="l">
              <a:lnSpc>
                <a:spcPct val="90000"/>
              </a:lnSpc>
              <a:spcBef>
                <a:spcPts val="1000"/>
              </a:spcBef>
              <a:spcAft>
                <a:spcPts val="0"/>
              </a:spcAft>
              <a:buSzPts val="1800"/>
              <a:buAutoNum type="arabicPeriod"/>
            </a:pPr>
            <a:r>
              <a:rPr lang="en-US"/>
              <a:t>Kepala Sekolah</a:t>
            </a:r>
            <a:endParaRPr/>
          </a:p>
          <a:p>
            <a:pPr indent="-342900" lvl="0" marL="457200" rtl="0" algn="l">
              <a:lnSpc>
                <a:spcPct val="90000"/>
              </a:lnSpc>
              <a:spcBef>
                <a:spcPts val="0"/>
              </a:spcBef>
              <a:spcAft>
                <a:spcPts val="0"/>
              </a:spcAft>
              <a:buSzPts val="1800"/>
              <a:buAutoNum type="arabicPeriod"/>
            </a:pPr>
            <a:r>
              <a:rPr lang="en-US"/>
              <a:t>Wakasek Kurikulum</a:t>
            </a:r>
            <a:endParaRPr/>
          </a:p>
          <a:p>
            <a:pPr indent="-342900" lvl="0" marL="457200" rtl="0" algn="l">
              <a:lnSpc>
                <a:spcPct val="90000"/>
              </a:lnSpc>
              <a:spcBef>
                <a:spcPts val="0"/>
              </a:spcBef>
              <a:spcAft>
                <a:spcPts val="0"/>
              </a:spcAft>
              <a:buSzPts val="1800"/>
              <a:buAutoNum type="arabicPeriod"/>
            </a:pPr>
            <a:r>
              <a:rPr lang="en-US"/>
              <a:t>Guru </a:t>
            </a:r>
            <a:endParaRPr/>
          </a:p>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rPr lang="en-US"/>
              <a:t>Durasi diskusi: 10 menit</a:t>
            </a:r>
            <a:endParaRPr/>
          </a:p>
        </p:txBody>
      </p:sp>
      <p:sp>
        <p:nvSpPr>
          <p:cNvPr id="695" name="Google Shape;695;p105"/>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US" sz="3559"/>
              <a:t>Sila diskusikan hal ini dalam kelompok: </a:t>
            </a:r>
            <a:endParaRPr sz="3559"/>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txBox="1"/>
          <p:nvPr>
            <p:ph type="title"/>
          </p:nvPr>
        </p:nvSpPr>
        <p:spPr>
          <a:xfrm>
            <a:off x="670950" y="1117775"/>
            <a:ext cx="43059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Mulai dari Diri </a:t>
            </a:r>
            <a:endParaRPr/>
          </a:p>
        </p:txBody>
      </p:sp>
      <p:sp>
        <p:nvSpPr>
          <p:cNvPr id="183" name="Google Shape;183;p34"/>
          <p:cNvSpPr txBox="1"/>
          <p:nvPr>
            <p:ph idx="1" type="body"/>
          </p:nvPr>
        </p:nvSpPr>
        <p:spPr>
          <a:xfrm>
            <a:off x="670950" y="2402275"/>
            <a:ext cx="6935700" cy="3432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1000"/>
              </a:spcBef>
              <a:spcAft>
                <a:spcPts val="0"/>
              </a:spcAft>
              <a:buSzPts val="605"/>
              <a:buNone/>
            </a:pPr>
            <a:r>
              <a:rPr lang="en-US" sz="2920">
                <a:highlight>
                  <a:srgbClr val="FFFFFF"/>
                </a:highlight>
                <a:latin typeface="Candara"/>
                <a:ea typeface="Candara"/>
                <a:cs typeface="Candara"/>
                <a:sym typeface="Candara"/>
              </a:rPr>
              <a:t>Proses refleksi pada sesi ini akan mencakup 2 bagian: </a:t>
            </a:r>
            <a:endParaRPr sz="2920">
              <a:highlight>
                <a:srgbClr val="FFFFFF"/>
              </a:highlight>
              <a:latin typeface="Candara"/>
              <a:ea typeface="Candara"/>
              <a:cs typeface="Candara"/>
              <a:sym typeface="Candara"/>
            </a:endParaRPr>
          </a:p>
          <a:p>
            <a:pPr indent="-414019" lvl="0" marL="457200" rtl="0" algn="just">
              <a:lnSpc>
                <a:spcPct val="115000"/>
              </a:lnSpc>
              <a:spcBef>
                <a:spcPts val="1000"/>
              </a:spcBef>
              <a:spcAft>
                <a:spcPts val="0"/>
              </a:spcAft>
              <a:buSzPts val="2920"/>
              <a:buFont typeface="Candara"/>
              <a:buAutoNum type="arabicPeriod"/>
            </a:pPr>
            <a:r>
              <a:rPr lang="en-US" sz="2920">
                <a:highlight>
                  <a:schemeClr val="lt1"/>
                </a:highlight>
                <a:latin typeface="Candara"/>
                <a:ea typeface="Candara"/>
                <a:cs typeface="Candara"/>
                <a:sym typeface="Candara"/>
              </a:rPr>
              <a:t>Tentang pengalaman belajar sebagai murid. </a:t>
            </a:r>
            <a:endParaRPr sz="2920">
              <a:highlight>
                <a:srgbClr val="FFFFFF"/>
              </a:highlight>
              <a:latin typeface="Candara"/>
              <a:ea typeface="Candara"/>
              <a:cs typeface="Candara"/>
              <a:sym typeface="Candara"/>
            </a:endParaRPr>
          </a:p>
          <a:p>
            <a:pPr indent="-414019" lvl="0" marL="457200" rtl="0" algn="just">
              <a:lnSpc>
                <a:spcPct val="115000"/>
              </a:lnSpc>
              <a:spcBef>
                <a:spcPts val="0"/>
              </a:spcBef>
              <a:spcAft>
                <a:spcPts val="0"/>
              </a:spcAft>
              <a:buSzPts val="2920"/>
              <a:buFont typeface="Candara"/>
              <a:buAutoNum type="arabicPeriod"/>
            </a:pPr>
            <a:r>
              <a:rPr lang="en-US" sz="2920">
                <a:highlight>
                  <a:srgbClr val="FFFFFF"/>
                </a:highlight>
                <a:latin typeface="Candara"/>
                <a:ea typeface="Candara"/>
                <a:cs typeface="Candara"/>
                <a:sym typeface="Candara"/>
              </a:rPr>
              <a:t>Tentang pengalaman mengajar sebagai guru. </a:t>
            </a:r>
            <a:endParaRPr sz="2920">
              <a:highlight>
                <a:srgbClr val="FFFFFF"/>
              </a:highlight>
              <a:latin typeface="Candara"/>
              <a:ea typeface="Candara"/>
              <a:cs typeface="Candara"/>
              <a:sym typeface="Candara"/>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106"/>
          <p:cNvSpPr txBox="1"/>
          <p:nvPr>
            <p:ph idx="1" type="body"/>
          </p:nvPr>
        </p:nvSpPr>
        <p:spPr>
          <a:xfrm>
            <a:off x="838200" y="2338602"/>
            <a:ext cx="10515600" cy="146490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1000"/>
              </a:spcBef>
              <a:spcAft>
                <a:spcPts val="0"/>
              </a:spcAft>
              <a:buSzPts val="1800"/>
              <a:buNone/>
            </a:pPr>
            <a:r>
              <a:rPr lang="en-US"/>
              <a:t>Sila setiap kelompok menuliskan hasil diskusi dalam media jamboard, sesuai cabang yang sudah disiapkan. </a:t>
            </a:r>
            <a:endParaRPr/>
          </a:p>
        </p:txBody>
      </p:sp>
      <p:sp>
        <p:nvSpPr>
          <p:cNvPr id="701" name="Google Shape;701;p106"/>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Mari Berbagi</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107"/>
          <p:cNvSpPr txBox="1"/>
          <p:nvPr>
            <p:ph type="title"/>
          </p:nvPr>
        </p:nvSpPr>
        <p:spPr>
          <a:xfrm>
            <a:off x="894575" y="2002638"/>
            <a:ext cx="4284600" cy="285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000"/>
              <a:buNone/>
            </a:pPr>
            <a:r>
              <a:rPr lang="en-US" sz="5700"/>
              <a:t>Rencana Aksi Nyata</a:t>
            </a:r>
            <a:endParaRPr sz="570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108"/>
          <p:cNvSpPr txBox="1"/>
          <p:nvPr>
            <p:ph idx="1" type="body"/>
          </p:nvPr>
        </p:nvSpPr>
        <p:spPr>
          <a:xfrm>
            <a:off x="838200" y="1214049"/>
            <a:ext cx="10515600" cy="4962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lang="en-US"/>
              <a:t>Dalam sebuah media presentasi, sila Bapak/Ibu menuangkan: </a:t>
            </a:r>
            <a:endParaRPr/>
          </a:p>
          <a:p>
            <a:pPr indent="0" lvl="0" marL="4572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AutoNum type="arabicPeriod"/>
            </a:pPr>
            <a:r>
              <a:rPr lang="en-US"/>
              <a:t>Rumusan langkah kerja (yang akan dilakukan) terkait penyusunan/penyesuaian TP dan ATP, sesuai fungsi dan peran Bapak/Ibu di sekolah saat ini. </a:t>
            </a:r>
            <a:endParaRPr/>
          </a:p>
          <a:p>
            <a:pPr indent="0" lvl="0" marL="457200" rtl="0" algn="l">
              <a:lnSpc>
                <a:spcPct val="90000"/>
              </a:lnSpc>
              <a:spcBef>
                <a:spcPts val="1000"/>
              </a:spcBef>
              <a:spcAft>
                <a:spcPts val="0"/>
              </a:spcAft>
              <a:buSzPts val="1800"/>
              <a:buNone/>
            </a:pPr>
            <a:r>
              <a:t/>
            </a:r>
            <a:endParaRPr/>
          </a:p>
          <a:p>
            <a:pPr indent="-342900" lvl="0" marL="457200" rtl="0" algn="l">
              <a:lnSpc>
                <a:spcPct val="90000"/>
              </a:lnSpc>
              <a:spcBef>
                <a:spcPts val="1000"/>
              </a:spcBef>
              <a:spcAft>
                <a:spcPts val="0"/>
              </a:spcAft>
              <a:buSzPts val="1800"/>
              <a:buAutoNum type="arabicPeriod"/>
            </a:pPr>
            <a:r>
              <a:rPr lang="en-US"/>
              <a:t>Rumusan langkah kerja (yang akan dilakukan) terkait sosialisasi modul ini ke rekan sejawat di sekolah masing-masing.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09"/>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Refleksi Akhir Sesi </a:t>
            </a:r>
            <a:endParaRPr/>
          </a:p>
        </p:txBody>
      </p:sp>
      <p:sp>
        <p:nvSpPr>
          <p:cNvPr id="717" name="Google Shape;717;p109"/>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1000"/>
              </a:spcBef>
              <a:spcAft>
                <a:spcPts val="0"/>
              </a:spcAft>
              <a:buSzPts val="1800"/>
              <a:buNone/>
            </a:pPr>
            <a:r>
              <a:rPr lang="en-US"/>
              <a:t>Sila Bapak/Ibu menuliskan: </a:t>
            </a:r>
            <a:endParaRPr/>
          </a:p>
          <a:p>
            <a:pPr indent="-342900" lvl="0" marL="457200" rtl="0" algn="l">
              <a:lnSpc>
                <a:spcPct val="150000"/>
              </a:lnSpc>
              <a:spcBef>
                <a:spcPts val="1000"/>
              </a:spcBef>
              <a:spcAft>
                <a:spcPts val="0"/>
              </a:spcAft>
              <a:buSzPts val="1800"/>
              <a:buAutoNum type="arabicPeriod"/>
            </a:pPr>
            <a:r>
              <a:rPr lang="en-US"/>
              <a:t>Tiga kata kunci terkait penyusunan TP dan ATP </a:t>
            </a:r>
            <a:endParaRPr/>
          </a:p>
          <a:p>
            <a:pPr indent="-342900" lvl="0" marL="457200" rtl="0" algn="l">
              <a:lnSpc>
                <a:spcPct val="150000"/>
              </a:lnSpc>
              <a:spcBef>
                <a:spcPts val="0"/>
              </a:spcBef>
              <a:spcAft>
                <a:spcPts val="0"/>
              </a:spcAft>
              <a:buSzPts val="1800"/>
              <a:buAutoNum type="arabicPeriod"/>
            </a:pPr>
            <a:r>
              <a:rPr lang="en-US"/>
              <a:t>Apa manfaat yang saya dapat bila menguasai modul ini? (terkait fungsi saya saat ini) </a:t>
            </a:r>
            <a:endParaRPr/>
          </a:p>
          <a:p>
            <a:pPr indent="-342900" lvl="0" marL="457200" rtl="0" algn="l">
              <a:lnSpc>
                <a:spcPct val="150000"/>
              </a:lnSpc>
              <a:spcBef>
                <a:spcPts val="0"/>
              </a:spcBef>
              <a:spcAft>
                <a:spcPts val="0"/>
              </a:spcAft>
              <a:buSzPts val="1800"/>
              <a:buAutoNum type="arabicPeriod"/>
            </a:pPr>
            <a:r>
              <a:rPr lang="en-US"/>
              <a:t>Hal baik yang saya dapat dari pembelajaran hari ini</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10"/>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lang="en-US"/>
              <a:t>Terima Kasih</a:t>
            </a:r>
            <a:endParaRPr/>
          </a:p>
        </p:txBody>
      </p:sp>
      <p:sp>
        <p:nvSpPr>
          <p:cNvPr id="723" name="Google Shape;723;p110"/>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400"/>
              <a:buNone/>
            </a:pPr>
            <a:r>
              <a:rPr lang="en-US"/>
              <a:t>Selamat berproses memajukan pendidikan Indonesia.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5"/>
          <p:cNvSpPr txBox="1"/>
          <p:nvPr>
            <p:ph type="title"/>
          </p:nvPr>
        </p:nvSpPr>
        <p:spPr>
          <a:xfrm>
            <a:off x="670950" y="1117775"/>
            <a:ext cx="7295700" cy="111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20"/>
              <a:buNone/>
            </a:pPr>
            <a:r>
              <a:rPr b="1" lang="en-US" sz="3259"/>
              <a:t>Pengalaman Belajar Sebagai Murid</a:t>
            </a:r>
            <a:endParaRPr b="1" sz="3259"/>
          </a:p>
        </p:txBody>
      </p:sp>
      <p:sp>
        <p:nvSpPr>
          <p:cNvPr id="189" name="Google Shape;189;p35"/>
          <p:cNvSpPr txBox="1"/>
          <p:nvPr/>
        </p:nvSpPr>
        <p:spPr>
          <a:xfrm>
            <a:off x="732150" y="2175850"/>
            <a:ext cx="67116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Arial"/>
              <a:ea typeface="Arial"/>
              <a:cs typeface="Arial"/>
              <a:sym typeface="Arial"/>
            </a:endParaRPr>
          </a:p>
        </p:txBody>
      </p:sp>
      <p:sp>
        <p:nvSpPr>
          <p:cNvPr id="190" name="Google Shape;190;p35"/>
          <p:cNvSpPr txBox="1"/>
          <p:nvPr/>
        </p:nvSpPr>
        <p:spPr>
          <a:xfrm>
            <a:off x="620100" y="2382300"/>
            <a:ext cx="6935700" cy="304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100"/>
              <a:buFont typeface="Arial"/>
              <a:buNone/>
            </a:pPr>
            <a:r>
              <a:rPr b="0" i="0" lang="en-US" sz="3100" u="none" cap="none" strike="noStrike">
                <a:solidFill>
                  <a:srgbClr val="000000"/>
                </a:solidFill>
                <a:latin typeface="Arial"/>
                <a:ea typeface="Arial"/>
                <a:cs typeface="Arial"/>
                <a:sym typeface="Arial"/>
              </a:rPr>
              <a:t>Sila saling bercerita tentang 1-2 topik/materi yang Anda pelajari saat bersekolah dan aplikasi/pemanfaatannya masih Anda rasakan/banyak digunakan hingga saat ini. </a:t>
            </a:r>
            <a:endParaRPr b="0" i="0" sz="3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