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Candar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EUmZZP7cvaRL2x+8tfgxelGXz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regular.fntdata"/><Relationship Id="rId11" Type="http://schemas.openxmlformats.org/officeDocument/2006/relationships/slide" Target="slides/slide6.xml"/><Relationship Id="rId22" Type="http://schemas.openxmlformats.org/officeDocument/2006/relationships/font" Target="fonts/Candara-italic.fntdata"/><Relationship Id="rId10" Type="http://schemas.openxmlformats.org/officeDocument/2006/relationships/slide" Target="slides/slide5.xml"/><Relationship Id="rId21" Type="http://schemas.openxmlformats.org/officeDocument/2006/relationships/font" Target="fonts/Candara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andar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D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30 menit untuk pelatihan instruktur</a:t>
            </a:r>
            <a:endParaRPr/>
          </a:p>
        </p:txBody>
      </p:sp>
      <p:sp>
        <p:nvSpPr>
          <p:cNvPr id="172" name="Google Shape;17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6000"/>
              <a:buFont typeface="Candara"/>
              <a:buNone/>
              <a:defRPr sz="6000">
                <a:solidFill>
                  <a:srgbClr val="1D81F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24" name="Google Shape;24;p16"/>
          <p:cNvSpPr/>
          <p:nvPr/>
        </p:nvSpPr>
        <p:spPr>
          <a:xfrm>
            <a:off x="10811435" y="5647765"/>
            <a:ext cx="1380565" cy="12075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kolah Penggerak | Sekolah Penggerak"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504" y="4161651"/>
            <a:ext cx="4801496" cy="26936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16"/>
          <p:cNvCxnSpPr/>
          <p:nvPr/>
        </p:nvCxnSpPr>
        <p:spPr>
          <a:xfrm>
            <a:off x="1524000" y="3509963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>
            <a:off x="838101" y="937034"/>
            <a:ext cx="10515600" cy="1117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4176820" y="-1000017"/>
            <a:ext cx="383836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/>
          <p:nvPr/>
        </p:nvSpPr>
        <p:spPr>
          <a:xfrm>
            <a:off x="1" y="842481"/>
            <a:ext cx="6095999" cy="6015518"/>
          </a:xfrm>
          <a:prstGeom prst="rect">
            <a:avLst/>
          </a:prstGeom>
          <a:solidFill>
            <a:srgbClr val="F0FBFF"/>
          </a:solidFill>
          <a:ln cap="flat" cmpd="sng" w="12700">
            <a:solidFill>
              <a:srgbClr val="F0FB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7"/>
          <p:cNvSpPr txBox="1"/>
          <p:nvPr>
            <p:ph type="title"/>
          </p:nvPr>
        </p:nvSpPr>
        <p:spPr>
          <a:xfrm>
            <a:off x="831850" y="1709738"/>
            <a:ext cx="428468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6000"/>
              <a:buFont typeface="Candar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831850" y="4589463"/>
            <a:ext cx="428468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32" name="Google Shape;32;p17"/>
          <p:cNvSpPr/>
          <p:nvPr/>
        </p:nvSpPr>
        <p:spPr>
          <a:xfrm>
            <a:off x="6096000" y="0"/>
            <a:ext cx="6095999" cy="68579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101" y="937034"/>
            <a:ext cx="10515600" cy="1117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2338603"/>
            <a:ext cx="10515600" cy="3838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838101" y="937034"/>
            <a:ext cx="10515600" cy="1117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838200" y="2355925"/>
            <a:ext cx="5181600" cy="382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6172200" y="2355925"/>
            <a:ext cx="5181600" cy="382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838200" y="935038"/>
            <a:ext cx="10515600" cy="121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839788" y="216526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1"/>
          <p:cNvSpPr txBox="1"/>
          <p:nvPr>
            <p:ph idx="2" type="body"/>
          </p:nvPr>
        </p:nvSpPr>
        <p:spPr>
          <a:xfrm>
            <a:off x="839788" y="3006725"/>
            <a:ext cx="5157787" cy="3182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3" type="body"/>
          </p:nvPr>
        </p:nvSpPr>
        <p:spPr>
          <a:xfrm>
            <a:off x="6172200" y="216526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1"/>
          <p:cNvSpPr txBox="1"/>
          <p:nvPr>
            <p:ph idx="4" type="body"/>
          </p:nvPr>
        </p:nvSpPr>
        <p:spPr>
          <a:xfrm>
            <a:off x="6172200" y="3006725"/>
            <a:ext cx="5183188" cy="3182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/>
          <p:nvPr>
            <p:ph type="title"/>
          </p:nvPr>
        </p:nvSpPr>
        <p:spPr>
          <a:xfrm>
            <a:off x="838101" y="937034"/>
            <a:ext cx="10515600" cy="1117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839788" y="90902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3200"/>
              <a:buFont typeface="Candar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5183188" y="909021"/>
            <a:ext cx="6172200" cy="4952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3"/>
          <p:cNvSpPr txBox="1"/>
          <p:nvPr>
            <p:ph idx="2" type="body"/>
          </p:nvPr>
        </p:nvSpPr>
        <p:spPr>
          <a:xfrm>
            <a:off x="839788" y="2509221"/>
            <a:ext cx="3932237" cy="3359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839788" y="987424"/>
            <a:ext cx="3932237" cy="17342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3200"/>
              <a:buFont typeface="Candar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839788" y="2721684"/>
            <a:ext cx="3932237" cy="3147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1" y="0"/>
            <a:ext cx="12190801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/>
          <p:nvPr/>
        </p:nvSpPr>
        <p:spPr>
          <a:xfrm>
            <a:off x="8244114" y="0"/>
            <a:ext cx="3947885" cy="653143"/>
          </a:xfrm>
          <a:prstGeom prst="rect">
            <a:avLst/>
          </a:prstGeom>
          <a:solidFill>
            <a:srgbClr val="F0F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5"/>
          <p:cNvSpPr txBox="1"/>
          <p:nvPr>
            <p:ph type="title"/>
          </p:nvPr>
        </p:nvSpPr>
        <p:spPr>
          <a:xfrm>
            <a:off x="838101" y="937034"/>
            <a:ext cx="10515600" cy="1117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838200" y="2338603"/>
            <a:ext cx="10515600" cy="3838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pic>
        <p:nvPicPr>
          <p:cNvPr descr="programsekolahpenggerak | Program Sekolah Penggerak" id="17" name="Google Shape;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1726" y="15586"/>
            <a:ext cx="3080273" cy="9020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buku.kemdikbud.go.i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ID"/>
              <a:t>SINKRONUS BAGIAN 2</a:t>
            </a:r>
            <a:endParaRPr/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6600"/>
              <a:buFont typeface="Candara"/>
              <a:buNone/>
            </a:pPr>
            <a:r>
              <a:rPr b="1" lang="en-ID" sz="6600"/>
              <a:t>PERANGKAT AJAR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type="title"/>
          </p:nvPr>
        </p:nvSpPr>
        <p:spPr>
          <a:xfrm>
            <a:off x="838100" y="1051336"/>
            <a:ext cx="9696817" cy="870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3600"/>
              <a:buFont typeface="Candara"/>
              <a:buNone/>
            </a:pPr>
            <a:r>
              <a:rPr b="1" lang="en-ID" sz="3600"/>
              <a:t>CARA MENGAKSES BUKU TEKS PENDIDIKAN</a:t>
            </a:r>
            <a:endParaRPr/>
          </a:p>
        </p:txBody>
      </p:sp>
      <p:cxnSp>
        <p:nvCxnSpPr>
          <p:cNvPr id="157" name="Google Shape;157;p10"/>
          <p:cNvCxnSpPr/>
          <p:nvPr/>
        </p:nvCxnSpPr>
        <p:spPr>
          <a:xfrm>
            <a:off x="924791" y="1818410"/>
            <a:ext cx="8412392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10"/>
          <p:cNvSpPr txBox="1"/>
          <p:nvPr/>
        </p:nvSpPr>
        <p:spPr>
          <a:xfrm>
            <a:off x="924790" y="2124410"/>
            <a:ext cx="5134697" cy="3592101"/>
          </a:xfrm>
          <a:prstGeom prst="rect">
            <a:avLst/>
          </a:prstGeom>
          <a:noFill/>
          <a:ln cap="flat" cmpd="sng" w="19050">
            <a:solidFill>
              <a:srgbClr val="EE7D3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ndara"/>
              <a:buNone/>
            </a:pPr>
            <a:r>
              <a:rPr b="1" i="0" lang="en-ID" sz="1800" u="none" cap="none" strike="noStrik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Hal yang perlu diperhatikan!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r>
              <a:rPr b="0" i="0" lang="en-ID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Satuan dan/atau program pendidikan anak usia dini, pendidikan dasar, dan pendidikan menengah dapat menggunakan: </a:t>
            </a:r>
            <a:endParaRPr/>
          </a:p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AutoNum type="alphaLcPeriod"/>
            </a:pPr>
            <a:r>
              <a:rPr b="0" i="0" lang="en-ID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buku teks pendamping; </a:t>
            </a:r>
            <a:endParaRPr/>
          </a:p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AutoNum type="alphaLcPeriod"/>
            </a:pPr>
            <a:r>
              <a:rPr b="0" i="0" lang="en-ID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buku nonteks yang telah disahkan oleh Pemerintah Pusat; dan/ atau </a:t>
            </a:r>
            <a:endParaRPr/>
          </a:p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AutoNum type="alphaLcPeriod"/>
            </a:pPr>
            <a:r>
              <a:rPr b="0" i="0" lang="en-ID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buku umum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Book PNG" id="159" name="Google Shape;1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8604" y="1931846"/>
            <a:ext cx="3977227" cy="3977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/>
          <p:nvPr/>
        </p:nvSpPr>
        <p:spPr>
          <a:xfrm>
            <a:off x="7082119" y="1308848"/>
            <a:ext cx="4240304" cy="4240304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 txBox="1"/>
          <p:nvPr>
            <p:ph type="title"/>
          </p:nvPr>
        </p:nvSpPr>
        <p:spPr>
          <a:xfrm>
            <a:off x="537882" y="1949824"/>
            <a:ext cx="5123330" cy="20379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ct val="100000"/>
              <a:buFont typeface="Candara"/>
              <a:buNone/>
            </a:pPr>
            <a:r>
              <a:rPr b="1" lang="en-ID"/>
              <a:t>KONEKSI ANTAR MATERI</a:t>
            </a:r>
            <a:endParaRPr/>
          </a:p>
        </p:txBody>
      </p:sp>
      <p:cxnSp>
        <p:nvCxnSpPr>
          <p:cNvPr id="166" name="Google Shape;166;p11"/>
          <p:cNvCxnSpPr/>
          <p:nvPr/>
        </p:nvCxnSpPr>
        <p:spPr>
          <a:xfrm>
            <a:off x="712694" y="4087903"/>
            <a:ext cx="4625788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11"/>
          <p:cNvSpPr/>
          <p:nvPr/>
        </p:nvSpPr>
        <p:spPr>
          <a:xfrm>
            <a:off x="6880413" y="1109382"/>
            <a:ext cx="4639235" cy="4639235"/>
          </a:xfrm>
          <a:prstGeom prst="ellipse">
            <a:avLst/>
          </a:prstGeom>
          <a:noFill/>
          <a:ln cap="flat" cmpd="sng" w="57150">
            <a:solidFill>
              <a:srgbClr val="1D81F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ry eye awareness month — Foundation blog — Dry Eye Foundation"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2928" y="1611897"/>
            <a:ext cx="3634203" cy="363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838101" y="937034"/>
            <a:ext cx="10515600" cy="1117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4400"/>
              <a:buFont typeface="Candara"/>
              <a:buNone/>
            </a:pPr>
            <a:r>
              <a:rPr b="1" i="0" lang="en-ID"/>
              <a:t>DISKUSI KELOMPOK</a:t>
            </a:r>
            <a:endParaRPr/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1114427" y="2343145"/>
            <a:ext cx="9944099" cy="3629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ID"/>
              <a:t>CGP AKAN MASUK KE KELOMPOK YANG BERISI 4-5 ANGGOTA KELOMPOK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ID"/>
              <a:t>DURASI DISKUSI DAN PEMBUATAN POSTER: 20 MENIT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ID"/>
              <a:t>POSTER DAPAT DIBUAT DENGAN APLIKASI APAPUN</a:t>
            </a:r>
            <a:endParaRPr/>
          </a:p>
        </p:txBody>
      </p:sp>
      <p:sp>
        <p:nvSpPr>
          <p:cNvPr id="176" name="Google Shape;176;p12"/>
          <p:cNvSpPr/>
          <p:nvPr/>
        </p:nvSpPr>
        <p:spPr>
          <a:xfrm>
            <a:off x="688181" y="2043112"/>
            <a:ext cx="10815637" cy="4171951"/>
          </a:xfrm>
          <a:custGeom>
            <a:rect b="b" l="l" r="r" t="t"/>
            <a:pathLst>
              <a:path extrusionOk="0" h="4171951" w="10815637">
                <a:moveTo>
                  <a:pt x="0" y="0"/>
                </a:moveTo>
                <a:cubicBezTo>
                  <a:pt x="1712158" y="118645"/>
                  <a:pt x="9023778" y="116012"/>
                  <a:pt x="10815637" y="0"/>
                </a:cubicBezTo>
                <a:cubicBezTo>
                  <a:pt x="10682755" y="578025"/>
                  <a:pt x="10900588" y="2226793"/>
                  <a:pt x="10815637" y="4171951"/>
                </a:cubicBezTo>
                <a:cubicBezTo>
                  <a:pt x="8640410" y="4306551"/>
                  <a:pt x="2231945" y="4014755"/>
                  <a:pt x="0" y="4171951"/>
                </a:cubicBezTo>
                <a:cubicBezTo>
                  <a:pt x="-20187" y="3223759"/>
                  <a:pt x="-152480" y="1001006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838100" y="1051336"/>
            <a:ext cx="9696817" cy="870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3600"/>
              <a:buFont typeface="Candara"/>
              <a:buNone/>
            </a:pPr>
            <a:r>
              <a:rPr b="1" lang="en-ID" sz="3600"/>
              <a:t>MARI BERDISKUSI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kolah Penggerak | Sekolah Penggerak" id="187" name="Google Shape;187;p14"/>
          <p:cNvPicPr preferRelativeResize="0"/>
          <p:nvPr/>
        </p:nvPicPr>
        <p:blipFill rotWithShape="1">
          <a:blip r:embed="rId3">
            <a:alphaModFix/>
          </a:blip>
          <a:srcRect b="978" l="0" r="-4" t="0"/>
          <a:stretch/>
        </p:blipFill>
        <p:spPr>
          <a:xfrm>
            <a:off x="20" y="10"/>
            <a:ext cx="12191980" cy="685799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8" name="Google Shape;188;p14"/>
          <p:cNvSpPr txBox="1"/>
          <p:nvPr/>
        </p:nvSpPr>
        <p:spPr>
          <a:xfrm>
            <a:off x="5801709" y="4572000"/>
            <a:ext cx="5552089" cy="1287887"/>
          </a:xfrm>
          <a:prstGeom prst="rect">
            <a:avLst/>
          </a:prstGeom>
          <a:noFill/>
          <a:ln cap="flat" cmpd="sng" w="19050">
            <a:solidFill>
              <a:srgbClr val="1D81F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D39"/>
              </a:buClr>
              <a:buSzPts val="4400"/>
              <a:buFont typeface="Candara"/>
              <a:buNone/>
            </a:pPr>
            <a:r>
              <a:rPr b="1" i="0" lang="en-ID" sz="4400" u="none" cap="none" strike="noStrike">
                <a:solidFill>
                  <a:srgbClr val="EE7D39"/>
                </a:solidFill>
                <a:latin typeface="Candara"/>
                <a:ea typeface="Candara"/>
                <a:cs typeface="Candara"/>
                <a:sym typeface="Candara"/>
              </a:rPr>
              <a:t>SAMPAI JUMPA DI SESI SELANJUTNYA!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7082119" y="1308848"/>
            <a:ext cx="4240304" cy="4240304"/>
          </a:xfrm>
          <a:prstGeom prst="ellipse">
            <a:avLst/>
          </a:prstGeom>
          <a:solidFill>
            <a:srgbClr val="FFF2CC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>
            <p:ph type="title"/>
          </p:nvPr>
        </p:nvSpPr>
        <p:spPr>
          <a:xfrm>
            <a:off x="537882" y="1949824"/>
            <a:ext cx="5123330" cy="20379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6000"/>
              <a:buFont typeface="Candara"/>
              <a:buNone/>
            </a:pPr>
            <a:r>
              <a:rPr b="1" lang="en-ID"/>
              <a:t>PEMBUKAAN</a:t>
            </a:r>
            <a:endParaRPr/>
          </a:p>
        </p:txBody>
      </p:sp>
      <p:cxnSp>
        <p:nvCxnSpPr>
          <p:cNvPr id="96" name="Google Shape;96;p2"/>
          <p:cNvCxnSpPr/>
          <p:nvPr/>
        </p:nvCxnSpPr>
        <p:spPr>
          <a:xfrm>
            <a:off x="712694" y="4087903"/>
            <a:ext cx="4625788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2"/>
          <p:cNvSpPr/>
          <p:nvPr/>
        </p:nvSpPr>
        <p:spPr>
          <a:xfrm>
            <a:off x="6880413" y="1109382"/>
            <a:ext cx="4639235" cy="4639235"/>
          </a:xfrm>
          <a:prstGeom prst="ellipse">
            <a:avLst/>
          </a:prstGeom>
          <a:noFill/>
          <a:ln cap="flat" cmpd="sng" w="57150">
            <a:solidFill>
              <a:srgbClr val="1D81F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ision - Free interface icons"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0061" y="1892630"/>
            <a:ext cx="2999715" cy="299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129992" y="884008"/>
            <a:ext cx="5314536" cy="891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4400"/>
              <a:buFont typeface="Candara"/>
              <a:buNone/>
            </a:pPr>
            <a:r>
              <a:rPr b="1" lang="en-ID"/>
              <a:t>Selamat datang!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242046" y="2385624"/>
            <a:ext cx="5853953" cy="3449620"/>
          </a:xfrm>
          <a:prstGeom prst="rect">
            <a:avLst/>
          </a:prstGeom>
          <a:noFill/>
          <a:ln cap="flat" cmpd="sng" w="12700">
            <a:solidFill>
              <a:srgbClr val="1D81F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b="1" lang="en-ID" sz="2400">
                <a:solidFill>
                  <a:srgbClr val="002060"/>
                </a:solidFill>
              </a:rPr>
              <a:t>TUJUAN</a:t>
            </a:r>
            <a:endParaRPr b="1" sz="1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ID" sz="1800">
                <a:solidFill>
                  <a:srgbClr val="002060"/>
                </a:solidFill>
              </a:rPr>
              <a:t>Di akhir sesi ini, peserta mampu: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ID" sz="1800">
                <a:solidFill>
                  <a:srgbClr val="002060"/>
                </a:solidFill>
              </a:rPr>
              <a:t>merefleksikan pembelajaran saat menyusun Modul Ajar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ID" sz="1800">
                <a:solidFill>
                  <a:srgbClr val="002060"/>
                </a:solidFill>
              </a:rPr>
              <a:t>mengetahui contoh dari Modul Ajar yang memiliki komponen lengkap dan sesuai dengan prinsip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ID" sz="1800">
                <a:solidFill>
                  <a:srgbClr val="002060"/>
                </a:solidFill>
              </a:rPr>
              <a:t>membuat poster pendampingan dalam mendampingi guru menyusun ATP dan MA</a:t>
            </a: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-1" l="5301" r="18914" t="0"/>
          <a:stretch/>
        </p:blipFill>
        <p:spPr>
          <a:xfrm>
            <a:off x="6750141" y="-2"/>
            <a:ext cx="5441859" cy="5654940"/>
          </a:xfrm>
          <a:custGeom>
            <a:rect b="b" l="l" r="r" t="t"/>
            <a:pathLst>
              <a:path extrusionOk="0" h="5654940" w="5441859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129992" y="1455249"/>
            <a:ext cx="6270808" cy="682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200"/>
              <a:buFont typeface="Candara"/>
              <a:buNone/>
            </a:pPr>
            <a:r>
              <a:rPr b="0" i="0" lang="en-ID" sz="22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Berikut adalah tujuan kita dari sesi ini: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-2" l="0" r="11075" t="0"/>
          <a:stretch/>
        </p:blipFill>
        <p:spPr>
          <a:xfrm>
            <a:off x="-5" y="10"/>
            <a:ext cx="7743949" cy="6858000"/>
          </a:xfrm>
          <a:custGeom>
            <a:rect b="b" l="l" r="r" t="t"/>
            <a:pathLst>
              <a:path extrusionOk="0" h="6858000" w="7743949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7969827" y="1746454"/>
            <a:ext cx="3917372" cy="891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4200"/>
              <a:buFont typeface="Candara"/>
              <a:buNone/>
            </a:pPr>
            <a:r>
              <a:rPr b="1" i="0" lang="en-ID" sz="42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AGENDA</a:t>
            </a:r>
            <a:endParaRPr b="1" i="0" sz="4200" u="none" cap="none" strike="noStrike">
              <a:solidFill>
                <a:srgbClr val="1D81F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7969827" y="2637457"/>
            <a:ext cx="3917372" cy="2964853"/>
          </a:xfrm>
          <a:custGeom>
            <a:rect b="b" l="l" r="r" t="t"/>
            <a:pathLst>
              <a:path extrusionOk="0" fill="none" h="2964853" w="3917372">
                <a:moveTo>
                  <a:pt x="0" y="0"/>
                </a:moveTo>
                <a:cubicBezTo>
                  <a:pt x="896618" y="-49533"/>
                  <a:pt x="3400796" y="-14809"/>
                  <a:pt x="3917372" y="0"/>
                </a:cubicBezTo>
                <a:cubicBezTo>
                  <a:pt x="4005011" y="798597"/>
                  <a:pt x="3844693" y="1505227"/>
                  <a:pt x="3917372" y="2964853"/>
                </a:cubicBezTo>
                <a:cubicBezTo>
                  <a:pt x="2195304" y="2916622"/>
                  <a:pt x="1209812" y="3049308"/>
                  <a:pt x="0" y="2964853"/>
                </a:cubicBezTo>
                <a:cubicBezTo>
                  <a:pt x="-38581" y="2394041"/>
                  <a:pt x="63341" y="709995"/>
                  <a:pt x="0" y="0"/>
                </a:cubicBezTo>
                <a:close/>
              </a:path>
              <a:path extrusionOk="0" h="2964853" w="3917372">
                <a:moveTo>
                  <a:pt x="0" y="0"/>
                </a:moveTo>
                <a:cubicBezTo>
                  <a:pt x="1750086" y="118645"/>
                  <a:pt x="3194212" y="116012"/>
                  <a:pt x="3917372" y="0"/>
                </a:cubicBezTo>
                <a:cubicBezTo>
                  <a:pt x="3784490" y="1171927"/>
                  <a:pt x="4002323" y="1487972"/>
                  <a:pt x="3917372" y="2964853"/>
                </a:cubicBezTo>
                <a:cubicBezTo>
                  <a:pt x="2275116" y="3099453"/>
                  <a:pt x="1011532" y="2807657"/>
                  <a:pt x="0" y="2964853"/>
                </a:cubicBezTo>
                <a:cubicBezTo>
                  <a:pt x="-20187" y="1975429"/>
                  <a:pt x="-152480" y="366102"/>
                  <a:pt x="0" y="0"/>
                </a:cubicBezTo>
                <a:close/>
              </a:path>
            </a:pathLst>
          </a:custGeom>
          <a:noFill/>
          <a:ln cap="flat" cmpd="sng" w="12700">
            <a:solidFill>
              <a:srgbClr val="1D81F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ELABORASI MATERI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ID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Pembahasan tugas Penyusunan Modul Ajar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ID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Contoh Modul Ajar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ID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KONEKSI ANTAR MATERI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ID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Pembuatan poster pendampingan penyusunan ATP &amp; MA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1006062" y="2078856"/>
            <a:ext cx="2149262" cy="2967198"/>
          </a:xfrm>
          <a:prstGeom prst="roundRect">
            <a:avLst>
              <a:gd fmla="val 16667" name="adj"/>
            </a:avLst>
          </a:prstGeom>
          <a:solidFill>
            <a:srgbClr val="EE7D39"/>
          </a:solidFill>
          <a:ln cap="flat" cmpd="sng" w="12700">
            <a:solidFill>
              <a:srgbClr val="EE7D3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006063" y="3073246"/>
            <a:ext cx="2149261" cy="1052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</a:pPr>
            <a:r>
              <a:rPr b="1" i="0" lang="en-ID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KESEPAKATAN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</a:pPr>
            <a:r>
              <a:rPr b="1" i="0" lang="en-ID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BERSAMA</a:t>
            </a:r>
            <a:endParaRPr b="0" i="0" sz="2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3418784" y="2152995"/>
            <a:ext cx="7948784" cy="289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800"/>
              <a:buFont typeface="Arial"/>
              <a:buChar char="•"/>
            </a:pPr>
            <a:r>
              <a:rPr b="1" i="0" lang="en-ID" sz="28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Menghargai sesama peserta dan fasilitator</a:t>
            </a:r>
            <a:endParaRPr b="1" i="0" sz="2800" u="none" cap="none" strike="noStrike">
              <a:solidFill>
                <a:srgbClr val="1D81F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800"/>
              <a:buFont typeface="Arial"/>
              <a:buChar char="•"/>
            </a:pPr>
            <a:r>
              <a:rPr b="1" i="0" lang="en-ID" sz="28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Satu berbicara, semua mendengarkan</a:t>
            </a:r>
            <a:endParaRPr b="1" i="0" sz="2800" u="none" cap="none" strike="noStrike">
              <a:solidFill>
                <a:srgbClr val="1D81F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800"/>
              <a:buFont typeface="Arial"/>
              <a:buChar char="•"/>
            </a:pPr>
            <a:r>
              <a:rPr b="1" i="0" lang="en-ID" sz="28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Tepat waktu</a:t>
            </a:r>
            <a:endParaRPr b="1" i="0" sz="2800" u="none" cap="none" strike="noStrike">
              <a:solidFill>
                <a:srgbClr val="1D81F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800"/>
              <a:buFont typeface="Arial"/>
              <a:buChar char="•"/>
            </a:pPr>
            <a:r>
              <a:rPr b="1" i="0" lang="en-ID" sz="28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Berpartisipasi aktif</a:t>
            </a:r>
            <a:endParaRPr b="1" i="0" sz="2800" u="none" cap="none" strike="noStrike">
              <a:solidFill>
                <a:srgbClr val="1D81F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800"/>
              <a:buFont typeface="Arial"/>
              <a:buChar char="•"/>
            </a:pPr>
            <a:r>
              <a:rPr b="1" i="0" lang="en-ID" sz="28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Fokus pada sesi belajar</a:t>
            </a:r>
            <a:endParaRPr b="1" i="0" sz="2800" u="none" cap="none" strike="noStrike">
              <a:solidFill>
                <a:srgbClr val="1D81F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537882" y="1949824"/>
            <a:ext cx="5123330" cy="20379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6000"/>
              <a:buFont typeface="Candara"/>
              <a:buNone/>
            </a:pPr>
            <a:r>
              <a:rPr b="1" lang="en-ID"/>
              <a:t>ELABORASI PEMAHAMAN</a:t>
            </a:r>
            <a:endParaRPr/>
          </a:p>
        </p:txBody>
      </p:sp>
      <p:cxnSp>
        <p:nvCxnSpPr>
          <p:cNvPr id="127" name="Google Shape;127;p6"/>
          <p:cNvCxnSpPr/>
          <p:nvPr/>
        </p:nvCxnSpPr>
        <p:spPr>
          <a:xfrm>
            <a:off x="712694" y="4087903"/>
            <a:ext cx="4625788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6"/>
          <p:cNvSpPr/>
          <p:nvPr/>
        </p:nvSpPr>
        <p:spPr>
          <a:xfrm>
            <a:off x="6880413" y="1109382"/>
            <a:ext cx="4639235" cy="4639235"/>
          </a:xfrm>
          <a:prstGeom prst="ellipse">
            <a:avLst/>
          </a:prstGeom>
          <a:noFill/>
          <a:ln cap="flat" cmpd="sng" w="57150">
            <a:solidFill>
              <a:srgbClr val="1D81F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ok, energy, idea, knowledge icon - Free download"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7716" y="1308848"/>
            <a:ext cx="4240304" cy="4240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in chairs&#10;&#10;Description automatically generated with low confidence"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8600" y="2945196"/>
            <a:ext cx="4343400" cy="391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/>
          <p:nvPr/>
        </p:nvSpPr>
        <p:spPr>
          <a:xfrm>
            <a:off x="403412" y="1300766"/>
            <a:ext cx="6575612" cy="4610636"/>
          </a:xfrm>
          <a:custGeom>
            <a:rect b="b" l="l" r="r" t="t"/>
            <a:pathLst>
              <a:path extrusionOk="0" h="4610636" w="6575612">
                <a:moveTo>
                  <a:pt x="0" y="768455"/>
                </a:moveTo>
                <a:cubicBezTo>
                  <a:pt x="-30009" y="396698"/>
                  <a:pt x="320453" y="-9744"/>
                  <a:pt x="768455" y="0"/>
                </a:cubicBezTo>
                <a:cubicBezTo>
                  <a:pt x="924476" y="9451"/>
                  <a:pt x="1080089" y="-15648"/>
                  <a:pt x="1381919" y="0"/>
                </a:cubicBezTo>
                <a:cubicBezTo>
                  <a:pt x="1683749" y="15648"/>
                  <a:pt x="1906103" y="-29856"/>
                  <a:pt x="2056729" y="0"/>
                </a:cubicBezTo>
                <a:cubicBezTo>
                  <a:pt x="2207355" y="29856"/>
                  <a:pt x="2447262" y="-21061"/>
                  <a:pt x="2731539" y="0"/>
                </a:cubicBezTo>
                <a:cubicBezTo>
                  <a:pt x="3015816" y="21061"/>
                  <a:pt x="3083986" y="5529"/>
                  <a:pt x="3283657" y="0"/>
                </a:cubicBezTo>
                <a:cubicBezTo>
                  <a:pt x="3483328" y="-5529"/>
                  <a:pt x="3642210" y="6186"/>
                  <a:pt x="3835774" y="0"/>
                </a:cubicBezTo>
                <a:lnTo>
                  <a:pt x="3835774" y="0"/>
                </a:lnTo>
                <a:cubicBezTo>
                  <a:pt x="4042966" y="-12361"/>
                  <a:pt x="4221893" y="6483"/>
                  <a:pt x="4350864" y="0"/>
                </a:cubicBezTo>
                <a:cubicBezTo>
                  <a:pt x="4479835" y="-6483"/>
                  <a:pt x="4723737" y="17037"/>
                  <a:pt x="4898831" y="0"/>
                </a:cubicBezTo>
                <a:cubicBezTo>
                  <a:pt x="5073925" y="-17037"/>
                  <a:pt x="5346182" y="20879"/>
                  <a:pt x="5479677" y="0"/>
                </a:cubicBezTo>
                <a:cubicBezTo>
                  <a:pt x="5550405" y="-15826"/>
                  <a:pt x="5680967" y="-706"/>
                  <a:pt x="5807157" y="0"/>
                </a:cubicBezTo>
                <a:cubicBezTo>
                  <a:pt x="6259217" y="-78586"/>
                  <a:pt x="6570855" y="368458"/>
                  <a:pt x="6575612" y="768455"/>
                </a:cubicBezTo>
                <a:cubicBezTo>
                  <a:pt x="6546450" y="1049858"/>
                  <a:pt x="6574624" y="1113600"/>
                  <a:pt x="6575612" y="1447238"/>
                </a:cubicBezTo>
                <a:cubicBezTo>
                  <a:pt x="6576600" y="1780876"/>
                  <a:pt x="6590065" y="1844374"/>
                  <a:pt x="6575612" y="2049177"/>
                </a:cubicBezTo>
                <a:cubicBezTo>
                  <a:pt x="6561159" y="2253980"/>
                  <a:pt x="6558313" y="2498079"/>
                  <a:pt x="6575612" y="2689538"/>
                </a:cubicBezTo>
                <a:cubicBezTo>
                  <a:pt x="6674931" y="2858004"/>
                  <a:pt x="6752937" y="2933023"/>
                  <a:pt x="6839208" y="3071931"/>
                </a:cubicBezTo>
                <a:cubicBezTo>
                  <a:pt x="6925478" y="3210839"/>
                  <a:pt x="7015010" y="3289733"/>
                  <a:pt x="7110956" y="3466151"/>
                </a:cubicBezTo>
                <a:cubicBezTo>
                  <a:pt x="7206902" y="3642569"/>
                  <a:pt x="7290068" y="3724484"/>
                  <a:pt x="7390856" y="3872197"/>
                </a:cubicBezTo>
                <a:cubicBezTo>
                  <a:pt x="7215068" y="3847127"/>
                  <a:pt x="7154320" y="3871107"/>
                  <a:pt x="6983234" y="3857197"/>
                </a:cubicBezTo>
                <a:cubicBezTo>
                  <a:pt x="6812148" y="3843287"/>
                  <a:pt x="6703686" y="3833185"/>
                  <a:pt x="6575612" y="3842197"/>
                </a:cubicBezTo>
                <a:cubicBezTo>
                  <a:pt x="6575612" y="3842189"/>
                  <a:pt x="6575611" y="3842185"/>
                  <a:pt x="6575612" y="3842181"/>
                </a:cubicBezTo>
                <a:cubicBezTo>
                  <a:pt x="6536746" y="4323455"/>
                  <a:pt x="6315258" y="4651999"/>
                  <a:pt x="5807157" y="4610636"/>
                </a:cubicBezTo>
                <a:cubicBezTo>
                  <a:pt x="5697408" y="4625829"/>
                  <a:pt x="5606847" y="4612928"/>
                  <a:pt x="5479677" y="4610636"/>
                </a:cubicBezTo>
                <a:cubicBezTo>
                  <a:pt x="5335566" y="4595592"/>
                  <a:pt x="5192417" y="4623289"/>
                  <a:pt x="4948148" y="4610636"/>
                </a:cubicBezTo>
                <a:cubicBezTo>
                  <a:pt x="4703879" y="4597983"/>
                  <a:pt x="4575946" y="4619601"/>
                  <a:pt x="4416620" y="4610636"/>
                </a:cubicBezTo>
                <a:cubicBezTo>
                  <a:pt x="4257294" y="4601671"/>
                  <a:pt x="4079597" y="4586087"/>
                  <a:pt x="3835774" y="4610636"/>
                </a:cubicBezTo>
                <a:lnTo>
                  <a:pt x="3835774" y="4610636"/>
                </a:lnTo>
                <a:cubicBezTo>
                  <a:pt x="3579166" y="4619185"/>
                  <a:pt x="3516635" y="4623383"/>
                  <a:pt x="3252983" y="4610636"/>
                </a:cubicBezTo>
                <a:cubicBezTo>
                  <a:pt x="2989331" y="4597889"/>
                  <a:pt x="2761735" y="4585486"/>
                  <a:pt x="2578173" y="4610636"/>
                </a:cubicBezTo>
                <a:cubicBezTo>
                  <a:pt x="2394611" y="4635787"/>
                  <a:pt x="2226085" y="4596421"/>
                  <a:pt x="1995383" y="4610636"/>
                </a:cubicBezTo>
                <a:cubicBezTo>
                  <a:pt x="1764681" y="4624852"/>
                  <a:pt x="1526760" y="4617884"/>
                  <a:pt x="1351246" y="4610636"/>
                </a:cubicBezTo>
                <a:cubicBezTo>
                  <a:pt x="1175732" y="4603388"/>
                  <a:pt x="961193" y="4633490"/>
                  <a:pt x="768455" y="4610636"/>
                </a:cubicBezTo>
                <a:cubicBezTo>
                  <a:pt x="302769" y="4647716"/>
                  <a:pt x="80295" y="4308250"/>
                  <a:pt x="0" y="3842181"/>
                </a:cubicBezTo>
                <a:cubicBezTo>
                  <a:pt x="-1" y="3842188"/>
                  <a:pt x="-1" y="3842191"/>
                  <a:pt x="0" y="3842197"/>
                </a:cubicBezTo>
                <a:cubicBezTo>
                  <a:pt x="7307" y="3592724"/>
                  <a:pt x="4972" y="3459456"/>
                  <a:pt x="0" y="3300447"/>
                </a:cubicBezTo>
                <a:cubicBezTo>
                  <a:pt x="-4972" y="3141438"/>
                  <a:pt x="-10421" y="2863382"/>
                  <a:pt x="0" y="2689538"/>
                </a:cubicBezTo>
                <a:lnTo>
                  <a:pt x="0" y="2689538"/>
                </a:lnTo>
                <a:cubicBezTo>
                  <a:pt x="7941" y="2537167"/>
                  <a:pt x="-32943" y="2217235"/>
                  <a:pt x="0" y="2010755"/>
                </a:cubicBezTo>
                <a:cubicBezTo>
                  <a:pt x="32943" y="1804275"/>
                  <a:pt x="-20802" y="1649410"/>
                  <a:pt x="0" y="1331973"/>
                </a:cubicBezTo>
                <a:cubicBezTo>
                  <a:pt x="20802" y="1014536"/>
                  <a:pt x="-962" y="987712"/>
                  <a:pt x="0" y="768455"/>
                </a:cubicBezTo>
                <a:close/>
              </a:path>
            </a:pathLst>
          </a:custGeom>
          <a:noFill/>
          <a:ln cap="flat" cmpd="sng" w="28575">
            <a:solidFill>
              <a:srgbClr val="1D81F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579549" y="1027481"/>
            <a:ext cx="6246254" cy="5140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0975" lvl="0" marL="1873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300"/>
              <a:buFont typeface="Arial"/>
              <a:buChar char="•"/>
            </a:pPr>
            <a:r>
              <a:rPr lang="en-ID" sz="2300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Apa hal baik yang sudah Anda lakukan dalam menyusun Modul Ajar?</a:t>
            </a:r>
            <a:endParaRPr sz="2300">
              <a:solidFill>
                <a:srgbClr val="1D81F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80975" lvl="0" marL="1873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300"/>
              <a:buFont typeface="Arial"/>
              <a:buChar char="•"/>
            </a:pPr>
            <a:r>
              <a:rPr b="0" i="0" lang="en-ID" sz="23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Apa tantangan dalam membuat Modul Ajar?</a:t>
            </a:r>
            <a:endParaRPr sz="1300"/>
          </a:p>
          <a:p>
            <a:pPr indent="-180975" lvl="0" marL="1873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300"/>
              <a:buFont typeface="Arial"/>
              <a:buChar char="•"/>
            </a:pPr>
            <a:r>
              <a:rPr b="0" i="0" lang="en-ID" sz="23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Apa pembelajaran yang didapatkan saat membuat Modul Ajar tersebut?</a:t>
            </a:r>
            <a:endParaRPr sz="1300"/>
          </a:p>
          <a:p>
            <a:pPr indent="-180975" lvl="0" marL="1873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300"/>
              <a:buFont typeface="Arial"/>
              <a:buChar char="•"/>
            </a:pPr>
            <a:r>
              <a:rPr b="0" i="0" lang="en-ID" sz="23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Apa tips dalam membuat Modul Ajar?</a:t>
            </a:r>
            <a:endParaRPr sz="1300"/>
          </a:p>
          <a:p>
            <a:pPr indent="-180975" lvl="0" marL="1873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300"/>
              <a:buFont typeface="Arial"/>
              <a:buChar char="•"/>
            </a:pPr>
            <a:r>
              <a:rPr b="0" i="0" lang="en-ID" sz="23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Apa yang bisa Bapak/Ibu lakukan agar bisa lebih memahami penyusunan Modul Ajar?</a:t>
            </a:r>
            <a:endParaRPr sz="1300"/>
          </a:p>
          <a:p>
            <a:pPr indent="-180975" lvl="0" marL="1873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300"/>
              <a:buFont typeface="Arial"/>
              <a:buChar char="•"/>
            </a:pPr>
            <a:r>
              <a:rPr b="0" i="0" lang="en-ID" sz="23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Apa yang bisa Bapak/Ibu bantu agar guru-guru di sekolah Anda saat menyusun Modul Ajar?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in chairs&#10;&#10;Description automatically generated with low confidence"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8600" y="2945196"/>
            <a:ext cx="4343400" cy="391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/>
          <p:nvPr/>
        </p:nvSpPr>
        <p:spPr>
          <a:xfrm>
            <a:off x="403412" y="2008495"/>
            <a:ext cx="6575612" cy="2808833"/>
          </a:xfrm>
          <a:custGeom>
            <a:rect b="b" l="l" r="r" t="t"/>
            <a:pathLst>
              <a:path extrusionOk="0" h="2808833" w="6575612">
                <a:moveTo>
                  <a:pt x="0" y="468148"/>
                </a:moveTo>
                <a:cubicBezTo>
                  <a:pt x="-10571" y="228144"/>
                  <a:pt x="198831" y="-4446"/>
                  <a:pt x="468148" y="0"/>
                </a:cubicBezTo>
                <a:cubicBezTo>
                  <a:pt x="764150" y="11682"/>
                  <a:pt x="949939" y="4368"/>
                  <a:pt x="1141673" y="0"/>
                </a:cubicBezTo>
                <a:cubicBezTo>
                  <a:pt x="1333407" y="-4368"/>
                  <a:pt x="1688201" y="-6206"/>
                  <a:pt x="1882551" y="0"/>
                </a:cubicBezTo>
                <a:cubicBezTo>
                  <a:pt x="2076901" y="6206"/>
                  <a:pt x="2291465" y="-19375"/>
                  <a:pt x="2623429" y="0"/>
                </a:cubicBezTo>
                <a:cubicBezTo>
                  <a:pt x="2955393" y="19375"/>
                  <a:pt x="3075705" y="-851"/>
                  <a:pt x="3229601" y="0"/>
                </a:cubicBezTo>
                <a:cubicBezTo>
                  <a:pt x="3383497" y="851"/>
                  <a:pt x="3547130" y="-16453"/>
                  <a:pt x="3835774" y="0"/>
                </a:cubicBezTo>
                <a:lnTo>
                  <a:pt x="3835774" y="0"/>
                </a:lnTo>
                <a:cubicBezTo>
                  <a:pt x="4042966" y="-12361"/>
                  <a:pt x="4221893" y="6483"/>
                  <a:pt x="4350864" y="0"/>
                </a:cubicBezTo>
                <a:cubicBezTo>
                  <a:pt x="4479835" y="-6483"/>
                  <a:pt x="4723737" y="17037"/>
                  <a:pt x="4898831" y="0"/>
                </a:cubicBezTo>
                <a:cubicBezTo>
                  <a:pt x="5073925" y="-17037"/>
                  <a:pt x="5346182" y="20879"/>
                  <a:pt x="5479677" y="0"/>
                </a:cubicBezTo>
                <a:cubicBezTo>
                  <a:pt x="5720252" y="23751"/>
                  <a:pt x="5816257" y="10709"/>
                  <a:pt x="6107464" y="0"/>
                </a:cubicBezTo>
                <a:cubicBezTo>
                  <a:pt x="6372262" y="-17752"/>
                  <a:pt x="6573024" y="222878"/>
                  <a:pt x="6575612" y="468148"/>
                </a:cubicBezTo>
                <a:cubicBezTo>
                  <a:pt x="6550858" y="725750"/>
                  <a:pt x="6576844" y="827065"/>
                  <a:pt x="6575612" y="1076724"/>
                </a:cubicBezTo>
                <a:cubicBezTo>
                  <a:pt x="6574380" y="1326383"/>
                  <a:pt x="6597914" y="1460399"/>
                  <a:pt x="6575612" y="1638486"/>
                </a:cubicBezTo>
                <a:cubicBezTo>
                  <a:pt x="6709536" y="1829304"/>
                  <a:pt x="6898025" y="2003406"/>
                  <a:pt x="6999969" y="2099088"/>
                </a:cubicBezTo>
                <a:cubicBezTo>
                  <a:pt x="7101913" y="2194770"/>
                  <a:pt x="7278524" y="2417944"/>
                  <a:pt x="7424326" y="2559690"/>
                </a:cubicBezTo>
                <a:cubicBezTo>
                  <a:pt x="7294722" y="2531997"/>
                  <a:pt x="7212788" y="2497341"/>
                  <a:pt x="6999969" y="2450192"/>
                </a:cubicBezTo>
                <a:cubicBezTo>
                  <a:pt x="6787150" y="2403043"/>
                  <a:pt x="6723839" y="2378562"/>
                  <a:pt x="6575612" y="2340694"/>
                </a:cubicBezTo>
                <a:lnTo>
                  <a:pt x="6575612" y="2340685"/>
                </a:lnTo>
                <a:cubicBezTo>
                  <a:pt x="6513979" y="2611538"/>
                  <a:pt x="6361960" y="2856195"/>
                  <a:pt x="6107464" y="2808833"/>
                </a:cubicBezTo>
                <a:cubicBezTo>
                  <a:pt x="5866007" y="2794267"/>
                  <a:pt x="5732732" y="2802785"/>
                  <a:pt x="5479677" y="2808833"/>
                </a:cubicBezTo>
                <a:cubicBezTo>
                  <a:pt x="5314166" y="2790282"/>
                  <a:pt x="5172356" y="2816446"/>
                  <a:pt x="4964587" y="2808833"/>
                </a:cubicBezTo>
                <a:cubicBezTo>
                  <a:pt x="4756818" y="2801221"/>
                  <a:pt x="4600083" y="2797383"/>
                  <a:pt x="4465937" y="2808833"/>
                </a:cubicBezTo>
                <a:cubicBezTo>
                  <a:pt x="4331791" y="2820284"/>
                  <a:pt x="3984104" y="2807961"/>
                  <a:pt x="3835774" y="2808833"/>
                </a:cubicBezTo>
                <a:lnTo>
                  <a:pt x="3835774" y="2808833"/>
                </a:lnTo>
                <a:cubicBezTo>
                  <a:pt x="3641756" y="2807511"/>
                  <a:pt x="3469778" y="2832325"/>
                  <a:pt x="3195925" y="2808833"/>
                </a:cubicBezTo>
                <a:cubicBezTo>
                  <a:pt x="2922072" y="2785341"/>
                  <a:pt x="2730714" y="2798951"/>
                  <a:pt x="2556076" y="2808833"/>
                </a:cubicBezTo>
                <a:cubicBezTo>
                  <a:pt x="2381438" y="2818715"/>
                  <a:pt x="2198974" y="2837131"/>
                  <a:pt x="1882551" y="2808833"/>
                </a:cubicBezTo>
                <a:cubicBezTo>
                  <a:pt x="1566128" y="2780535"/>
                  <a:pt x="1435338" y="2799120"/>
                  <a:pt x="1242702" y="2808833"/>
                </a:cubicBezTo>
                <a:cubicBezTo>
                  <a:pt x="1050066" y="2818546"/>
                  <a:pt x="758464" y="2810448"/>
                  <a:pt x="468148" y="2808833"/>
                </a:cubicBezTo>
                <a:cubicBezTo>
                  <a:pt x="224762" y="2805143"/>
                  <a:pt x="9131" y="2607184"/>
                  <a:pt x="0" y="2340685"/>
                </a:cubicBezTo>
                <a:lnTo>
                  <a:pt x="0" y="2340694"/>
                </a:lnTo>
                <a:cubicBezTo>
                  <a:pt x="4139" y="2214802"/>
                  <a:pt x="1886" y="2083450"/>
                  <a:pt x="0" y="2010656"/>
                </a:cubicBezTo>
                <a:cubicBezTo>
                  <a:pt x="-1886" y="1937862"/>
                  <a:pt x="-1480" y="1806226"/>
                  <a:pt x="0" y="1638486"/>
                </a:cubicBezTo>
                <a:lnTo>
                  <a:pt x="0" y="1638486"/>
                </a:lnTo>
                <a:cubicBezTo>
                  <a:pt x="-26425" y="1512984"/>
                  <a:pt x="-24766" y="1191323"/>
                  <a:pt x="0" y="1041614"/>
                </a:cubicBezTo>
                <a:cubicBezTo>
                  <a:pt x="24766" y="891905"/>
                  <a:pt x="-14486" y="654788"/>
                  <a:pt x="0" y="468148"/>
                </a:cubicBezTo>
                <a:close/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579549" y="780586"/>
            <a:ext cx="6246254" cy="5140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ndara"/>
              <a:buNone/>
            </a:pPr>
            <a:r>
              <a:rPr b="0" i="0" lang="en-ID" sz="2800" u="none" cap="none" strike="noStrik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Apa yang masih ingin Anda tanyakan tentang penyusunan Modul Ajar?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838100" y="1051336"/>
            <a:ext cx="9696817" cy="870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3600"/>
              <a:buFont typeface="Candara"/>
              <a:buNone/>
            </a:pPr>
            <a:r>
              <a:rPr b="1" lang="en-ID" sz="3600"/>
              <a:t>CARA MENGAKSES BUKU TEKS PENDIDIKAN</a:t>
            </a:r>
            <a:endParaRPr/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924792" y="2071009"/>
            <a:ext cx="5171208" cy="2591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D" sz="2000"/>
              <a:t>Pemerintah dalam hal ini Pusat Kurikulum dan Perbukuan sesuai tugas dan fungsinya menyediakan kemudahan bagi masyarakat utuk dapat mengakses dan mengunduh secara gratis buku-buku teks pelajaran melalui link, di samping:</a:t>
            </a:r>
            <a:endParaRPr/>
          </a:p>
        </p:txBody>
      </p:sp>
      <p:cxnSp>
        <p:nvCxnSpPr>
          <p:cNvPr id="150" name="Google Shape;150;p9"/>
          <p:cNvCxnSpPr/>
          <p:nvPr/>
        </p:nvCxnSpPr>
        <p:spPr>
          <a:xfrm>
            <a:off x="924791" y="1818410"/>
            <a:ext cx="8412392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9"/>
          <p:cNvSpPr txBox="1"/>
          <p:nvPr/>
        </p:nvSpPr>
        <p:spPr>
          <a:xfrm>
            <a:off x="6505475" y="2943967"/>
            <a:ext cx="4938814" cy="870984"/>
          </a:xfrm>
          <a:prstGeom prst="rect">
            <a:avLst/>
          </a:prstGeom>
          <a:noFill/>
          <a:ln cap="flat" cmpd="sng" w="19050">
            <a:solidFill>
              <a:srgbClr val="EE7D3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81F7"/>
              </a:buClr>
              <a:buSzPts val="2800"/>
              <a:buFont typeface="Candara"/>
              <a:buNone/>
            </a:pPr>
            <a:r>
              <a:rPr b="0" i="0" lang="en-ID" sz="2800" u="sng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https://buku.kemdikbud.go.id/</a:t>
            </a:r>
            <a:r>
              <a:rPr b="0" i="0" lang="en-ID" sz="1100" u="none" cap="none" strike="noStrike">
                <a:solidFill>
                  <a:srgbClr val="1D81F7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2021-03-23T00:52:12Z</dcterms:created>
  <dc:creator>Patrick Samuel</dc:creator>
</cp:coreProperties>
</file>