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12192000"/>
  <p:notesSz cx="6858000" cy="9144000"/>
  <p:embeddedFontLst>
    <p:embeddedFont>
      <p:font typeface="Roboto"/>
      <p:regular r:id="rId68"/>
      <p:bold r:id="rId69"/>
      <p:italic r:id="rId70"/>
      <p:boldItalic r:id="rId71"/>
    </p:embeddedFont>
    <p:embeddedFont>
      <p:font typeface="Nunito ExtraBold"/>
      <p:bold r:id="rId72"/>
      <p:boldItalic r:id="rId73"/>
    </p:embeddedFont>
    <p:embeddedFont>
      <p:font typeface="Book Antiqua"/>
      <p:regular r:id="rId74"/>
      <p:bold r:id="rId75"/>
      <p:italic r:id="rId76"/>
      <p:boldItalic r:id="rId77"/>
    </p:embeddedFont>
    <p:embeddedFont>
      <p:font typeface="Public Sans"/>
      <p:regular r:id="rId78"/>
      <p:bold r:id="rId79"/>
      <p:italic r:id="rId80"/>
      <p:boldItalic r:id="rId81"/>
    </p:embeddedFont>
    <p:embeddedFont>
      <p:font typeface="Candara"/>
      <p:regular r:id="rId82"/>
      <p:bold r:id="rId83"/>
      <p:italic r:id="rId84"/>
      <p:boldItalic r:id="rId85"/>
    </p:embeddedFont>
    <p:embeddedFont>
      <p:font typeface="Helvetica Neue"/>
      <p:regular r:id="rId86"/>
      <p:bold r:id="rId87"/>
      <p:italic r:id="rId88"/>
      <p:boldItalic r:id="rId89"/>
    </p:embeddedFont>
    <p:embeddedFont>
      <p:font typeface="Calistoga"/>
      <p:regular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1" roundtripDataSignature="AMtx7mgUQGunNqYC7UHjlUIGiEQqDi9A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183F04-E987-4B71-8C20-304604D2ED61}">
  <a:tblStyle styleId="{D5183F04-E987-4B71-8C20-304604D2ED61}"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8A216AD-F793-4586-A0FE-AA3E5EE7949D}"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ABA14C6-316F-4009-932D-93A58B2ABC83}"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andara-italic.fntdata"/><Relationship Id="rId83" Type="http://schemas.openxmlformats.org/officeDocument/2006/relationships/font" Target="fonts/Candara-bold.fntdata"/><Relationship Id="rId42" Type="http://schemas.openxmlformats.org/officeDocument/2006/relationships/slide" Target="slides/slide37.xml"/><Relationship Id="rId86" Type="http://schemas.openxmlformats.org/officeDocument/2006/relationships/font" Target="fonts/HelveticaNeue-regular.fntdata"/><Relationship Id="rId41" Type="http://schemas.openxmlformats.org/officeDocument/2006/relationships/slide" Target="slides/slide36.xml"/><Relationship Id="rId85" Type="http://schemas.openxmlformats.org/officeDocument/2006/relationships/font" Target="fonts/Candara-boldItalic.fntdata"/><Relationship Id="rId44" Type="http://schemas.openxmlformats.org/officeDocument/2006/relationships/slide" Target="slides/slide39.xml"/><Relationship Id="rId88" Type="http://schemas.openxmlformats.org/officeDocument/2006/relationships/font" Target="fonts/HelveticaNeue-italic.fntdata"/><Relationship Id="rId43" Type="http://schemas.openxmlformats.org/officeDocument/2006/relationships/slide" Target="slides/slide38.xml"/><Relationship Id="rId87" Type="http://schemas.openxmlformats.org/officeDocument/2006/relationships/font" Target="fonts/HelveticaNeue-bold.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HelveticaNeue-boldItalic.fntdata"/><Relationship Id="rId80" Type="http://schemas.openxmlformats.org/officeDocument/2006/relationships/font" Target="fonts/PublicSans-italic.fntdata"/><Relationship Id="rId82" Type="http://schemas.openxmlformats.org/officeDocument/2006/relationships/font" Target="fonts/Candara-regular.fntdata"/><Relationship Id="rId81" Type="http://schemas.openxmlformats.org/officeDocument/2006/relationships/font" Target="fonts/Public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NunitoExtraBold-boldItalic.fntdata"/><Relationship Id="rId72" Type="http://schemas.openxmlformats.org/officeDocument/2006/relationships/font" Target="fonts/NunitoExtraBold-bold.fntdata"/><Relationship Id="rId31" Type="http://schemas.openxmlformats.org/officeDocument/2006/relationships/slide" Target="slides/slide26.xml"/><Relationship Id="rId75" Type="http://schemas.openxmlformats.org/officeDocument/2006/relationships/font" Target="fonts/BookAntiqua-bold.fntdata"/><Relationship Id="rId30" Type="http://schemas.openxmlformats.org/officeDocument/2006/relationships/slide" Target="slides/slide25.xml"/><Relationship Id="rId74" Type="http://schemas.openxmlformats.org/officeDocument/2006/relationships/font" Target="fonts/BookAntiqua-regular.fntdata"/><Relationship Id="rId33" Type="http://schemas.openxmlformats.org/officeDocument/2006/relationships/slide" Target="slides/slide28.xml"/><Relationship Id="rId77" Type="http://schemas.openxmlformats.org/officeDocument/2006/relationships/font" Target="fonts/BookAntiqua-boldItalic.fntdata"/><Relationship Id="rId32" Type="http://schemas.openxmlformats.org/officeDocument/2006/relationships/slide" Target="slides/slide27.xml"/><Relationship Id="rId76" Type="http://schemas.openxmlformats.org/officeDocument/2006/relationships/font" Target="fonts/BookAntiqua-italic.fntdata"/><Relationship Id="rId35" Type="http://schemas.openxmlformats.org/officeDocument/2006/relationships/slide" Target="slides/slide30.xml"/><Relationship Id="rId79" Type="http://schemas.openxmlformats.org/officeDocument/2006/relationships/font" Target="fonts/PublicSans-bold.fntdata"/><Relationship Id="rId34" Type="http://schemas.openxmlformats.org/officeDocument/2006/relationships/slide" Target="slides/slide29.xml"/><Relationship Id="rId78" Type="http://schemas.openxmlformats.org/officeDocument/2006/relationships/font" Target="fonts/PublicSans-regular.fntdata"/><Relationship Id="rId71" Type="http://schemas.openxmlformats.org/officeDocument/2006/relationships/font" Target="fonts/Roboto-boldItalic.fntdata"/><Relationship Id="rId70" Type="http://schemas.openxmlformats.org/officeDocument/2006/relationships/font" Target="fonts/Roboto-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customschemas.google.com/relationships/presentationmetadata" Target="metadata"/><Relationship Id="rId90" Type="http://schemas.openxmlformats.org/officeDocument/2006/relationships/font" Target="fonts/Calistoga-regular.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iQuPRd9TymBL0wgGLnqdM08AyZGPY17C?usp=share_link" TargetMode="External"/><Relationship Id="rId3" Type="http://schemas.openxmlformats.org/officeDocument/2006/relationships/hyperlink" Target="https://drive.google.com/drive/folders/1iQuPRd9TymBL0wgGLnqdM08AyZGPY17C?usp=share_link" TargetMode="External"/><Relationship Id="rId4" Type="http://schemas.openxmlformats.org/officeDocument/2006/relationships/hyperlink" Target="https://drive.google.com/drive/folders/1iQuPRd9TymBL0wgGLnqdM08AyZGPY17C?usp=share_lin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ID" sz="1200">
                <a:solidFill>
                  <a:srgbClr val="0000FF"/>
                </a:solidFill>
                <a:latin typeface="Calibri"/>
                <a:ea typeface="Calibri"/>
                <a:cs typeface="Calibri"/>
                <a:sym typeface="Calibri"/>
              </a:rPr>
              <a:t>https://driv</a:t>
            </a:r>
            <a:r>
              <a:rPr lang="en-ID">
                <a:solidFill>
                  <a:srgbClr val="0000FF"/>
                </a:solidFill>
                <a:latin typeface="Calibri"/>
                <a:ea typeface="Calibri"/>
                <a:cs typeface="Calibri"/>
                <a:sym typeface="Calibri"/>
              </a:rPr>
              <a:t>e.google.com/drive/folders/1iQuPRd9TymBL0wgGLnqdM08AyZGPY17C?usp=share_link</a:t>
            </a:r>
            <a:endParaRPr sz="100"/>
          </a:p>
        </p:txBody>
      </p:sp>
      <p:sp>
        <p:nvSpPr>
          <p:cNvPr id="138" name="Google Shape;1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ID" sz="1200">
                <a:solidFill>
                  <a:srgbClr val="0000FF"/>
                </a:solidFill>
                <a:latin typeface="Calibri"/>
                <a:ea typeface="Calibri"/>
                <a:cs typeface="Calibri"/>
                <a:sym typeface="Calibri"/>
              </a:rPr>
              <a:t>https://drive.google.com/drive/folders/1iQuPRd9TymBL0wgGLnqdM08AyZGPY17C?usp=share_linkhttps://drive.google.com/drive/folders/1iQuPRd9TymBL0wgGLnqdM08AyZGPY17C?usp=share_link</a:t>
            </a:r>
            <a:endParaRPr sz="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296b5d7f7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2296b5d7f7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96b5d7f73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296b5d7f7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96b5d7f73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2296b5d7f7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ID">
                <a:solidFill>
                  <a:schemeClr val="dk1"/>
                </a:solidFill>
              </a:rPr>
              <a:t>Fasilitator dapat melakukan bainstorming atau pengantar sebelum melanjutkan penjelasan Asesmen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296b5d7f7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296b5d7f73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96b5d7f73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2296b5d7f73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296b5d7f73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296b5d7f73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296b5d7f73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296b5d7f73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296b5d7f73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296b5d7f73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ID">
                <a:solidFill>
                  <a:schemeClr val="dk1"/>
                </a:solidFill>
              </a:rPr>
              <a:t>Fasilitator dapat mengkondisikan bagian ini sesuai kebutuhan dan teknik yang dirasa efektif.</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ID">
                <a:solidFill>
                  <a:schemeClr val="dk1"/>
                </a:solidFill>
              </a:rPr>
              <a:t>Jika sudah perkenalan di sesi sebelumnya, tidak perlu dilakukan lagi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96b5d7f73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296b5d7f73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96b5d7f73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296b5d7f73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96b5d7f73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296b5d7f73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96b5d7f73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2296b5d7f73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296b5d7f73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296b5d7f73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296b5d7f73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296b5d7f73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296b5d7f73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296b5d7f73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2962cebfea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2962cebfea_0_433: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2962cebfea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2962cebfea_0_438: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2962cebfea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2962cebfea_0_444: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ID">
                <a:solidFill>
                  <a:schemeClr val="dk1"/>
                </a:solidFill>
              </a:rPr>
              <a:t>Fasilitator dapat mengkondisikan bagian ini sesuai kebutuhan dan teknik yang dirasa efektif.</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ID">
                <a:solidFill>
                  <a:schemeClr val="dk1"/>
                </a:solidFill>
              </a:rPr>
              <a:t>Jika sudah perkenalan di sesi sebelumnya, tidak perlu dilakukan lagi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2962cebfea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2962cebfea_0_449: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296b5d7f73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296b5d7f73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296b5d7f73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2296b5d7f73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296b5d7f73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2296b5d7f73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296b5d7f73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2296b5d7f73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296b5d7f73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2296b5d7f73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296b5d7f73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2296b5d7f73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2962cebfea_0_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2962cebfea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2962cebfea_0_5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2962cebfea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296b5d7f73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2296b5d7f73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ID">
                <a:solidFill>
                  <a:schemeClr val="dk1"/>
                </a:solidFill>
              </a:rPr>
              <a:t>Fasilitator dapat menawarkan peserta untuk menambahkan kesepakatan sesuai kebutuhan</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296b5d7f73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2296b5d7f73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296b5d7f73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296b5d7f73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296b5d7f73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2296b5d7f73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296b5d7f73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2296b5d7f73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296b5d7f73_0_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2296b5d7f73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296b5d7f73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2296b5d7f73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96b5d7f73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296b5d7f73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Fasilitator memberikan pengantar kepada seluruh peserta bahwa asesmen layanan bimbingan dan konseling dapat di manfaatkan oleh seluruh guru mata palajaran, dan sekolah secara umum. koordinasi dalam pemanfaatan hasil asesmen menjadi kunci asesmen yang konfrehensif oleh seluruh pendidik.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2962cebfe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2962cebfe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Fasilitator memberikan pengantar kepada seluruh peserta bahwa asesmen layanan bimbingan dan konseling dapat di manfaatkan oleh seluruh guru mata palajaran, dan sekolah secara umum. koordinasi dalam pemanfaatan hasil asesmen menjadi kunci asesmen yang konfrehensif oleh seluruh pendidik.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dk1"/>
              </a:buClr>
              <a:buSzPts val="1000"/>
              <a:buChar char="●"/>
            </a:pPr>
            <a:r>
              <a:rPr lang="en-ID" sz="1000">
                <a:solidFill>
                  <a:schemeClr val="dk1"/>
                </a:solidFill>
              </a:rPr>
              <a:t>Estimasi waktunya kurang lebih 10 menit</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ID" sz="1000">
                <a:solidFill>
                  <a:schemeClr val="dk1"/>
                </a:solidFill>
              </a:rPr>
              <a:t>Teknis/aktivitas icebreaking hanya sebagai referensi saja. Fasil boleh menggunakan icebreaking yang lain</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ID" sz="1000">
                <a:solidFill>
                  <a:schemeClr val="dk1"/>
                </a:solidFill>
              </a:rPr>
              <a:t>Ice-breaking tebak Kalimat (bisa di baca pada gambaran sesi)</a:t>
            </a:r>
            <a:endParaRPr sz="100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527ecdc6ce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2527ecdc6c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2962cebfea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22962cebfea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ID" sz="1200">
                <a:solidFill>
                  <a:srgbClr val="0000FF"/>
                </a:solidFill>
                <a:latin typeface="Calibri"/>
                <a:ea typeface="Calibri"/>
                <a:cs typeface="Calibri"/>
                <a:sym typeface="Calibri"/>
              </a:rPr>
              <a:t>https://drive.google.com/drive/folders/1iQuPRd9TymBL0wgGLnqdM08AyZGPY17C?usp=share_link</a:t>
            </a:r>
            <a:endParaRPr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296b5d7f73_0_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296b5d7f7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2962cebfea_0_4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2962cebfe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2962cebfea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22962cebfea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kelanjutan dari tugas Dekon+KAM→AN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kelanjutan dari tugas Dekon+KAM→AN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ID" sz="1300" u="sng">
                <a:solidFill>
                  <a:schemeClr val="hlink"/>
                </a:solidFill>
                <a:latin typeface="Calibri"/>
                <a:ea typeface="Calibri"/>
                <a:cs typeface="Calibri"/>
                <a:sym typeface="Calibri"/>
                <a:hlinkClick r:id="rId2"/>
              </a:rPr>
              <a:t>https://drive.google.com/drive/folders/1iQuPRd9TymB</a:t>
            </a:r>
            <a:r>
              <a:rPr lang="en-ID" sz="1500" u="sng">
                <a:solidFill>
                  <a:schemeClr val="hlink"/>
                </a:solidFill>
                <a:latin typeface="Calibri"/>
                <a:ea typeface="Calibri"/>
                <a:cs typeface="Calibri"/>
                <a:sym typeface="Calibri"/>
                <a:hlinkClick r:id="rId3"/>
              </a:rPr>
              <a:t>L</a:t>
            </a:r>
            <a:r>
              <a:rPr lang="en-ID" sz="1200" u="sng">
                <a:solidFill>
                  <a:schemeClr val="hlink"/>
                </a:solidFill>
                <a:latin typeface="Calibri"/>
                <a:ea typeface="Calibri"/>
                <a:cs typeface="Calibri"/>
                <a:sym typeface="Calibri"/>
                <a:hlinkClick r:id="rId4"/>
              </a:rPr>
              <a:t>0wgGLnqdM08AyZGPY17C?usp=share_link</a:t>
            </a:r>
            <a:endParaRPr sz="1200">
              <a:solidFill>
                <a:srgbClr val="0000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rgbClr val="0000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rgbClr val="0000FF"/>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Fasilitator dapat mengembangkan diskusi dengan pertanyaan pemantik yang ada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2" name="Shape 12"/>
        <p:cNvGrpSpPr/>
        <p:nvPr/>
      </p:nvGrpSpPr>
      <p:grpSpPr>
        <a:xfrm>
          <a:off x="0" y="0"/>
          <a:ext cx="0" cy="0"/>
          <a:chOff x="0" y="0"/>
          <a:chExt cx="0" cy="0"/>
        </a:xfrm>
      </p:grpSpPr>
      <p:pic>
        <p:nvPicPr>
          <p:cNvPr descr="Graphical user interface&#10;&#10;Description automatically generated" id="13" name="Google Shape;13;p23"/>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4" name="Google Shape;14;p23"/>
          <p:cNvSpPr txBox="1"/>
          <p:nvPr>
            <p:ph type="ctrTitle"/>
          </p:nvPr>
        </p:nvSpPr>
        <p:spPr>
          <a:xfrm>
            <a:off x="349135" y="1600200"/>
            <a:ext cx="6467301" cy="25561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3"/>
          <p:cNvSpPr txBox="1"/>
          <p:nvPr>
            <p:ph idx="1" type="subTitle"/>
          </p:nvPr>
        </p:nvSpPr>
        <p:spPr>
          <a:xfrm>
            <a:off x="349135" y="4314306"/>
            <a:ext cx="6467301" cy="190637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pic>
        <p:nvPicPr>
          <p:cNvPr descr="Graphical user interface&#10;&#10;Description automatically generated" id="20" name="Google Shape;20;p24"/>
          <p:cNvPicPr preferRelativeResize="0"/>
          <p:nvPr/>
        </p:nvPicPr>
        <p:blipFill rotWithShape="1">
          <a:blip r:embed="rId2">
            <a:alphaModFix/>
          </a:blip>
          <a:srcRect b="0" l="0" r="0" t="0"/>
          <a:stretch/>
        </p:blipFill>
        <p:spPr>
          <a:xfrm>
            <a:off x="0" y="857"/>
            <a:ext cx="12192000" cy="6856286"/>
          </a:xfrm>
          <a:prstGeom prst="rect">
            <a:avLst/>
          </a:prstGeom>
          <a:noFill/>
          <a:ln>
            <a:noFill/>
          </a:ln>
        </p:spPr>
      </p:pic>
      <p:pic>
        <p:nvPicPr>
          <p:cNvPr descr="Graphical user interface, application&#10;&#10;Description automatically generated" id="21" name="Google Shape;21;p24"/>
          <p:cNvPicPr preferRelativeResize="0"/>
          <p:nvPr/>
        </p:nvPicPr>
        <p:blipFill rotWithShape="1">
          <a:blip r:embed="rId3">
            <a:alphaModFix/>
          </a:blip>
          <a:srcRect b="0" l="0" r="0" t="0"/>
          <a:stretch/>
        </p:blipFill>
        <p:spPr>
          <a:xfrm>
            <a:off x="0" y="857"/>
            <a:ext cx="12192000" cy="6856286"/>
          </a:xfrm>
          <a:prstGeom prst="rect">
            <a:avLst/>
          </a:prstGeom>
          <a:noFill/>
          <a:ln>
            <a:noFill/>
          </a:ln>
        </p:spPr>
      </p:pic>
      <p:sp>
        <p:nvSpPr>
          <p:cNvPr id="22" name="Google Shape;22;p24"/>
          <p:cNvSpPr txBox="1"/>
          <p:nvPr>
            <p:ph type="ctrTitle"/>
          </p:nvPr>
        </p:nvSpPr>
        <p:spPr>
          <a:xfrm>
            <a:off x="1524000" y="1600200"/>
            <a:ext cx="9144000" cy="8894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subTitle"/>
          </p:nvPr>
        </p:nvSpPr>
        <p:spPr>
          <a:xfrm>
            <a:off x="1524000" y="2626822"/>
            <a:ext cx="9144000" cy="359386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pic>
        <p:nvPicPr>
          <p:cNvPr descr="A picture containing background pattern&#10;&#10;Description automatically generated" id="28" name="Google Shape;28;p25"/>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9" name="Google Shape;29;p25"/>
          <p:cNvSpPr txBox="1"/>
          <p:nvPr>
            <p:ph type="title"/>
          </p:nvPr>
        </p:nvSpPr>
        <p:spPr>
          <a:xfrm>
            <a:off x="916478" y="1250859"/>
            <a:ext cx="10359044" cy="87347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 type="body"/>
          </p:nvPr>
        </p:nvSpPr>
        <p:spPr>
          <a:xfrm>
            <a:off x="916478" y="2618509"/>
            <a:ext cx="10359044" cy="355845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pic>
        <p:nvPicPr>
          <p:cNvPr descr="Graphical user interface, application&#10;&#10;Description automatically generated" id="35" name="Google Shape;35;p26"/>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36" name="Google Shape;36;p26"/>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 type="body"/>
          </p:nvPr>
        </p:nvSpPr>
        <p:spPr>
          <a:xfrm>
            <a:off x="831850" y="2028305"/>
            <a:ext cx="10515600" cy="40613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 name="Shape 41"/>
        <p:cNvGrpSpPr/>
        <p:nvPr/>
      </p:nvGrpSpPr>
      <p:grpSpPr>
        <a:xfrm>
          <a:off x="0" y="0"/>
          <a:ext cx="0" cy="0"/>
          <a:chOff x="0" y="0"/>
          <a:chExt cx="0" cy="0"/>
        </a:xfrm>
      </p:grpSpPr>
      <p:pic>
        <p:nvPicPr>
          <p:cNvPr descr="Icon" id="42" name="Google Shape;42;p27"/>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43" name="Google Shape;43;p27"/>
          <p:cNvSpPr txBox="1"/>
          <p:nvPr>
            <p:ph type="title"/>
          </p:nvPr>
        </p:nvSpPr>
        <p:spPr>
          <a:xfrm>
            <a:off x="838200" y="1495656"/>
            <a:ext cx="5695604" cy="43289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 type="body"/>
          </p:nvPr>
        </p:nvSpPr>
        <p:spPr>
          <a:xfrm>
            <a:off x="838199" y="2078182"/>
            <a:ext cx="5695603" cy="40987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1_Title Slide">
    <p:spTree>
      <p:nvGrpSpPr>
        <p:cNvPr id="48" name="Shape 48"/>
        <p:cNvGrpSpPr/>
        <p:nvPr/>
      </p:nvGrpSpPr>
      <p:grpSpPr>
        <a:xfrm>
          <a:off x="0" y="0"/>
          <a:ext cx="0" cy="0"/>
          <a:chOff x="0" y="0"/>
          <a:chExt cx="0" cy="0"/>
        </a:xfrm>
      </p:grpSpPr>
      <p:pic>
        <p:nvPicPr>
          <p:cNvPr id="49" name="Google Shape;49;p28"/>
          <p:cNvPicPr preferRelativeResize="0"/>
          <p:nvPr/>
        </p:nvPicPr>
        <p:blipFill rotWithShape="1">
          <a:blip r:embed="rId2">
            <a:alphaModFix/>
          </a:blip>
          <a:srcRect b="0" l="0" r="0" t="0"/>
          <a:stretch/>
        </p:blipFill>
        <p:spPr>
          <a:xfrm>
            <a:off x="0" y="0"/>
            <a:ext cx="12285784" cy="6854871"/>
          </a:xfrm>
          <a:prstGeom prst="rect">
            <a:avLst/>
          </a:prstGeom>
          <a:noFill/>
          <a:ln>
            <a:noFill/>
          </a:ln>
        </p:spPr>
      </p:pic>
      <p:sp>
        <p:nvSpPr>
          <p:cNvPr id="50" name="Google Shape;50;p28"/>
          <p:cNvSpPr txBox="1"/>
          <p:nvPr>
            <p:ph type="ctrTitle"/>
          </p:nvPr>
        </p:nvSpPr>
        <p:spPr>
          <a:xfrm>
            <a:off x="1780032" y="1529695"/>
            <a:ext cx="4691100" cy="1193700"/>
          </a:xfrm>
          <a:prstGeom prst="rect">
            <a:avLst/>
          </a:prstGeom>
          <a:noFill/>
          <a:ln>
            <a:noFill/>
          </a:ln>
        </p:spPr>
        <p:txBody>
          <a:bodyPr anchorCtr="0" anchor="b" bIns="45675" lIns="45675" spcFirstLastPara="1" rIns="45675" wrap="square" tIns="45675">
            <a:noAutofit/>
          </a:bodyPr>
          <a:lstStyle>
            <a:lvl1pPr lvl="0" algn="l">
              <a:lnSpc>
                <a:spcPct val="100000"/>
              </a:lnSpc>
              <a:spcBef>
                <a:spcPts val="0"/>
              </a:spcBef>
              <a:spcAft>
                <a:spcPts val="0"/>
              </a:spcAft>
              <a:buSzPts val="4400"/>
              <a:buNone/>
              <a:defRPr b="1" sz="4000">
                <a:solidFill>
                  <a:srgbClr val="2F5496"/>
                </a:solidFill>
              </a:defRPr>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p:txBody>
      </p:sp>
      <p:sp>
        <p:nvSpPr>
          <p:cNvPr id="51" name="Google Shape;51;p28"/>
          <p:cNvSpPr txBox="1"/>
          <p:nvPr>
            <p:ph idx="1" type="subTitle"/>
          </p:nvPr>
        </p:nvSpPr>
        <p:spPr>
          <a:xfrm>
            <a:off x="1780032" y="3257392"/>
            <a:ext cx="5425500" cy="1754100"/>
          </a:xfrm>
          <a:prstGeom prst="rect">
            <a:avLst/>
          </a:prstGeom>
          <a:noFill/>
          <a:ln>
            <a:noFill/>
          </a:ln>
        </p:spPr>
        <p:txBody>
          <a:bodyPr anchorCtr="0" anchor="t" bIns="45675" lIns="45675" spcFirstLastPara="1" rIns="45675" wrap="square" tIns="45675">
            <a:normAutofit/>
          </a:bodyPr>
          <a:lstStyle>
            <a:lvl1pPr lvl="0" algn="l">
              <a:lnSpc>
                <a:spcPct val="90000"/>
              </a:lnSpc>
              <a:spcBef>
                <a:spcPts val="1000"/>
              </a:spcBef>
              <a:spcAft>
                <a:spcPts val="0"/>
              </a:spcAft>
              <a:buSzPts val="2800"/>
              <a:buNone/>
              <a:defRPr b="1" sz="2800"/>
            </a:lvl1pPr>
            <a:lvl2pPr lvl="1" algn="ctr">
              <a:lnSpc>
                <a:spcPct val="90000"/>
              </a:lnSpc>
              <a:spcBef>
                <a:spcPts val="1000"/>
              </a:spcBef>
              <a:spcAft>
                <a:spcPts val="0"/>
              </a:spcAft>
              <a:buSzPts val="2800"/>
              <a:buNone/>
              <a:defRPr sz="2000"/>
            </a:lvl2pPr>
            <a:lvl3pPr lvl="2" algn="ctr">
              <a:lnSpc>
                <a:spcPct val="90000"/>
              </a:lnSpc>
              <a:spcBef>
                <a:spcPts val="1000"/>
              </a:spcBef>
              <a:spcAft>
                <a:spcPts val="0"/>
              </a:spcAft>
              <a:buSzPts val="2800"/>
              <a:buNone/>
              <a:defRPr sz="1800"/>
            </a:lvl3pPr>
            <a:lvl4pPr lvl="3" algn="ctr">
              <a:lnSpc>
                <a:spcPct val="90000"/>
              </a:lnSpc>
              <a:spcBef>
                <a:spcPts val="1000"/>
              </a:spcBef>
              <a:spcAft>
                <a:spcPts val="0"/>
              </a:spcAft>
              <a:buSzPts val="2800"/>
              <a:buNone/>
              <a:defRPr sz="1600"/>
            </a:lvl4pPr>
            <a:lvl5pPr lvl="4" algn="ctr">
              <a:lnSpc>
                <a:spcPct val="90000"/>
              </a:lnSpc>
              <a:spcBef>
                <a:spcPts val="1000"/>
              </a:spcBef>
              <a:spcAft>
                <a:spcPts val="0"/>
              </a:spcAft>
              <a:buSzPts val="2800"/>
              <a:buNone/>
              <a:defRPr sz="1600"/>
            </a:lvl5pPr>
            <a:lvl6pPr lvl="5" algn="ctr">
              <a:lnSpc>
                <a:spcPct val="90000"/>
              </a:lnSpc>
              <a:spcBef>
                <a:spcPts val="1000"/>
              </a:spcBef>
              <a:spcAft>
                <a:spcPts val="0"/>
              </a:spcAft>
              <a:buSzPts val="2800"/>
              <a:buNone/>
              <a:defRPr sz="1600"/>
            </a:lvl6pPr>
            <a:lvl7pPr lvl="6" algn="ctr">
              <a:lnSpc>
                <a:spcPct val="90000"/>
              </a:lnSpc>
              <a:spcBef>
                <a:spcPts val="1000"/>
              </a:spcBef>
              <a:spcAft>
                <a:spcPts val="0"/>
              </a:spcAft>
              <a:buSzPts val="2800"/>
              <a:buNone/>
              <a:defRPr sz="1600"/>
            </a:lvl7pPr>
            <a:lvl8pPr lvl="7" algn="ctr">
              <a:lnSpc>
                <a:spcPct val="90000"/>
              </a:lnSpc>
              <a:spcBef>
                <a:spcPts val="1000"/>
              </a:spcBef>
              <a:spcAft>
                <a:spcPts val="0"/>
              </a:spcAft>
              <a:buSzPts val="2800"/>
              <a:buNone/>
              <a:defRPr sz="1600"/>
            </a:lvl8pPr>
            <a:lvl9pPr lvl="8" algn="ctr">
              <a:lnSpc>
                <a:spcPct val="90000"/>
              </a:lnSpc>
              <a:spcBef>
                <a:spcPts val="1000"/>
              </a:spcBef>
              <a:spcAft>
                <a:spcPts val="0"/>
              </a:spcAft>
              <a:buSzPts val="28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2" name="Shape 52"/>
        <p:cNvGrpSpPr/>
        <p:nvPr/>
      </p:nvGrpSpPr>
      <p:grpSpPr>
        <a:xfrm>
          <a:off x="0" y="0"/>
          <a:ext cx="0" cy="0"/>
          <a:chOff x="0" y="0"/>
          <a:chExt cx="0" cy="0"/>
        </a:xfrm>
      </p:grpSpPr>
      <p:sp>
        <p:nvSpPr>
          <p:cNvPr id="53" name="Google Shape;53;p29"/>
          <p:cNvSpPr txBox="1"/>
          <p:nvPr>
            <p:ph type="title"/>
          </p:nvPr>
        </p:nvSpPr>
        <p:spPr>
          <a:xfrm>
            <a:off x="838200" y="901337"/>
            <a:ext cx="10515600" cy="789300"/>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SzPts val="4400"/>
              <a:buNone/>
              <a:defRPr b="1">
                <a:solidFill>
                  <a:srgbClr val="013CB3"/>
                </a:solidFill>
              </a:defRPr>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p:txBody>
      </p:sp>
      <p:sp>
        <p:nvSpPr>
          <p:cNvPr id="54" name="Google Shape;54;p29"/>
          <p:cNvSpPr txBox="1"/>
          <p:nvPr>
            <p:ph idx="1" type="body"/>
          </p:nvPr>
        </p:nvSpPr>
        <p:spPr>
          <a:xfrm>
            <a:off x="838200" y="1828800"/>
            <a:ext cx="10515600" cy="4245000"/>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55" name="Google Shape;55;p29"/>
          <p:cNvCxnSpPr/>
          <p:nvPr/>
        </p:nvCxnSpPr>
        <p:spPr>
          <a:xfrm>
            <a:off x="838200" y="1690688"/>
            <a:ext cx="10585800" cy="0"/>
          </a:xfrm>
          <a:prstGeom prst="straightConnector1">
            <a:avLst/>
          </a:prstGeom>
          <a:noFill/>
          <a:ln cap="flat" cmpd="sng" w="28575">
            <a:solidFill>
              <a:srgbClr val="3E6EC2"/>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2296b5d7f73_0_2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g2296b5d7f73_0_2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g2296b5d7f73_0_2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60" name="Shape 60"/>
        <p:cNvGrpSpPr/>
        <p:nvPr/>
      </p:nvGrpSpPr>
      <p:grpSpPr>
        <a:xfrm>
          <a:off x="0" y="0"/>
          <a:ext cx="0" cy="0"/>
          <a:chOff x="0" y="0"/>
          <a:chExt cx="0" cy="0"/>
        </a:xfrm>
      </p:grpSpPr>
      <p:sp>
        <p:nvSpPr>
          <p:cNvPr id="61" name="Google Shape;61;g22962cebfea_0_498"/>
          <p:cNvSpPr txBox="1"/>
          <p:nvPr>
            <p:ph type="title"/>
          </p:nvPr>
        </p:nvSpPr>
        <p:spPr>
          <a:xfrm>
            <a:off x="916939" y="1461592"/>
            <a:ext cx="10358100" cy="1056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4400"/>
              <a:buNone/>
              <a:defRPr b="1" i="0" sz="355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 name="Google Shape;62;g22962cebfea_0_498"/>
          <p:cNvSpPr txBox="1"/>
          <p:nvPr>
            <p:ph idx="1" type="body"/>
          </p:nvPr>
        </p:nvSpPr>
        <p:spPr>
          <a:xfrm>
            <a:off x="916939" y="3127500"/>
            <a:ext cx="10356900" cy="2861400"/>
          </a:xfrm>
          <a:prstGeom prst="rect">
            <a:avLst/>
          </a:prstGeom>
          <a:noFill/>
          <a:ln>
            <a:noFill/>
          </a:ln>
        </p:spPr>
        <p:txBody>
          <a:bodyPr anchorCtr="0" anchor="t" bIns="0" lIns="0" spcFirstLastPara="1" rIns="0" wrap="square" tIns="0">
            <a:spAutoFit/>
          </a:bodyPr>
          <a:lstStyle>
            <a:lvl1pPr indent="-228600" lvl="0" marL="457200" rtl="0" algn="l">
              <a:spcBef>
                <a:spcPts val="1000"/>
              </a:spcBef>
              <a:spcAft>
                <a:spcPts val="0"/>
              </a:spcAft>
              <a:buSzPts val="2800"/>
              <a:buNone/>
              <a:defRPr b="1" i="0" sz="2800">
                <a:solidFill>
                  <a:schemeClr val="dk1"/>
                </a:solidFill>
                <a:latin typeface="Arial"/>
                <a:ea typeface="Arial"/>
                <a:cs typeface="Arial"/>
                <a:sym typeface="Arial"/>
              </a:defRPr>
            </a:lvl1pPr>
            <a:lvl2pPr indent="-228600" lvl="1" marL="914400" rtl="0" algn="l">
              <a:spcBef>
                <a:spcPts val="500"/>
              </a:spcBef>
              <a:spcAft>
                <a:spcPts val="0"/>
              </a:spcAft>
              <a:buSzPts val="2400"/>
              <a:buNone/>
              <a:defRPr/>
            </a:lvl2pPr>
            <a:lvl3pPr indent="-228600" lvl="2" marL="1371600" rtl="0" algn="l">
              <a:spcBef>
                <a:spcPts val="500"/>
              </a:spcBef>
              <a:spcAft>
                <a:spcPts val="0"/>
              </a:spcAft>
              <a:buSzPts val="2000"/>
              <a:buNone/>
              <a:defRPr/>
            </a:lvl3pPr>
            <a:lvl4pPr indent="-228600" lvl="3" marL="1828800" rtl="0" algn="l">
              <a:spcBef>
                <a:spcPts val="500"/>
              </a:spcBef>
              <a:spcAft>
                <a:spcPts val="0"/>
              </a:spcAft>
              <a:buSzPts val="1800"/>
              <a:buNone/>
              <a:defRPr/>
            </a:lvl4pPr>
            <a:lvl5pPr indent="-228600" lvl="4" marL="2286000" rtl="0" algn="l">
              <a:spcBef>
                <a:spcPts val="500"/>
              </a:spcBef>
              <a:spcAft>
                <a:spcPts val="0"/>
              </a:spcAft>
              <a:buSzPts val="1800"/>
              <a:buNone/>
              <a:defRPr/>
            </a:lvl5pPr>
            <a:lvl6pPr indent="-228600" lvl="5" marL="2743200" rtl="0" algn="l">
              <a:spcBef>
                <a:spcPts val="500"/>
              </a:spcBef>
              <a:spcAft>
                <a:spcPts val="0"/>
              </a:spcAft>
              <a:buSzPts val="1800"/>
              <a:buNone/>
              <a:defRPr/>
            </a:lvl6pPr>
            <a:lvl7pPr indent="-228600" lvl="6" marL="3200400" rtl="0" algn="l">
              <a:spcBef>
                <a:spcPts val="500"/>
              </a:spcBef>
              <a:spcAft>
                <a:spcPts val="0"/>
              </a:spcAft>
              <a:buSzPts val="1800"/>
              <a:buNone/>
              <a:defRPr/>
            </a:lvl7pPr>
            <a:lvl8pPr indent="-228600" lvl="7" marL="3657600" rtl="0" algn="l">
              <a:spcBef>
                <a:spcPts val="500"/>
              </a:spcBef>
              <a:spcAft>
                <a:spcPts val="0"/>
              </a:spcAft>
              <a:buSzPts val="1800"/>
              <a:buNone/>
              <a:defRPr/>
            </a:lvl8pPr>
            <a:lvl9pPr indent="-228600" lvl="8" marL="4114800" rtl="0" algn="l">
              <a:spcBef>
                <a:spcPts val="500"/>
              </a:spcBef>
              <a:spcAft>
                <a:spcPts val="0"/>
              </a:spcAft>
              <a:buSzPts val="1800"/>
              <a:buNone/>
              <a:defRPr/>
            </a:lvl9pPr>
          </a:lstStyle>
          <a:p/>
        </p:txBody>
      </p:sp>
      <p:sp>
        <p:nvSpPr>
          <p:cNvPr id="63" name="Google Shape;63;g22962cebfea_0_49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g22962cebfea_0_49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g22962cebfea_0_498"/>
          <p:cNvSpPr txBox="1"/>
          <p:nvPr>
            <p:ph idx="12" type="sldNum"/>
          </p:nvPr>
        </p:nvSpPr>
        <p:spPr>
          <a:xfrm>
            <a:off x="8778240" y="6377940"/>
            <a:ext cx="2804100" cy="1848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Graphical user interface&#10;&#10;Description automatically generated" id="6" name="Google Shape;6;p22"/>
          <p:cNvPicPr preferRelativeResize="0"/>
          <p:nvPr/>
        </p:nvPicPr>
        <p:blipFill rotWithShape="1">
          <a:blip r:embed="rId1">
            <a:alphaModFix/>
          </a:blip>
          <a:srcRect b="0" l="0" r="0" t="0"/>
          <a:stretch/>
        </p:blipFill>
        <p:spPr>
          <a:xfrm>
            <a:off x="0" y="857"/>
            <a:ext cx="12192000" cy="6856286"/>
          </a:xfrm>
          <a:prstGeom prst="rect">
            <a:avLst/>
          </a:prstGeom>
          <a:noFill/>
          <a:ln>
            <a:noFill/>
          </a:ln>
        </p:spPr>
      </p:pic>
      <p:sp>
        <p:nvSpPr>
          <p:cNvPr id="7" name="Google Shape;7;p22"/>
          <p:cNvSpPr txBox="1"/>
          <p:nvPr>
            <p:ph type="title"/>
          </p:nvPr>
        </p:nvSpPr>
        <p:spPr>
          <a:xfrm>
            <a:off x="838200" y="1495656"/>
            <a:ext cx="6360622" cy="25727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2"/>
          <p:cNvSpPr txBox="1"/>
          <p:nvPr>
            <p:ph idx="1" type="body"/>
          </p:nvPr>
        </p:nvSpPr>
        <p:spPr>
          <a:xfrm>
            <a:off x="838200" y="4247804"/>
            <a:ext cx="6360622" cy="192915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jamboard.google.com/d/1TkHiZlS4UMtlCaSWEJSdFfstv9xUgmtDwJq6dc0-Iwo/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4.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31.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8.jpg"/><Relationship Id="rId5" Type="http://schemas.openxmlformats.org/officeDocument/2006/relationships/image" Target="../media/image15.gif"/><Relationship Id="rId6" Type="http://schemas.openxmlformats.org/officeDocument/2006/relationships/image" Target="../media/image10.png"/><Relationship Id="rId7" Type="http://schemas.openxmlformats.org/officeDocument/2006/relationships/image" Target="../media/image21.jpg"/><Relationship Id="rId8" Type="http://schemas.openxmlformats.org/officeDocument/2006/relationships/image" Target="../media/image2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quizizz.com/admin/quiz/6129cf2353953d001dd1e01f?source=quiz_share" TargetMode="Externa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jamboard.google.com/d/1lNGrO_z8rNC8HRn0Td8MYMdrCgETKlnU6TKSH2BkNdM/edit?usp=sharing" TargetMode="External"/><Relationship Id="rId4" Type="http://schemas.openxmlformats.org/officeDocument/2006/relationships/hyperlink" Target="https://quizizz.com/admin/quiz/648aa50c84898f001d4d0613?source=quiz_shar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drive.google.com/file/d/1vdTEavyFrDIIlx5wr0lu0sWxI4mvTHQv/view?usp=sharin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349124" y="2362200"/>
            <a:ext cx="7032600" cy="2556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lang="en-ID" sz="4900">
                <a:latin typeface="Arial"/>
                <a:ea typeface="Arial"/>
                <a:cs typeface="Arial"/>
                <a:sym typeface="Arial"/>
              </a:rPr>
              <a:t>ASESMEN LAYANAN BIMBINGAN DAN KONSELING</a:t>
            </a:r>
            <a:endParaRPr sz="4900">
              <a:latin typeface="Arial"/>
              <a:ea typeface="Arial"/>
              <a:cs typeface="Arial"/>
              <a:sym typeface="Arial"/>
            </a:endParaRPr>
          </a:p>
          <a:p>
            <a:pPr indent="0" lvl="0" marL="0" rtl="0" algn="l">
              <a:lnSpc>
                <a:spcPct val="90000"/>
              </a:lnSpc>
              <a:spcBef>
                <a:spcPts val="0"/>
              </a:spcBef>
              <a:spcAft>
                <a:spcPts val="0"/>
              </a:spcAft>
              <a:buClr>
                <a:schemeClr val="dk1"/>
              </a:buClr>
              <a:buSzPts val="5400"/>
              <a:buFont typeface="Calibri"/>
              <a:buNone/>
            </a:pPr>
            <a:r>
              <a:t/>
            </a:r>
            <a:endParaRPr sz="4900">
              <a:latin typeface="Arial"/>
              <a:ea typeface="Arial"/>
              <a:cs typeface="Arial"/>
              <a:sym typeface="Arial"/>
            </a:endParaRPr>
          </a:p>
          <a:p>
            <a:pPr indent="0" lvl="0" marL="0" rtl="0" algn="l">
              <a:lnSpc>
                <a:spcPct val="90000"/>
              </a:lnSpc>
              <a:spcBef>
                <a:spcPts val="0"/>
              </a:spcBef>
              <a:spcAft>
                <a:spcPts val="0"/>
              </a:spcAft>
              <a:buClr>
                <a:schemeClr val="dk1"/>
              </a:buClr>
              <a:buSzPts val="5400"/>
              <a:buFont typeface="Calibri"/>
              <a:buNone/>
            </a:pPr>
            <a:r>
              <a:rPr lang="en-ID" sz="4900">
                <a:latin typeface="Arial"/>
                <a:ea typeface="Arial"/>
                <a:cs typeface="Arial"/>
                <a:sym typeface="Arial"/>
              </a:rPr>
              <a:t>4 JP </a:t>
            </a:r>
            <a:r>
              <a:rPr lang="en-ID" sz="4900">
                <a:solidFill>
                  <a:schemeClr val="lt2"/>
                </a:solidFill>
                <a:latin typeface="Arial"/>
                <a:ea typeface="Arial"/>
                <a:cs typeface="Arial"/>
                <a:sym typeface="Arial"/>
              </a:rPr>
              <a:t>(180 Menit)</a:t>
            </a:r>
            <a:endParaRPr sz="4900">
              <a:solidFill>
                <a:schemeClr val="lt2"/>
              </a:solidFill>
              <a:latin typeface="Arial"/>
              <a:ea typeface="Arial"/>
              <a:cs typeface="Arial"/>
              <a:sym typeface="Arial"/>
            </a:endParaRPr>
          </a:p>
        </p:txBody>
      </p:sp>
      <p:sp>
        <p:nvSpPr>
          <p:cNvPr id="71" name="Google Shape;71;p1"/>
          <p:cNvSpPr txBox="1"/>
          <p:nvPr/>
        </p:nvSpPr>
        <p:spPr>
          <a:xfrm>
            <a:off x="11014975" y="-94500"/>
            <a:ext cx="996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0" i="0" lang="en-ID" sz="6000" u="none" cap="none" strike="noStrike">
                <a:solidFill>
                  <a:srgbClr val="FFFF00"/>
                </a:solidFill>
                <a:latin typeface="Nunito ExtraBold"/>
                <a:ea typeface="Nunito ExtraBold"/>
                <a:cs typeface="Nunito ExtraBold"/>
                <a:sym typeface="Nunito ExtraBold"/>
              </a:rPr>
              <a:t>3</a:t>
            </a:r>
            <a:endParaRPr b="0" i="0" sz="6000" u="none" cap="none" strike="noStrike">
              <a:solidFill>
                <a:srgbClr val="FFFF00"/>
              </a:solidFill>
              <a:latin typeface="Nunito ExtraBold"/>
              <a:ea typeface="Nunito ExtraBold"/>
              <a:cs typeface="Nunito ExtraBold"/>
              <a:sym typeface="Nunito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916478" y="1555659"/>
            <a:ext cx="10359000" cy="87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800"/>
              </a:spcBef>
              <a:spcAft>
                <a:spcPts val="0"/>
              </a:spcAft>
              <a:buClr>
                <a:schemeClr val="dk1"/>
              </a:buClr>
              <a:buSzPts val="990"/>
              <a:buFont typeface="Arial"/>
              <a:buNone/>
            </a:pPr>
            <a:r>
              <a:rPr b="1" lang="en-ID" sz="4730"/>
              <a:t>MULAI DIRI (10’)</a:t>
            </a:r>
            <a:endParaRPr b="1" sz="4730"/>
          </a:p>
          <a:p>
            <a:pPr indent="0" lvl="0" marL="0" rtl="0" algn="l">
              <a:lnSpc>
                <a:spcPct val="90000"/>
              </a:lnSpc>
              <a:spcBef>
                <a:spcPts val="0"/>
              </a:spcBef>
              <a:spcAft>
                <a:spcPts val="0"/>
              </a:spcAft>
              <a:buClr>
                <a:schemeClr val="lt1"/>
              </a:buClr>
              <a:buSzPts val="3960"/>
              <a:buFont typeface="Calibri"/>
              <a:buNone/>
            </a:pPr>
            <a:r>
              <a:t/>
            </a:r>
            <a:endParaRPr b="1" sz="3330">
              <a:solidFill>
                <a:schemeClr val="dk1"/>
              </a:solidFill>
            </a:endParaRPr>
          </a:p>
        </p:txBody>
      </p:sp>
      <p:sp>
        <p:nvSpPr>
          <p:cNvPr id="141" name="Google Shape;141;p10"/>
          <p:cNvSpPr txBox="1"/>
          <p:nvPr>
            <p:ph idx="1" type="body"/>
          </p:nvPr>
        </p:nvSpPr>
        <p:spPr>
          <a:xfrm>
            <a:off x="916478" y="2389909"/>
            <a:ext cx="10359000" cy="35586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just">
              <a:lnSpc>
                <a:spcPct val="100000"/>
              </a:lnSpc>
              <a:spcBef>
                <a:spcPts val="0"/>
              </a:spcBef>
              <a:spcAft>
                <a:spcPts val="0"/>
              </a:spcAft>
              <a:buNone/>
            </a:pPr>
            <a:r>
              <a:t/>
            </a:r>
            <a:endParaRPr sz="2700">
              <a:latin typeface="Arial"/>
              <a:ea typeface="Arial"/>
              <a:cs typeface="Arial"/>
              <a:sym typeface="Arial"/>
            </a:endParaRPr>
          </a:p>
          <a:p>
            <a:pPr indent="-348615" lvl="0" marL="457200" rtl="0" algn="just">
              <a:lnSpc>
                <a:spcPct val="100000"/>
              </a:lnSpc>
              <a:spcBef>
                <a:spcPts val="0"/>
              </a:spcBef>
              <a:spcAft>
                <a:spcPts val="0"/>
              </a:spcAft>
              <a:buSzPct val="100000"/>
              <a:buChar char="●"/>
            </a:pPr>
            <a:r>
              <a:rPr lang="en-ID" sz="2700">
                <a:latin typeface="Arial"/>
                <a:ea typeface="Arial"/>
                <a:cs typeface="Arial"/>
                <a:sym typeface="Arial"/>
              </a:rPr>
              <a:t>Apa yang bapak/ibu ketahui tentang Asesmen siswa dalam  layanan Bimbingan dan Konseling?</a:t>
            </a:r>
            <a:endParaRPr sz="2700">
              <a:latin typeface="Arial"/>
              <a:ea typeface="Arial"/>
              <a:cs typeface="Arial"/>
              <a:sym typeface="Arial"/>
            </a:endParaRPr>
          </a:p>
          <a:p>
            <a:pPr indent="-348615" lvl="0" marL="457200" rtl="0" algn="just">
              <a:lnSpc>
                <a:spcPct val="100000"/>
              </a:lnSpc>
              <a:spcBef>
                <a:spcPts val="0"/>
              </a:spcBef>
              <a:spcAft>
                <a:spcPts val="0"/>
              </a:spcAft>
              <a:buSzPct val="100000"/>
              <a:buChar char="●"/>
            </a:pPr>
            <a:r>
              <a:rPr lang="en-ID" sz="2700">
                <a:latin typeface="Arial"/>
                <a:ea typeface="Arial"/>
                <a:cs typeface="Arial"/>
                <a:sym typeface="Arial"/>
              </a:rPr>
              <a:t>Bagaimana strategi yang bapak/ibu lakukan dalam menyusun Instrumen Asesmen Siswa dalam pelaksanaan layanan Bimbingan dan Konseling?</a:t>
            </a:r>
            <a:endParaRPr sz="2700">
              <a:latin typeface="Arial"/>
              <a:ea typeface="Arial"/>
              <a:cs typeface="Arial"/>
              <a:sym typeface="Arial"/>
            </a:endParaRPr>
          </a:p>
          <a:p>
            <a:pPr indent="-348615" lvl="0" marL="457200" rtl="0" algn="just">
              <a:lnSpc>
                <a:spcPct val="100000"/>
              </a:lnSpc>
              <a:spcBef>
                <a:spcPts val="0"/>
              </a:spcBef>
              <a:spcAft>
                <a:spcPts val="0"/>
              </a:spcAft>
              <a:buSzPct val="100000"/>
              <a:buChar char="●"/>
            </a:pPr>
            <a:r>
              <a:rPr lang="en-ID" sz="2700">
                <a:latin typeface="Arial"/>
                <a:ea typeface="Arial"/>
                <a:cs typeface="Arial"/>
                <a:sym typeface="Arial"/>
              </a:rPr>
              <a:t>Bagaimana data hasil Asesmen layanan Bimbingan dan Konseling yang telah dilaksanakan oleh guru Bimbingan dan Konseling mendukung Sekolah  bapak/ibu dalam pemetaan bakat, minat dan kompetensi Siswa?</a:t>
            </a:r>
            <a:endParaRPr sz="2700">
              <a:latin typeface="Arial"/>
              <a:ea typeface="Arial"/>
              <a:cs typeface="Arial"/>
              <a:sym typeface="Arial"/>
            </a:endParaRPr>
          </a:p>
          <a:p>
            <a:pPr indent="0" lvl="0" marL="457200" rtl="0" algn="just">
              <a:lnSpc>
                <a:spcPct val="100000"/>
              </a:lnSpc>
              <a:spcBef>
                <a:spcPts val="0"/>
              </a:spcBef>
              <a:spcAft>
                <a:spcPts val="0"/>
              </a:spcAft>
              <a:buNone/>
            </a:pPr>
            <a:r>
              <a:t/>
            </a:r>
            <a:endParaRPr sz="2700">
              <a:latin typeface="Arial"/>
              <a:ea typeface="Arial"/>
              <a:cs typeface="Arial"/>
              <a:sym typeface="Arial"/>
            </a:endParaRPr>
          </a:p>
          <a:p>
            <a:pPr indent="0" lvl="0" marL="0" rtl="0" algn="l">
              <a:lnSpc>
                <a:spcPct val="90000"/>
              </a:lnSpc>
              <a:spcBef>
                <a:spcPts val="800"/>
              </a:spcBef>
              <a:spcAft>
                <a:spcPts val="0"/>
              </a:spcAft>
              <a:buClr>
                <a:schemeClr val="dk1"/>
              </a:buClr>
              <a:buSzPct val="40740"/>
              <a:buFont typeface="Arial"/>
              <a:buNone/>
            </a:pPr>
            <a:r>
              <a:rPr lang="en-ID" sz="2700">
                <a:latin typeface="Arial"/>
                <a:ea typeface="Arial"/>
                <a:cs typeface="Arial"/>
                <a:sym typeface="Arial"/>
              </a:rPr>
              <a:t>Link Jamboard: </a:t>
            </a:r>
            <a:r>
              <a:rPr b="1" lang="en-ID" sz="2876" u="sng">
                <a:solidFill>
                  <a:schemeClr val="hlink"/>
                </a:solidFill>
                <a:hlinkClick r:id="rId3"/>
              </a:rPr>
              <a:t>https://jamboard.google.com/d/1TkHiZlS4UMtlCaSWEJSdFfstv9xUgmtDwJq6dc0-Iwo/edit?usp=sharing</a:t>
            </a:r>
            <a:endParaRPr b="1" sz="2876"/>
          </a:p>
          <a:p>
            <a:pPr indent="0" lvl="0" marL="0" rtl="0" algn="l">
              <a:lnSpc>
                <a:spcPct val="90000"/>
              </a:lnSpc>
              <a:spcBef>
                <a:spcPts val="800"/>
              </a:spcBef>
              <a:spcAft>
                <a:spcPts val="0"/>
              </a:spcAft>
              <a:buClr>
                <a:schemeClr val="dk1"/>
              </a:buClr>
              <a:buSzPct val="29729"/>
              <a:buFont typeface="Arial"/>
              <a:buNone/>
            </a:pPr>
            <a:r>
              <a:t/>
            </a:r>
            <a:endParaRPr b="1" sz="3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916478" y="14032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EKSPLORASI KONSEP (30’)</a:t>
            </a:r>
            <a:endParaRPr>
              <a:latin typeface="Arial"/>
              <a:ea typeface="Arial"/>
              <a:cs typeface="Arial"/>
              <a:sym typeface="Arial"/>
            </a:endParaRPr>
          </a:p>
        </p:txBody>
      </p:sp>
      <p:sp>
        <p:nvSpPr>
          <p:cNvPr id="147" name="Google Shape;147;p11"/>
          <p:cNvSpPr txBox="1"/>
          <p:nvPr>
            <p:ph idx="1" type="body"/>
          </p:nvPr>
        </p:nvSpPr>
        <p:spPr>
          <a:xfrm>
            <a:off x="822653" y="2406434"/>
            <a:ext cx="10359000" cy="35586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1800"/>
              <a:buNone/>
            </a:pPr>
            <a:r>
              <a:t/>
            </a:r>
            <a:endParaRPr b="1" sz="1400"/>
          </a:p>
          <a:p>
            <a:pPr indent="-368300" lvl="0" marL="457200" rtl="0" algn="just">
              <a:lnSpc>
                <a:spcPct val="100000"/>
              </a:lnSpc>
              <a:spcBef>
                <a:spcPts val="0"/>
              </a:spcBef>
              <a:spcAft>
                <a:spcPts val="0"/>
              </a:spcAft>
              <a:buSzPts val="2200"/>
              <a:buAutoNum type="arabicPeriod"/>
            </a:pPr>
            <a:r>
              <a:rPr lang="en-ID" sz="2200">
                <a:latin typeface="Arial"/>
                <a:ea typeface="Arial"/>
                <a:cs typeface="Arial"/>
                <a:sym typeface="Arial"/>
              </a:rPr>
              <a:t>Apa saja Komponen yang diperlukan dalam penyusunan Asesmen Layanan Bimbingan dan Konseling?</a:t>
            </a:r>
            <a:endParaRPr sz="2200">
              <a:latin typeface="Arial"/>
              <a:ea typeface="Arial"/>
              <a:cs typeface="Arial"/>
              <a:sym typeface="Arial"/>
            </a:endParaRPr>
          </a:p>
          <a:p>
            <a:pPr indent="-368300" lvl="0" marL="457200" rtl="0" algn="just">
              <a:lnSpc>
                <a:spcPct val="100000"/>
              </a:lnSpc>
              <a:spcBef>
                <a:spcPts val="0"/>
              </a:spcBef>
              <a:spcAft>
                <a:spcPts val="0"/>
              </a:spcAft>
              <a:buSzPts val="2200"/>
              <a:buAutoNum type="arabicPeriod"/>
            </a:pPr>
            <a:r>
              <a:rPr lang="en-ID" sz="2200">
                <a:latin typeface="Arial"/>
                <a:ea typeface="Arial"/>
                <a:cs typeface="Arial"/>
                <a:sym typeface="Arial"/>
              </a:rPr>
              <a:t>Bagaimana strategi yang dapat diterapkan dalam menyusun Asesmen yang berpihak pada Murid?</a:t>
            </a:r>
            <a:endParaRPr sz="2200">
              <a:latin typeface="Arial"/>
              <a:ea typeface="Arial"/>
              <a:cs typeface="Arial"/>
              <a:sym typeface="Arial"/>
            </a:endParaRPr>
          </a:p>
          <a:p>
            <a:pPr indent="-368300" lvl="0" marL="457200" rtl="0" algn="just">
              <a:lnSpc>
                <a:spcPct val="100000"/>
              </a:lnSpc>
              <a:spcBef>
                <a:spcPts val="0"/>
              </a:spcBef>
              <a:spcAft>
                <a:spcPts val="0"/>
              </a:spcAft>
              <a:buSzPts val="2200"/>
              <a:buAutoNum type="arabicPeriod"/>
            </a:pPr>
            <a:r>
              <a:rPr lang="en-ID" sz="2200">
                <a:latin typeface="Arial"/>
                <a:ea typeface="Arial"/>
                <a:cs typeface="Arial"/>
                <a:sym typeface="Arial"/>
              </a:rPr>
              <a:t>Jelaskan konsep dan teknik menganalisis hasil asesmen siswa  pada konteks sekolah penggerak?</a:t>
            </a:r>
            <a:endParaRPr sz="2200">
              <a:latin typeface="Arial"/>
              <a:ea typeface="Arial"/>
              <a:cs typeface="Arial"/>
              <a:sym typeface="Arial"/>
            </a:endParaRPr>
          </a:p>
          <a:p>
            <a:pPr indent="-368300" lvl="0" marL="457200" rtl="0" algn="just">
              <a:lnSpc>
                <a:spcPct val="100000"/>
              </a:lnSpc>
              <a:spcBef>
                <a:spcPts val="0"/>
              </a:spcBef>
              <a:spcAft>
                <a:spcPts val="0"/>
              </a:spcAft>
              <a:buSzPts val="2200"/>
              <a:buAutoNum type="arabicPeriod"/>
            </a:pPr>
            <a:r>
              <a:rPr lang="en-ID" sz="2200">
                <a:latin typeface="Arial"/>
                <a:ea typeface="Arial"/>
                <a:cs typeface="Arial"/>
                <a:sym typeface="Arial"/>
              </a:rPr>
              <a:t>Jelaskan jenis-jenis asesmen yang dapat digunakan untuk mengidentifikasi kebutuhan siswa?</a:t>
            </a:r>
            <a:endParaRPr sz="38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296b5d7f73_0_1"/>
          <p:cNvSpPr txBox="1"/>
          <p:nvPr>
            <p:ph type="ctrTitle"/>
          </p:nvPr>
        </p:nvSpPr>
        <p:spPr>
          <a:xfrm>
            <a:off x="349124" y="2362200"/>
            <a:ext cx="7032600" cy="2556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lang="en-ID" sz="4900">
                <a:latin typeface="Arial"/>
                <a:ea typeface="Arial"/>
                <a:cs typeface="Arial"/>
                <a:sym typeface="Arial"/>
              </a:rPr>
              <a:t>EKSPLORASI KONSEP</a:t>
            </a:r>
            <a:endParaRPr sz="4900">
              <a:latin typeface="Arial"/>
              <a:ea typeface="Arial"/>
              <a:cs typeface="Arial"/>
              <a:sym typeface="Arial"/>
            </a:endParaRPr>
          </a:p>
          <a:p>
            <a:pPr indent="0" lvl="0" marL="0" rtl="0" algn="l">
              <a:lnSpc>
                <a:spcPct val="90000"/>
              </a:lnSpc>
              <a:spcBef>
                <a:spcPts val="0"/>
              </a:spcBef>
              <a:spcAft>
                <a:spcPts val="0"/>
              </a:spcAft>
              <a:buClr>
                <a:schemeClr val="dk1"/>
              </a:buClr>
              <a:buSzPts val="5400"/>
              <a:buFont typeface="Calibri"/>
              <a:buNone/>
            </a:pPr>
            <a:r>
              <a:t/>
            </a:r>
            <a:endParaRPr sz="4900">
              <a:latin typeface="Arial"/>
              <a:ea typeface="Arial"/>
              <a:cs typeface="Arial"/>
              <a:sym typeface="Arial"/>
            </a:endParaRPr>
          </a:p>
          <a:p>
            <a:pPr indent="0" lvl="0" marL="0" rtl="0" algn="l">
              <a:lnSpc>
                <a:spcPct val="90000"/>
              </a:lnSpc>
              <a:spcBef>
                <a:spcPts val="0"/>
              </a:spcBef>
              <a:spcAft>
                <a:spcPts val="0"/>
              </a:spcAft>
              <a:buClr>
                <a:schemeClr val="dk1"/>
              </a:buClr>
              <a:buSzPts val="5400"/>
              <a:buFont typeface="Calibri"/>
              <a:buNone/>
            </a:pPr>
            <a:r>
              <a:rPr lang="en-ID" sz="4900">
                <a:latin typeface="Arial"/>
                <a:ea typeface="Arial"/>
                <a:cs typeface="Arial"/>
                <a:sym typeface="Arial"/>
              </a:rPr>
              <a:t> </a:t>
            </a:r>
            <a:r>
              <a:rPr lang="en-ID" sz="4900">
                <a:solidFill>
                  <a:schemeClr val="lt2"/>
                </a:solidFill>
                <a:latin typeface="Arial"/>
                <a:ea typeface="Arial"/>
                <a:cs typeface="Arial"/>
                <a:sym typeface="Arial"/>
              </a:rPr>
              <a:t>(30 Menit)</a:t>
            </a:r>
            <a:endParaRPr sz="4900">
              <a:solidFill>
                <a:schemeClr val="lt2"/>
              </a:solidFill>
              <a:latin typeface="Arial"/>
              <a:ea typeface="Arial"/>
              <a:cs typeface="Arial"/>
              <a:sym typeface="Arial"/>
            </a:endParaRPr>
          </a:p>
        </p:txBody>
      </p:sp>
      <p:sp>
        <p:nvSpPr>
          <p:cNvPr id="153" name="Google Shape;153;g2296b5d7f73_0_1"/>
          <p:cNvSpPr txBox="1"/>
          <p:nvPr/>
        </p:nvSpPr>
        <p:spPr>
          <a:xfrm>
            <a:off x="11014975" y="-94500"/>
            <a:ext cx="996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0" i="0" lang="en-ID" sz="6000" u="none" cap="none" strike="noStrike">
                <a:solidFill>
                  <a:srgbClr val="FFFF00"/>
                </a:solidFill>
                <a:latin typeface="Nunito ExtraBold"/>
                <a:ea typeface="Nunito ExtraBold"/>
                <a:cs typeface="Nunito ExtraBold"/>
                <a:sym typeface="Nunito ExtraBold"/>
              </a:rPr>
              <a:t>3</a:t>
            </a:r>
            <a:endParaRPr b="0" i="0" sz="6000" u="none" cap="none" strike="noStrike">
              <a:solidFill>
                <a:srgbClr val="FFFF00"/>
              </a:solidFill>
              <a:latin typeface="Nunito ExtraBold"/>
              <a:ea typeface="Nunito ExtraBold"/>
              <a:cs typeface="Nunito ExtraBold"/>
              <a:sym typeface="Nunito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296b5d7f73_0_6"/>
          <p:cNvSpPr txBox="1"/>
          <p:nvPr>
            <p:ph type="ctrTitle"/>
          </p:nvPr>
        </p:nvSpPr>
        <p:spPr>
          <a:xfrm>
            <a:off x="3370800" y="575450"/>
            <a:ext cx="6666600" cy="889500"/>
          </a:xfrm>
          <a:prstGeom prst="rect">
            <a:avLst/>
          </a:prstGeom>
          <a:noFill/>
          <a:ln cap="flat" cmpd="sng" w="9525">
            <a:solidFill>
              <a:srgbClr val="FFFFFF"/>
            </a:solidFill>
            <a:prstDash val="solid"/>
            <a:round/>
            <a:headEnd len="sm" w="sm" type="none"/>
            <a:tailEnd len="sm" w="sm" type="none"/>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ID">
                <a:solidFill>
                  <a:schemeClr val="lt1"/>
                </a:solidFill>
                <a:latin typeface="Arial"/>
                <a:ea typeface="Arial"/>
                <a:cs typeface="Arial"/>
                <a:sym typeface="Arial"/>
              </a:rPr>
              <a:t>AGENDA HARI INI</a:t>
            </a:r>
            <a:endParaRPr>
              <a:solidFill>
                <a:schemeClr val="lt1"/>
              </a:solidFill>
              <a:latin typeface="Arial"/>
              <a:ea typeface="Arial"/>
              <a:cs typeface="Arial"/>
              <a:sym typeface="Arial"/>
            </a:endParaRPr>
          </a:p>
        </p:txBody>
      </p:sp>
      <p:pic>
        <p:nvPicPr>
          <p:cNvPr id="159" name="Google Shape;159;g2296b5d7f73_0_6"/>
          <p:cNvPicPr preferRelativeResize="0"/>
          <p:nvPr/>
        </p:nvPicPr>
        <p:blipFill rotWithShape="1">
          <a:blip r:embed="rId3">
            <a:alphaModFix/>
          </a:blip>
          <a:srcRect b="0" l="0" r="0" t="0"/>
          <a:stretch/>
        </p:blipFill>
        <p:spPr>
          <a:xfrm>
            <a:off x="706025" y="2878575"/>
            <a:ext cx="2994925" cy="2495775"/>
          </a:xfrm>
          <a:prstGeom prst="rect">
            <a:avLst/>
          </a:prstGeom>
          <a:noFill/>
          <a:ln>
            <a:noFill/>
          </a:ln>
        </p:spPr>
      </p:pic>
      <p:sp>
        <p:nvSpPr>
          <p:cNvPr id="160" name="Google Shape;160;g2296b5d7f73_0_6"/>
          <p:cNvSpPr txBox="1"/>
          <p:nvPr/>
        </p:nvSpPr>
        <p:spPr>
          <a:xfrm>
            <a:off x="4191000" y="2286000"/>
            <a:ext cx="5596800" cy="3201600"/>
          </a:xfrm>
          <a:prstGeom prst="rect">
            <a:avLst/>
          </a:prstGeom>
          <a:noFill/>
          <a:ln>
            <a:noFill/>
          </a:ln>
        </p:spPr>
        <p:txBody>
          <a:bodyPr anchorCtr="0" anchor="t" bIns="91425" lIns="91425" spcFirstLastPara="1" rIns="91425" wrap="square" tIns="91425">
            <a:spAutoFit/>
          </a:bodyPr>
          <a:lstStyle/>
          <a:p>
            <a:pPr indent="-228600" lvl="3" marL="228600" marR="0" rtl="0" algn="l">
              <a:lnSpc>
                <a:spcPct val="100000"/>
              </a:lnSpc>
              <a:spcBef>
                <a:spcPts val="0"/>
              </a:spcBef>
              <a:spcAft>
                <a:spcPts val="0"/>
              </a:spcAft>
              <a:buClr>
                <a:schemeClr val="dk1"/>
              </a:buClr>
              <a:buSzPts val="2600"/>
              <a:buFont typeface="Arial"/>
              <a:buAutoNum type="arabicPeriod"/>
            </a:pPr>
            <a:r>
              <a:rPr b="0" i="0" lang="en-ID" sz="2600" u="none" cap="none" strike="noStrike">
                <a:solidFill>
                  <a:schemeClr val="dk1"/>
                </a:solidFill>
                <a:latin typeface="Arial"/>
                <a:ea typeface="Arial"/>
                <a:cs typeface="Arial"/>
                <a:sym typeface="Arial"/>
              </a:rPr>
              <a:t>Asesmen Layanan Bimbingan dan Konseling.</a:t>
            </a:r>
            <a:endParaRPr b="0" i="0" sz="2600" u="none" cap="none" strike="noStrike">
              <a:solidFill>
                <a:schemeClr val="dk1"/>
              </a:solidFill>
              <a:latin typeface="Arial"/>
              <a:ea typeface="Arial"/>
              <a:cs typeface="Arial"/>
              <a:sym typeface="Arial"/>
            </a:endParaRPr>
          </a:p>
          <a:p>
            <a:pPr indent="-228600" lvl="3" marL="228600" marR="0" rtl="0" algn="l">
              <a:lnSpc>
                <a:spcPct val="100000"/>
              </a:lnSpc>
              <a:spcBef>
                <a:spcPts val="0"/>
              </a:spcBef>
              <a:spcAft>
                <a:spcPts val="0"/>
              </a:spcAft>
              <a:buClr>
                <a:schemeClr val="dk1"/>
              </a:buClr>
              <a:buSzPts val="2600"/>
              <a:buFont typeface="Arial"/>
              <a:buAutoNum type="arabicPeriod"/>
            </a:pPr>
            <a:r>
              <a:rPr b="0" i="0" lang="en-ID" sz="2300" u="none" cap="none" strike="noStrike">
                <a:solidFill>
                  <a:schemeClr val="dk1"/>
                </a:solidFill>
                <a:latin typeface="Arial"/>
                <a:ea typeface="Arial"/>
                <a:cs typeface="Arial"/>
                <a:sym typeface="Arial"/>
              </a:rPr>
              <a:t>Strategi yang dapat diterapkan dalam menyusun Asesmen yang berpihak pada Murid.</a:t>
            </a:r>
            <a:endParaRPr b="0" i="0" sz="2300" u="none" cap="none" strike="noStrike">
              <a:solidFill>
                <a:schemeClr val="dk1"/>
              </a:solidFill>
              <a:latin typeface="Arial"/>
              <a:ea typeface="Arial"/>
              <a:cs typeface="Arial"/>
              <a:sym typeface="Arial"/>
            </a:endParaRPr>
          </a:p>
          <a:p>
            <a:pPr indent="-228600" lvl="3" marL="228600" marR="0" rtl="0" algn="l">
              <a:lnSpc>
                <a:spcPct val="100000"/>
              </a:lnSpc>
              <a:spcBef>
                <a:spcPts val="0"/>
              </a:spcBef>
              <a:spcAft>
                <a:spcPts val="0"/>
              </a:spcAft>
              <a:buClr>
                <a:schemeClr val="dk1"/>
              </a:buClr>
              <a:buSzPts val="2600"/>
              <a:buFont typeface="Arial"/>
              <a:buAutoNum type="arabicPeriod"/>
            </a:pPr>
            <a:r>
              <a:rPr b="0" i="0" lang="en-ID" sz="2300" u="none" cap="none" strike="noStrike">
                <a:solidFill>
                  <a:schemeClr val="dk1"/>
                </a:solidFill>
                <a:latin typeface="Arial"/>
                <a:ea typeface="Arial"/>
                <a:cs typeface="Arial"/>
                <a:sym typeface="Arial"/>
              </a:rPr>
              <a:t>Jenis-jenis asesmen yang dapat digunakan untuk mengidentifikasi kebutuhan siswa</a:t>
            </a:r>
            <a:endParaRPr b="0" i="0" sz="39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296b5d7f73_0_12"/>
          <p:cNvSpPr txBox="1"/>
          <p:nvPr/>
        </p:nvSpPr>
        <p:spPr>
          <a:xfrm>
            <a:off x="7598750" y="1003600"/>
            <a:ext cx="461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6" name="Google Shape;166;g2296b5d7f73_0_12"/>
          <p:cNvSpPr txBox="1"/>
          <p:nvPr/>
        </p:nvSpPr>
        <p:spPr>
          <a:xfrm>
            <a:off x="1182825" y="2174500"/>
            <a:ext cx="68820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167" name="Google Shape;167;g2296b5d7f73_0_12"/>
          <p:cNvSpPr txBox="1"/>
          <p:nvPr/>
        </p:nvSpPr>
        <p:spPr>
          <a:xfrm>
            <a:off x="714827" y="1971811"/>
            <a:ext cx="4610400" cy="183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ID" sz="1700" u="none" cap="none" strike="noStrike">
                <a:solidFill>
                  <a:srgbClr val="27407E"/>
                </a:solidFill>
                <a:latin typeface="Arial"/>
                <a:ea typeface="Arial"/>
                <a:cs typeface="Arial"/>
                <a:sym typeface="Arial"/>
              </a:rPr>
              <a:t>Proses pemberian </a:t>
            </a:r>
            <a:r>
              <a:rPr b="0" i="0" lang="en-ID" sz="1700" u="none" cap="none" strike="noStrike">
                <a:solidFill>
                  <a:srgbClr val="C00000"/>
                </a:solidFill>
                <a:latin typeface="Arial"/>
                <a:ea typeface="Arial"/>
                <a:cs typeface="Arial"/>
                <a:sym typeface="Arial"/>
              </a:rPr>
              <a:t>bantuan</a:t>
            </a:r>
            <a:r>
              <a:rPr b="0" i="0" lang="en-ID" sz="1700" u="none" cap="none" strike="noStrike">
                <a:solidFill>
                  <a:srgbClr val="27407E"/>
                </a:solidFill>
                <a:latin typeface="Arial"/>
                <a:ea typeface="Arial"/>
                <a:cs typeface="Arial"/>
                <a:sym typeface="Arial"/>
              </a:rPr>
              <a:t> </a:t>
            </a:r>
            <a:r>
              <a:rPr b="0" i="1" lang="en-ID" sz="1700" u="none" cap="none" strike="noStrike">
                <a:solidFill>
                  <a:srgbClr val="27407E"/>
                </a:solidFill>
                <a:latin typeface="Arial"/>
                <a:ea typeface="Arial"/>
                <a:cs typeface="Arial"/>
                <a:sym typeface="Arial"/>
              </a:rPr>
              <a:t>(process of helping</a:t>
            </a:r>
            <a:r>
              <a:rPr b="0" i="0" lang="en-ID" sz="1700" u="none" cap="none" strike="noStrike">
                <a:solidFill>
                  <a:srgbClr val="27407E"/>
                </a:solidFill>
                <a:latin typeface="Arial"/>
                <a:ea typeface="Arial"/>
                <a:cs typeface="Arial"/>
                <a:sym typeface="Arial"/>
              </a:rPr>
              <a:t>) </a:t>
            </a:r>
            <a:r>
              <a:rPr b="0" i="0" lang="en-ID" sz="1700" u="none" cap="none" strike="noStrike">
                <a:solidFill>
                  <a:srgbClr val="C00000"/>
                </a:solidFill>
                <a:latin typeface="Arial"/>
                <a:ea typeface="Arial"/>
                <a:cs typeface="Arial"/>
                <a:sym typeface="Arial"/>
              </a:rPr>
              <a:t>kepada individu </a:t>
            </a:r>
            <a:r>
              <a:rPr b="0" i="0" lang="en-ID" sz="1700" u="none" cap="none" strike="noStrike">
                <a:solidFill>
                  <a:srgbClr val="27407E"/>
                </a:solidFill>
                <a:latin typeface="Arial"/>
                <a:ea typeface="Arial"/>
                <a:cs typeface="Arial"/>
                <a:sym typeface="Arial"/>
              </a:rPr>
              <a:t>agar </a:t>
            </a:r>
            <a:r>
              <a:rPr b="0" i="0" lang="en-ID" sz="1700" u="none" cap="none" strike="noStrike">
                <a:solidFill>
                  <a:srgbClr val="C00000"/>
                </a:solidFill>
                <a:latin typeface="Arial"/>
                <a:ea typeface="Arial"/>
                <a:cs typeface="Arial"/>
                <a:sym typeface="Arial"/>
              </a:rPr>
              <a:t>mampu memahami dan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ID" sz="1700" u="none" cap="none" strike="noStrike">
                <a:solidFill>
                  <a:srgbClr val="C00000"/>
                </a:solidFill>
                <a:latin typeface="Arial"/>
                <a:ea typeface="Arial"/>
                <a:cs typeface="Arial"/>
                <a:sym typeface="Arial"/>
              </a:rPr>
              <a:t>menerima diri </a:t>
            </a:r>
            <a:r>
              <a:rPr b="0" i="0" lang="en-ID" sz="1700" u="none" cap="none" strike="noStrike">
                <a:solidFill>
                  <a:srgbClr val="27407E"/>
                </a:solidFill>
                <a:latin typeface="Arial"/>
                <a:ea typeface="Arial"/>
                <a:cs typeface="Arial"/>
                <a:sym typeface="Arial"/>
              </a:rPr>
              <a:t>dan lingkungannya, mengarahkan diri, dan menyesuaikan diri secara positif dan konstruktif  terhadap tuntutan norma kehidupan sehingga mencapai kehidupan yang bermakna</a:t>
            </a:r>
            <a:r>
              <a:rPr b="0" i="0" lang="en-ID" sz="1600" u="none" cap="none" strike="noStrike">
                <a:solidFill>
                  <a:srgbClr val="27407E"/>
                </a:solidFill>
                <a:latin typeface="Public Sans"/>
                <a:ea typeface="Public Sans"/>
                <a:cs typeface="Public Sans"/>
                <a:sym typeface="Public Sans"/>
              </a:rPr>
              <a:t>.</a:t>
            </a:r>
            <a:endParaRPr b="0" i="0" sz="1400" u="none" cap="none" strike="noStrike">
              <a:solidFill>
                <a:srgbClr val="000000"/>
              </a:solidFill>
              <a:latin typeface="Arial"/>
              <a:ea typeface="Arial"/>
              <a:cs typeface="Arial"/>
              <a:sym typeface="Arial"/>
            </a:endParaRPr>
          </a:p>
        </p:txBody>
      </p:sp>
      <p:sp>
        <p:nvSpPr>
          <p:cNvPr id="168" name="Google Shape;168;g2296b5d7f73_0_12"/>
          <p:cNvSpPr txBox="1"/>
          <p:nvPr/>
        </p:nvSpPr>
        <p:spPr>
          <a:xfrm>
            <a:off x="714827" y="1394286"/>
            <a:ext cx="4610400" cy="458400"/>
          </a:xfrm>
          <a:prstGeom prst="rect">
            <a:avLst/>
          </a:prstGeom>
          <a:noFill/>
          <a:ln>
            <a:noFill/>
          </a:ln>
        </p:spPr>
        <p:txBody>
          <a:bodyPr anchorCtr="0" anchor="t" bIns="0" lIns="0" spcFirstLastPara="1" rIns="0" wrap="square" tIns="0">
            <a:spAutoFit/>
          </a:bodyPr>
          <a:lstStyle/>
          <a:p>
            <a:pPr indent="0" lvl="0" marL="0" marR="0" rtl="0" algn="l">
              <a:lnSpc>
                <a:spcPct val="98193"/>
              </a:lnSpc>
              <a:spcBef>
                <a:spcPts val="0"/>
              </a:spcBef>
              <a:spcAft>
                <a:spcPts val="0"/>
              </a:spcAft>
              <a:buClr>
                <a:srgbClr val="000000"/>
              </a:buClr>
              <a:buSzPts val="3033"/>
              <a:buFont typeface="Arial"/>
              <a:buNone/>
            </a:pPr>
            <a:r>
              <a:rPr b="1" i="0" lang="en-ID" sz="3033" u="none" cap="none" strike="noStrike">
                <a:solidFill>
                  <a:srgbClr val="27407E"/>
                </a:solidFill>
                <a:latin typeface="Arial"/>
                <a:ea typeface="Arial"/>
                <a:cs typeface="Arial"/>
                <a:sym typeface="Arial"/>
              </a:rPr>
              <a:t>Definisi Bimbingan</a:t>
            </a:r>
            <a:endParaRPr b="1" i="0" sz="3033" u="none" cap="none" strike="noStrike">
              <a:solidFill>
                <a:srgbClr val="27407E"/>
              </a:solidFill>
              <a:latin typeface="Arial"/>
              <a:ea typeface="Arial"/>
              <a:cs typeface="Arial"/>
              <a:sym typeface="Arial"/>
            </a:endParaRPr>
          </a:p>
        </p:txBody>
      </p:sp>
      <p:grpSp>
        <p:nvGrpSpPr>
          <p:cNvPr id="169" name="Google Shape;169;g2296b5d7f73_0_12"/>
          <p:cNvGrpSpPr/>
          <p:nvPr/>
        </p:nvGrpSpPr>
        <p:grpSpPr>
          <a:xfrm>
            <a:off x="5994400" y="1458300"/>
            <a:ext cx="5658408" cy="5399989"/>
            <a:chOff x="0" y="0"/>
            <a:chExt cx="12395199" cy="13715999"/>
          </a:xfrm>
        </p:grpSpPr>
        <p:pic>
          <p:nvPicPr>
            <p:cNvPr id="170" name="Google Shape;170;g2296b5d7f73_0_12"/>
            <p:cNvPicPr preferRelativeResize="0"/>
            <p:nvPr/>
          </p:nvPicPr>
          <p:blipFill rotWithShape="1">
            <a:blip r:embed="rId3">
              <a:alphaModFix amt="60000"/>
            </a:blip>
            <a:srcRect b="0" l="11401" r="11408" t="0"/>
            <a:stretch/>
          </p:blipFill>
          <p:spPr>
            <a:xfrm>
              <a:off x="0" y="0"/>
              <a:ext cx="12395199" cy="6858001"/>
            </a:xfrm>
            <a:prstGeom prst="rect">
              <a:avLst/>
            </a:prstGeom>
            <a:noFill/>
            <a:ln>
              <a:noFill/>
            </a:ln>
          </p:spPr>
        </p:pic>
        <p:pic>
          <p:nvPicPr>
            <p:cNvPr id="171" name="Google Shape;171;g2296b5d7f73_0_12"/>
            <p:cNvPicPr preferRelativeResize="0"/>
            <p:nvPr/>
          </p:nvPicPr>
          <p:blipFill rotWithShape="1">
            <a:blip r:embed="rId4">
              <a:alphaModFix amt="60000"/>
            </a:blip>
            <a:srcRect b="8554" l="0" r="0" t="8554"/>
            <a:stretch/>
          </p:blipFill>
          <p:spPr>
            <a:xfrm>
              <a:off x="0" y="6858000"/>
              <a:ext cx="12395199" cy="6857999"/>
            </a:xfrm>
            <a:prstGeom prst="rect">
              <a:avLst/>
            </a:prstGeom>
            <a:noFill/>
            <a:ln>
              <a:noFill/>
            </a:ln>
          </p:spPr>
        </p:pic>
      </p:grpSp>
      <p:sp>
        <p:nvSpPr>
          <p:cNvPr id="172" name="Google Shape;172;g2296b5d7f73_0_12"/>
          <p:cNvSpPr txBox="1"/>
          <p:nvPr/>
        </p:nvSpPr>
        <p:spPr>
          <a:xfrm>
            <a:off x="685800" y="4138401"/>
            <a:ext cx="4610400" cy="443400"/>
          </a:xfrm>
          <a:prstGeom prst="rect">
            <a:avLst/>
          </a:prstGeom>
          <a:noFill/>
          <a:ln>
            <a:noFill/>
          </a:ln>
        </p:spPr>
        <p:txBody>
          <a:bodyPr anchorCtr="0" anchor="t" bIns="0" lIns="0" spcFirstLastPara="1" rIns="0" wrap="square" tIns="0">
            <a:spAutoFit/>
          </a:bodyPr>
          <a:lstStyle/>
          <a:p>
            <a:pPr indent="0" lvl="0" marL="0" marR="0" rtl="0" algn="l">
              <a:lnSpc>
                <a:spcPct val="98193"/>
              </a:lnSpc>
              <a:spcBef>
                <a:spcPts val="0"/>
              </a:spcBef>
              <a:spcAft>
                <a:spcPts val="0"/>
              </a:spcAft>
              <a:buClr>
                <a:srgbClr val="000000"/>
              </a:buClr>
              <a:buSzPts val="2933"/>
              <a:buFont typeface="Arial"/>
              <a:buNone/>
            </a:pPr>
            <a:r>
              <a:rPr b="1" i="0" lang="en-ID" sz="2933" u="none" cap="none" strike="noStrike">
                <a:solidFill>
                  <a:srgbClr val="27407E"/>
                </a:solidFill>
                <a:latin typeface="Arial"/>
                <a:ea typeface="Arial"/>
                <a:cs typeface="Arial"/>
                <a:sym typeface="Arial"/>
              </a:rPr>
              <a:t>Definisi Konseling</a:t>
            </a:r>
            <a:endParaRPr b="1" i="0" sz="2933" u="none" cap="none" strike="noStrike">
              <a:solidFill>
                <a:srgbClr val="27407E"/>
              </a:solidFill>
              <a:latin typeface="Arial"/>
              <a:ea typeface="Arial"/>
              <a:cs typeface="Arial"/>
              <a:sym typeface="Arial"/>
            </a:endParaRPr>
          </a:p>
        </p:txBody>
      </p:sp>
      <p:sp>
        <p:nvSpPr>
          <p:cNvPr id="173" name="Google Shape;173;g2296b5d7f73_0_12"/>
          <p:cNvSpPr txBox="1"/>
          <p:nvPr/>
        </p:nvSpPr>
        <p:spPr>
          <a:xfrm>
            <a:off x="685800" y="4689500"/>
            <a:ext cx="51342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ID" sz="1800" u="none" cap="none" strike="noStrike">
                <a:solidFill>
                  <a:srgbClr val="C00000"/>
                </a:solidFill>
                <a:latin typeface="Arial"/>
                <a:ea typeface="Arial"/>
                <a:cs typeface="Arial"/>
                <a:sym typeface="Arial"/>
              </a:rPr>
              <a:t>Proses interaksi</a:t>
            </a:r>
            <a:r>
              <a:rPr b="0" i="0" lang="en-ID" sz="1800" u="none" cap="none" strike="noStrike">
                <a:solidFill>
                  <a:srgbClr val="27407E"/>
                </a:solidFill>
                <a:latin typeface="Arial"/>
                <a:ea typeface="Arial"/>
                <a:cs typeface="Arial"/>
                <a:sym typeface="Arial"/>
              </a:rPr>
              <a:t> antara </a:t>
            </a:r>
            <a:r>
              <a:rPr b="0" i="0" lang="en-ID" sz="1800" u="none" cap="none" strike="noStrike">
                <a:solidFill>
                  <a:srgbClr val="C00000"/>
                </a:solidFill>
                <a:latin typeface="Arial"/>
                <a:ea typeface="Arial"/>
                <a:cs typeface="Arial"/>
                <a:sym typeface="Arial"/>
              </a:rPr>
              <a:t>konselor dengan konseli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D" sz="1800" u="none" cap="none" strike="noStrike">
                <a:solidFill>
                  <a:srgbClr val="27407E"/>
                </a:solidFill>
                <a:latin typeface="Arial"/>
                <a:ea typeface="Arial"/>
                <a:cs typeface="Arial"/>
                <a:sym typeface="Arial"/>
              </a:rPr>
              <a:t>baik secara langsung atau tidak langsung dalam rangka membantu konseli agar dapat </a:t>
            </a:r>
            <a:r>
              <a:rPr b="0" i="0" lang="en-ID" sz="1800" u="none" cap="none" strike="noStrike">
                <a:solidFill>
                  <a:srgbClr val="C00000"/>
                </a:solidFill>
                <a:latin typeface="Arial"/>
                <a:ea typeface="Arial"/>
                <a:cs typeface="Arial"/>
                <a:sym typeface="Arial"/>
              </a:rPr>
              <a:t>mengembangkan potensi </a:t>
            </a:r>
            <a:r>
              <a:rPr b="0" i="0" lang="en-ID" sz="1800" u="none" cap="none" strike="noStrike">
                <a:solidFill>
                  <a:srgbClr val="27407E"/>
                </a:solidFill>
                <a:latin typeface="Arial"/>
                <a:ea typeface="Arial"/>
                <a:cs typeface="Arial"/>
                <a:sym typeface="Arial"/>
              </a:rPr>
              <a:t>dirinya atau </a:t>
            </a:r>
            <a:r>
              <a:rPr b="0" i="0" lang="en-ID" sz="1800" u="none" cap="none" strike="noStrike">
                <a:solidFill>
                  <a:srgbClr val="C00000"/>
                </a:solidFill>
                <a:latin typeface="Arial"/>
                <a:ea typeface="Arial"/>
                <a:cs typeface="Arial"/>
                <a:sym typeface="Arial"/>
              </a:rPr>
              <a:t>memecahkan masalah </a:t>
            </a:r>
            <a:r>
              <a:rPr b="0" i="0" lang="en-ID" sz="1800" u="none" cap="none" strike="noStrike">
                <a:solidFill>
                  <a:srgbClr val="27407E"/>
                </a:solidFill>
                <a:latin typeface="Arial"/>
                <a:ea typeface="Arial"/>
                <a:cs typeface="Arial"/>
                <a:sym typeface="Arial"/>
              </a:rPr>
              <a:t>yang dialaminya.</a:t>
            </a:r>
            <a:endParaRPr b="0" i="0" sz="1800" u="none" cap="none" strike="noStrike">
              <a:solidFill>
                <a:srgbClr val="27407E"/>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296b5d7f73_0_24"/>
          <p:cNvSpPr txBox="1"/>
          <p:nvPr/>
        </p:nvSpPr>
        <p:spPr>
          <a:xfrm>
            <a:off x="1487488" y="1536412"/>
            <a:ext cx="9420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ID" sz="3600" u="none" cap="none" strike="noStrike">
                <a:solidFill>
                  <a:srgbClr val="27407E"/>
                </a:solidFill>
                <a:latin typeface="Arial"/>
                <a:ea typeface="Arial"/>
                <a:cs typeface="Arial"/>
                <a:sym typeface="Arial"/>
              </a:rPr>
              <a:t>Hakikat Bimbingan dan Konseling (BK)</a:t>
            </a:r>
            <a:endParaRPr b="1" i="0" sz="1800" u="none" cap="none" strike="noStrike">
              <a:solidFill>
                <a:srgbClr val="000000"/>
              </a:solidFill>
              <a:latin typeface="Arial"/>
              <a:ea typeface="Arial"/>
              <a:cs typeface="Arial"/>
              <a:sym typeface="Arial"/>
            </a:endParaRPr>
          </a:p>
        </p:txBody>
      </p:sp>
      <p:grpSp>
        <p:nvGrpSpPr>
          <p:cNvPr id="179" name="Google Shape;179;g2296b5d7f73_0_24"/>
          <p:cNvGrpSpPr/>
          <p:nvPr/>
        </p:nvGrpSpPr>
        <p:grpSpPr>
          <a:xfrm>
            <a:off x="508000" y="2199277"/>
            <a:ext cx="11378436" cy="4416384"/>
            <a:chOff x="0" y="599077"/>
            <a:chExt cx="11378436" cy="4416384"/>
          </a:xfrm>
        </p:grpSpPr>
        <p:sp>
          <p:nvSpPr>
            <p:cNvPr id="180" name="Google Shape;180;g2296b5d7f73_0_24"/>
            <p:cNvSpPr/>
            <p:nvPr/>
          </p:nvSpPr>
          <p:spPr>
            <a:xfrm>
              <a:off x="340165" y="1290408"/>
              <a:ext cx="1940100" cy="639300"/>
            </a:xfrm>
            <a:prstGeom prst="rect">
              <a:avLst/>
            </a:prstGeom>
            <a:solidFill>
              <a:srgbClr val="0054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296b5d7f73_0_24"/>
            <p:cNvSpPr txBox="1"/>
            <p:nvPr/>
          </p:nvSpPr>
          <p:spPr>
            <a:xfrm>
              <a:off x="340165" y="1290408"/>
              <a:ext cx="1940100" cy="639300"/>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rgbClr val="000000"/>
                </a:buClr>
                <a:buSzPts val="2800"/>
                <a:buFont typeface="Arial"/>
                <a:buNone/>
              </a:pPr>
              <a:r>
                <a:rPr b="0" i="0" lang="en-ID" sz="2800" u="none" cap="none" strike="noStrike">
                  <a:solidFill>
                    <a:srgbClr val="FFFFFF"/>
                  </a:solidFill>
                  <a:latin typeface="Public Sans"/>
                  <a:ea typeface="Public Sans"/>
                  <a:cs typeface="Public Sans"/>
                  <a:sym typeface="Public Sans"/>
                </a:rPr>
                <a:t>UPAYA</a:t>
              </a:r>
              <a:endParaRPr b="0" i="0" sz="2800" u="none" cap="none" strike="noStrike">
                <a:solidFill>
                  <a:srgbClr val="FFFFFF"/>
                </a:solidFill>
                <a:latin typeface="Public Sans"/>
                <a:ea typeface="Public Sans"/>
                <a:cs typeface="Public Sans"/>
                <a:sym typeface="Public Sans"/>
              </a:endParaRPr>
            </a:p>
          </p:txBody>
        </p:sp>
        <p:sp>
          <p:nvSpPr>
            <p:cNvPr id="182" name="Google Shape;182;g2296b5d7f73_0_24"/>
            <p:cNvSpPr/>
            <p:nvPr/>
          </p:nvSpPr>
          <p:spPr>
            <a:xfrm>
              <a:off x="0" y="2551261"/>
              <a:ext cx="2618700" cy="2464200"/>
            </a:xfrm>
            <a:prstGeom prst="rect">
              <a:avLst/>
            </a:prstGeom>
            <a:solidFill>
              <a:srgbClr val="0054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296b5d7f73_0_24"/>
            <p:cNvSpPr txBox="1"/>
            <p:nvPr/>
          </p:nvSpPr>
          <p:spPr>
            <a:xfrm>
              <a:off x="0" y="2551250"/>
              <a:ext cx="2999700" cy="2464200"/>
            </a:xfrm>
            <a:prstGeom prst="rect">
              <a:avLst/>
            </a:prstGeom>
            <a:noFill/>
            <a:ln>
              <a:noFill/>
            </a:ln>
          </p:spPr>
          <p:txBody>
            <a:bodyPr anchorCtr="0" anchor="t" bIns="35550" lIns="35550" spcFirstLastPara="1" rIns="35550" wrap="square" tIns="35550">
              <a:noAutofit/>
            </a:bodyPr>
            <a:lstStyle/>
            <a:p>
              <a:pPr indent="-285750" lvl="1" marL="285750" marR="0" rtl="0" algn="l">
                <a:lnSpc>
                  <a:spcPct val="90000"/>
                </a:lnSpc>
                <a:spcBef>
                  <a:spcPts val="0"/>
                </a:spcBef>
                <a:spcAft>
                  <a:spcPts val="0"/>
                </a:spcAft>
                <a:buClr>
                  <a:srgbClr val="000000"/>
                </a:buClr>
                <a:buSzPts val="2800"/>
                <a:buFont typeface="Arial"/>
                <a:buChar char="•"/>
              </a:pPr>
              <a:r>
                <a:rPr b="0" i="0" lang="en-ID" sz="2800" u="none" cap="none" strike="noStrike">
                  <a:solidFill>
                    <a:srgbClr val="FFFFFF"/>
                  </a:solidFill>
                  <a:latin typeface="Public Sans"/>
                  <a:ea typeface="Public Sans"/>
                  <a:cs typeface="Public Sans"/>
                  <a:sym typeface="Public Sans"/>
                </a:rPr>
                <a:t>Logis</a:t>
              </a:r>
              <a:endParaRPr b="0" i="0" sz="2800" u="none" cap="none" strike="noStrike">
                <a:solidFill>
                  <a:srgbClr val="FFFFFF"/>
                </a:solidFill>
                <a:latin typeface="Public Sans"/>
                <a:ea typeface="Public Sans"/>
                <a:cs typeface="Public Sans"/>
                <a:sym typeface="Public Sans"/>
              </a:endParaRPr>
            </a:p>
            <a:p>
              <a:pPr indent="-285750" lvl="1" marL="285750" marR="0" rtl="0" algn="l">
                <a:lnSpc>
                  <a:spcPct val="90000"/>
                </a:lnSpc>
                <a:spcBef>
                  <a:spcPts val="420"/>
                </a:spcBef>
                <a:spcAft>
                  <a:spcPts val="0"/>
                </a:spcAft>
                <a:buClr>
                  <a:srgbClr val="000000"/>
                </a:buClr>
                <a:buSzPts val="2800"/>
                <a:buFont typeface="Arial"/>
                <a:buChar char="•"/>
              </a:pPr>
              <a:r>
                <a:rPr b="0" i="0" lang="en-ID" sz="2800" u="none" cap="none" strike="noStrike">
                  <a:solidFill>
                    <a:srgbClr val="FFFFFF"/>
                  </a:solidFill>
                  <a:latin typeface="Public Sans"/>
                  <a:ea typeface="Public Sans"/>
                  <a:cs typeface="Public Sans"/>
                  <a:sym typeface="Public Sans"/>
                </a:rPr>
                <a:t>Sistematis</a:t>
              </a:r>
              <a:endParaRPr b="0" i="0" sz="2800" u="none" cap="none" strike="noStrike">
                <a:solidFill>
                  <a:srgbClr val="FFFFFF"/>
                </a:solidFill>
                <a:latin typeface="Public Sans"/>
                <a:ea typeface="Public Sans"/>
                <a:cs typeface="Public Sans"/>
                <a:sym typeface="Public Sans"/>
              </a:endParaRPr>
            </a:p>
            <a:p>
              <a:pPr indent="-285750" lvl="1" marL="285750" marR="0" rtl="0" algn="l">
                <a:lnSpc>
                  <a:spcPct val="90000"/>
                </a:lnSpc>
                <a:spcBef>
                  <a:spcPts val="420"/>
                </a:spcBef>
                <a:spcAft>
                  <a:spcPts val="0"/>
                </a:spcAft>
                <a:buClr>
                  <a:srgbClr val="000000"/>
                </a:buClr>
                <a:buSzPts val="2800"/>
                <a:buFont typeface="Arial"/>
                <a:buChar char="•"/>
              </a:pPr>
              <a:r>
                <a:rPr b="0" i="0" lang="en-ID" sz="2800" u="none" cap="none" strike="noStrike">
                  <a:solidFill>
                    <a:srgbClr val="FFFFFF"/>
                  </a:solidFill>
                  <a:latin typeface="Public Sans"/>
                  <a:ea typeface="Public Sans"/>
                  <a:cs typeface="Public Sans"/>
                  <a:sym typeface="Public Sans"/>
                </a:rPr>
                <a:t>Objektif</a:t>
              </a:r>
              <a:endParaRPr b="0" i="0" sz="2800" u="none" cap="none" strike="noStrike">
                <a:solidFill>
                  <a:srgbClr val="FFFFFF"/>
                </a:solidFill>
                <a:latin typeface="Public Sans"/>
                <a:ea typeface="Public Sans"/>
                <a:cs typeface="Public Sans"/>
                <a:sym typeface="Public Sans"/>
              </a:endParaRPr>
            </a:p>
            <a:p>
              <a:pPr indent="-285750" lvl="1" marL="285750" marR="0" rtl="0" algn="l">
                <a:lnSpc>
                  <a:spcPct val="90000"/>
                </a:lnSpc>
                <a:spcBef>
                  <a:spcPts val="420"/>
                </a:spcBef>
                <a:spcAft>
                  <a:spcPts val="0"/>
                </a:spcAft>
                <a:buClr>
                  <a:srgbClr val="000000"/>
                </a:buClr>
                <a:buSzPts val="2800"/>
                <a:buFont typeface="Arial"/>
                <a:buChar char="•"/>
              </a:pPr>
              <a:r>
                <a:rPr b="0" i="0" lang="en-ID" sz="2800" u="none" cap="none" strike="noStrike">
                  <a:solidFill>
                    <a:srgbClr val="FFFFFF"/>
                  </a:solidFill>
                  <a:latin typeface="Public Sans"/>
                  <a:ea typeface="Public Sans"/>
                  <a:cs typeface="Public Sans"/>
                  <a:sym typeface="Public Sans"/>
                </a:rPr>
                <a:t>Berkelanjutan</a:t>
              </a:r>
              <a:endParaRPr b="0" i="0" sz="2800" u="none" cap="none" strike="noStrike">
                <a:solidFill>
                  <a:srgbClr val="FFFFFF"/>
                </a:solidFill>
                <a:latin typeface="Public Sans"/>
                <a:ea typeface="Public Sans"/>
                <a:cs typeface="Public Sans"/>
                <a:sym typeface="Public Sans"/>
              </a:endParaRPr>
            </a:p>
            <a:p>
              <a:pPr indent="-285750" lvl="1" marL="285750" marR="0" rtl="0" algn="l">
                <a:lnSpc>
                  <a:spcPct val="90000"/>
                </a:lnSpc>
                <a:spcBef>
                  <a:spcPts val="420"/>
                </a:spcBef>
                <a:spcAft>
                  <a:spcPts val="0"/>
                </a:spcAft>
                <a:buClr>
                  <a:srgbClr val="000000"/>
                </a:buClr>
                <a:buSzPts val="2800"/>
                <a:buFont typeface="Arial"/>
                <a:buChar char="•"/>
              </a:pPr>
              <a:r>
                <a:rPr b="0" i="0" lang="en-ID" sz="2800" u="none" cap="none" strike="noStrike">
                  <a:solidFill>
                    <a:srgbClr val="FFFFFF"/>
                  </a:solidFill>
                  <a:latin typeface="Public Sans"/>
                  <a:ea typeface="Public Sans"/>
                  <a:cs typeface="Public Sans"/>
                  <a:sym typeface="Public Sans"/>
                </a:rPr>
                <a:t>Terprogram</a:t>
              </a:r>
              <a:endParaRPr b="0" i="0" sz="2800" u="none" cap="none" strike="noStrike">
                <a:solidFill>
                  <a:srgbClr val="FFFFFF"/>
                </a:solidFill>
                <a:latin typeface="Public Sans"/>
                <a:ea typeface="Public Sans"/>
                <a:cs typeface="Public Sans"/>
                <a:sym typeface="Public Sans"/>
              </a:endParaRPr>
            </a:p>
          </p:txBody>
        </p:sp>
        <p:sp>
          <p:nvSpPr>
            <p:cNvPr id="184" name="Google Shape;184;g2296b5d7f73_0_24"/>
            <p:cNvSpPr/>
            <p:nvPr/>
          </p:nvSpPr>
          <p:spPr>
            <a:xfrm>
              <a:off x="337960" y="1095971"/>
              <a:ext cx="154200" cy="154200"/>
            </a:xfrm>
            <a:prstGeom prst="ellipse">
              <a:avLst/>
            </a:prstGeom>
            <a:solidFill>
              <a:srgbClr val="ED7D3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296b5d7f73_0_24"/>
            <p:cNvSpPr/>
            <p:nvPr/>
          </p:nvSpPr>
          <p:spPr>
            <a:xfrm>
              <a:off x="445980" y="879930"/>
              <a:ext cx="154200" cy="154200"/>
            </a:xfrm>
            <a:prstGeom prst="ellipse">
              <a:avLst/>
            </a:prstGeom>
            <a:solidFill>
              <a:srgbClr val="A5A5A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296b5d7f73_0_24"/>
            <p:cNvSpPr/>
            <p:nvPr/>
          </p:nvSpPr>
          <p:spPr>
            <a:xfrm>
              <a:off x="705229" y="923138"/>
              <a:ext cx="242400" cy="242400"/>
            </a:xfrm>
            <a:prstGeom prst="ellipse">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296b5d7f73_0_24"/>
            <p:cNvSpPr/>
            <p:nvPr/>
          </p:nvSpPr>
          <p:spPr>
            <a:xfrm>
              <a:off x="921270" y="685493"/>
              <a:ext cx="154200" cy="154200"/>
            </a:xfrm>
            <a:prstGeom prst="ellipse">
              <a:avLst/>
            </a:prstGeom>
            <a:solidFill>
              <a:srgbClr val="599BD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296b5d7f73_0_24"/>
            <p:cNvSpPr/>
            <p:nvPr/>
          </p:nvSpPr>
          <p:spPr>
            <a:xfrm>
              <a:off x="1202123" y="599077"/>
              <a:ext cx="154200" cy="154200"/>
            </a:xfrm>
            <a:prstGeom prst="ellipse">
              <a:avLst/>
            </a:prstGeom>
            <a:solidFill>
              <a:srgbClr val="70AD4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296b5d7f73_0_24"/>
            <p:cNvSpPr/>
            <p:nvPr/>
          </p:nvSpPr>
          <p:spPr>
            <a:xfrm>
              <a:off x="1547789" y="750306"/>
              <a:ext cx="154200" cy="154200"/>
            </a:xfrm>
            <a:prstGeom prst="ellipse">
              <a:avLst/>
            </a:prstGeom>
            <a:solidFill>
              <a:srgbClr val="ED7D3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2296b5d7f73_0_24"/>
            <p:cNvSpPr/>
            <p:nvPr/>
          </p:nvSpPr>
          <p:spPr>
            <a:xfrm>
              <a:off x="1763830" y="858326"/>
              <a:ext cx="242400" cy="242400"/>
            </a:xfrm>
            <a:prstGeom prst="ellipse">
              <a:avLst/>
            </a:prstGeom>
            <a:solidFill>
              <a:srgbClr val="A5A5A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296b5d7f73_0_24"/>
            <p:cNvSpPr/>
            <p:nvPr/>
          </p:nvSpPr>
          <p:spPr>
            <a:xfrm>
              <a:off x="2066287" y="1095971"/>
              <a:ext cx="154200" cy="154200"/>
            </a:xfrm>
            <a:prstGeom prst="ellipse">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2296b5d7f73_0_24"/>
            <p:cNvSpPr/>
            <p:nvPr/>
          </p:nvSpPr>
          <p:spPr>
            <a:xfrm>
              <a:off x="2195911" y="1333616"/>
              <a:ext cx="154200" cy="154200"/>
            </a:xfrm>
            <a:prstGeom prst="ellipse">
              <a:avLst/>
            </a:prstGeom>
            <a:solidFill>
              <a:srgbClr val="599BD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2296b5d7f73_0_24"/>
            <p:cNvSpPr/>
            <p:nvPr/>
          </p:nvSpPr>
          <p:spPr>
            <a:xfrm>
              <a:off x="1072499" y="879930"/>
              <a:ext cx="396900" cy="396900"/>
            </a:xfrm>
            <a:prstGeom prst="ellipse">
              <a:avLst/>
            </a:prstGeom>
            <a:solidFill>
              <a:srgbClr val="70AD4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2296b5d7f73_0_24"/>
            <p:cNvSpPr/>
            <p:nvPr/>
          </p:nvSpPr>
          <p:spPr>
            <a:xfrm>
              <a:off x="229940" y="1700885"/>
              <a:ext cx="154200" cy="154200"/>
            </a:xfrm>
            <a:prstGeom prst="ellipse">
              <a:avLst/>
            </a:prstGeom>
            <a:solidFill>
              <a:srgbClr val="ED7D3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2296b5d7f73_0_24"/>
            <p:cNvSpPr/>
            <p:nvPr/>
          </p:nvSpPr>
          <p:spPr>
            <a:xfrm>
              <a:off x="359564" y="1895322"/>
              <a:ext cx="242400" cy="242400"/>
            </a:xfrm>
            <a:prstGeom prst="ellipse">
              <a:avLst/>
            </a:prstGeom>
            <a:solidFill>
              <a:srgbClr val="A5A5A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2296b5d7f73_0_24"/>
            <p:cNvSpPr/>
            <p:nvPr/>
          </p:nvSpPr>
          <p:spPr>
            <a:xfrm>
              <a:off x="683625" y="2068155"/>
              <a:ext cx="352800" cy="352800"/>
            </a:xfrm>
            <a:prstGeom prst="ellipse">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296b5d7f73_0_24"/>
            <p:cNvSpPr/>
            <p:nvPr/>
          </p:nvSpPr>
          <p:spPr>
            <a:xfrm>
              <a:off x="1137311" y="2349008"/>
              <a:ext cx="154200" cy="154200"/>
            </a:xfrm>
            <a:prstGeom prst="ellipse">
              <a:avLst/>
            </a:prstGeom>
            <a:solidFill>
              <a:srgbClr val="599BD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2296b5d7f73_0_24"/>
            <p:cNvSpPr/>
            <p:nvPr/>
          </p:nvSpPr>
          <p:spPr>
            <a:xfrm>
              <a:off x="1223728" y="2068155"/>
              <a:ext cx="242400" cy="242400"/>
            </a:xfrm>
            <a:prstGeom prst="ellipse">
              <a:avLst/>
            </a:prstGeom>
            <a:solidFill>
              <a:srgbClr val="70AD4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2296b5d7f73_0_24"/>
            <p:cNvSpPr/>
            <p:nvPr/>
          </p:nvSpPr>
          <p:spPr>
            <a:xfrm>
              <a:off x="1439768" y="2370612"/>
              <a:ext cx="154200" cy="154200"/>
            </a:xfrm>
            <a:prstGeom prst="ellipse">
              <a:avLst/>
            </a:prstGeom>
            <a:solidFill>
              <a:srgbClr val="ED7D3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296b5d7f73_0_24"/>
            <p:cNvSpPr/>
            <p:nvPr/>
          </p:nvSpPr>
          <p:spPr>
            <a:xfrm>
              <a:off x="1634205" y="2024947"/>
              <a:ext cx="352800" cy="352800"/>
            </a:xfrm>
            <a:prstGeom prst="ellipse">
              <a:avLst/>
            </a:prstGeom>
            <a:solidFill>
              <a:srgbClr val="A5A5A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2296b5d7f73_0_24"/>
            <p:cNvSpPr/>
            <p:nvPr/>
          </p:nvSpPr>
          <p:spPr>
            <a:xfrm>
              <a:off x="2109495" y="1938530"/>
              <a:ext cx="242400" cy="242400"/>
            </a:xfrm>
            <a:prstGeom prst="ellipse">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296b5d7f73_0_24"/>
            <p:cNvSpPr/>
            <p:nvPr/>
          </p:nvSpPr>
          <p:spPr>
            <a:xfrm>
              <a:off x="2619539" y="922779"/>
              <a:ext cx="712200" cy="1359600"/>
            </a:xfrm>
            <a:prstGeom prst="chevron">
              <a:avLst>
                <a:gd fmla="val 62310" name="adj"/>
              </a:avLst>
            </a:pr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296b5d7f73_0_24"/>
            <p:cNvSpPr/>
            <p:nvPr/>
          </p:nvSpPr>
          <p:spPr>
            <a:xfrm>
              <a:off x="3331711" y="923439"/>
              <a:ext cx="1942200" cy="1359600"/>
            </a:xfrm>
            <a:prstGeom prst="rect">
              <a:avLst/>
            </a:prstGeom>
            <a:solidFill>
              <a:srgbClr val="1F38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296b5d7f73_0_24"/>
            <p:cNvSpPr txBox="1"/>
            <p:nvPr/>
          </p:nvSpPr>
          <p:spPr>
            <a:xfrm>
              <a:off x="3331711" y="923439"/>
              <a:ext cx="1942200" cy="13596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rgbClr val="000000"/>
                </a:buClr>
                <a:buSzPts val="2000"/>
                <a:buFont typeface="Arial"/>
                <a:buNone/>
              </a:pPr>
              <a:r>
                <a:rPr b="1" i="0" lang="en-ID" sz="2000" u="none" cap="none" strike="noStrike">
                  <a:solidFill>
                    <a:srgbClr val="FFFFFF"/>
                  </a:solidFill>
                  <a:latin typeface="Arial"/>
                  <a:ea typeface="Arial"/>
                  <a:cs typeface="Arial"/>
                  <a:sym typeface="Arial"/>
                </a:rPr>
                <a:t>Oleh </a:t>
              </a:r>
              <a:r>
                <a:rPr b="0" i="0" lang="en-ID" sz="20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ID" sz="2000" u="none" cap="none" strike="noStrike">
                  <a:solidFill>
                    <a:srgbClr val="FFFFFF"/>
                  </a:solidFill>
                  <a:latin typeface="Arial"/>
                  <a:ea typeface="Arial"/>
                  <a:cs typeface="Arial"/>
                  <a:sym typeface="Arial"/>
                </a:rPr>
                <a:t>GURU BK / KONSELOR SEKOLAH</a:t>
              </a:r>
              <a:endParaRPr b="0" i="0" sz="2000" u="none" cap="none" strike="noStrike">
                <a:solidFill>
                  <a:srgbClr val="FFFFFF"/>
                </a:solidFill>
                <a:latin typeface="Arial"/>
                <a:ea typeface="Arial"/>
                <a:cs typeface="Arial"/>
                <a:sym typeface="Arial"/>
              </a:endParaRPr>
            </a:p>
          </p:txBody>
        </p:sp>
        <p:sp>
          <p:nvSpPr>
            <p:cNvPr id="205" name="Google Shape;205;g2296b5d7f73_0_24"/>
            <p:cNvSpPr/>
            <p:nvPr/>
          </p:nvSpPr>
          <p:spPr>
            <a:xfrm>
              <a:off x="5274001" y="922779"/>
              <a:ext cx="712200" cy="1359600"/>
            </a:xfrm>
            <a:prstGeom prst="chevron">
              <a:avLst>
                <a:gd fmla="val 62310" name="adj"/>
              </a:avLst>
            </a:pr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296b5d7f73_0_24"/>
            <p:cNvSpPr/>
            <p:nvPr/>
          </p:nvSpPr>
          <p:spPr>
            <a:xfrm>
              <a:off x="5986174" y="923439"/>
              <a:ext cx="1942200" cy="1359600"/>
            </a:xfrm>
            <a:prstGeom prst="rect">
              <a:avLst/>
            </a:prstGeom>
            <a:solidFill>
              <a:srgbClr val="008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296b5d7f73_0_24"/>
            <p:cNvSpPr txBox="1"/>
            <p:nvPr/>
          </p:nvSpPr>
          <p:spPr>
            <a:xfrm>
              <a:off x="5986174" y="923439"/>
              <a:ext cx="1942200" cy="1359600"/>
            </a:xfrm>
            <a:prstGeom prst="rect">
              <a:avLst/>
            </a:prstGeom>
            <a:noFill/>
            <a:ln>
              <a:noFill/>
            </a:ln>
          </p:spPr>
          <p:txBody>
            <a:bodyPr anchorCtr="0" anchor="ctr" bIns="20300" lIns="20300" spcFirstLastPara="1" rIns="20300" wrap="square" tIns="20300">
              <a:noAutofit/>
            </a:bodyPr>
            <a:lstStyle/>
            <a:p>
              <a:pPr indent="0" lvl="0" marL="0" marR="0" rtl="0" algn="ctr">
                <a:lnSpc>
                  <a:spcPct val="100000"/>
                </a:lnSpc>
                <a:spcBef>
                  <a:spcPts val="0"/>
                </a:spcBef>
                <a:spcAft>
                  <a:spcPts val="0"/>
                </a:spcAft>
                <a:buClr>
                  <a:srgbClr val="000000"/>
                </a:buClr>
                <a:buSzPts val="1600"/>
                <a:buFont typeface="Arial"/>
                <a:buNone/>
              </a:pPr>
              <a:r>
                <a:rPr b="0" i="0" lang="en-ID" sz="1600" u="none" cap="none" strike="noStrike">
                  <a:solidFill>
                    <a:srgbClr val="FFFFFF"/>
                  </a:solidFill>
                  <a:latin typeface="Public Sans"/>
                  <a:ea typeface="Public Sans"/>
                  <a:cs typeface="Public Sans"/>
                  <a:sym typeface="Public Sans"/>
                </a:rPr>
                <a:t>Untuk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ID" sz="1600" u="none" cap="none" strike="noStrike">
                  <a:solidFill>
                    <a:srgbClr val="FFFFFF"/>
                  </a:solidFill>
                  <a:latin typeface="Public Sans"/>
                  <a:ea typeface="Public Sans"/>
                  <a:cs typeface="Public Sans"/>
                  <a:sym typeface="Public Sans"/>
                </a:rPr>
                <a:t>Kemandirian dan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ID" sz="1600" u="none" cap="none" strike="noStrike">
                  <a:solidFill>
                    <a:srgbClr val="FFFFFF"/>
                  </a:solidFill>
                  <a:latin typeface="Public Sans"/>
                  <a:ea typeface="Public Sans"/>
                  <a:cs typeface="Public Sans"/>
                  <a:sym typeface="Public Sans"/>
                </a:rPr>
                <a:t>Memahami Diri</a:t>
              </a:r>
              <a:endParaRPr b="0" i="0" sz="1600" u="none" cap="none" strike="noStrike">
                <a:solidFill>
                  <a:srgbClr val="FFFFFF"/>
                </a:solidFill>
                <a:latin typeface="Public Sans"/>
                <a:ea typeface="Public Sans"/>
                <a:cs typeface="Public Sans"/>
                <a:sym typeface="Public Sans"/>
              </a:endParaRPr>
            </a:p>
          </p:txBody>
        </p:sp>
        <p:sp>
          <p:nvSpPr>
            <p:cNvPr id="208" name="Google Shape;208;g2296b5d7f73_0_24"/>
            <p:cNvSpPr/>
            <p:nvPr/>
          </p:nvSpPr>
          <p:spPr>
            <a:xfrm>
              <a:off x="7928463" y="922779"/>
              <a:ext cx="712200" cy="1359600"/>
            </a:xfrm>
            <a:prstGeom prst="chevron">
              <a:avLst>
                <a:gd fmla="val 62310" name="adj"/>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296b5d7f73_0_24"/>
            <p:cNvSpPr/>
            <p:nvPr/>
          </p:nvSpPr>
          <p:spPr>
            <a:xfrm>
              <a:off x="8640636" y="660091"/>
              <a:ext cx="2737800" cy="1951500"/>
            </a:xfrm>
            <a:prstGeom prst="ellipse">
              <a:avLst/>
            </a:prstGeom>
            <a:solidFill>
              <a:srgbClr val="38562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2296b5d7f73_0_24"/>
            <p:cNvSpPr txBox="1"/>
            <p:nvPr/>
          </p:nvSpPr>
          <p:spPr>
            <a:xfrm>
              <a:off x="9041579" y="945896"/>
              <a:ext cx="1935900" cy="138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ID" sz="2000" u="none" cap="none" strike="noStrike">
                  <a:solidFill>
                    <a:srgbClr val="FFFFFF"/>
                  </a:solidFill>
                  <a:latin typeface="Calistoga"/>
                  <a:ea typeface="Calistoga"/>
                  <a:cs typeface="Calistoga"/>
                  <a:sym typeface="Calistoga"/>
                </a:rPr>
                <a:t>KEBAHAGIAAN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ID" sz="2000" u="none" cap="none" strike="noStrike">
                  <a:solidFill>
                    <a:srgbClr val="FFFFFF"/>
                  </a:solidFill>
                  <a:latin typeface="Calistoga"/>
                  <a:ea typeface="Calistoga"/>
                  <a:cs typeface="Calistoga"/>
                  <a:sym typeface="Calistoga"/>
                </a:rPr>
                <a:t>&amp;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ID" sz="2000" u="none" cap="none" strike="noStrike">
                  <a:solidFill>
                    <a:srgbClr val="FFFFFF"/>
                  </a:solidFill>
                  <a:latin typeface="Calistoga"/>
                  <a:ea typeface="Calistoga"/>
                  <a:cs typeface="Calistoga"/>
                  <a:sym typeface="Calistoga"/>
                </a:rPr>
                <a:t>KESEJAHTERAAN</a:t>
              </a:r>
              <a:endParaRPr b="0" i="0" sz="1400" u="none" cap="none" strike="noStrike">
                <a:solidFill>
                  <a:srgbClr val="000000"/>
                </a:solidFill>
                <a:latin typeface="Arial"/>
                <a:ea typeface="Arial"/>
                <a:cs typeface="Arial"/>
                <a:sym typeface="Arial"/>
              </a:endParaRPr>
            </a:p>
          </p:txBody>
        </p:sp>
      </p:grpSp>
      <p:pic>
        <p:nvPicPr>
          <p:cNvPr id="211" name="Google Shape;211;g2296b5d7f73_0_24"/>
          <p:cNvPicPr preferRelativeResize="0"/>
          <p:nvPr/>
        </p:nvPicPr>
        <p:blipFill rotWithShape="1">
          <a:blip r:embed="rId3">
            <a:alphaModFix/>
          </a:blip>
          <a:srcRect b="0" l="0" r="0" t="0"/>
          <a:stretch/>
        </p:blipFill>
        <p:spPr>
          <a:xfrm>
            <a:off x="8073452" y="4075436"/>
            <a:ext cx="3592512" cy="27825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296b5d7f73_0_61"/>
          <p:cNvSpPr txBox="1"/>
          <p:nvPr>
            <p:ph type="ctrTitle"/>
          </p:nvPr>
        </p:nvSpPr>
        <p:spPr>
          <a:xfrm>
            <a:off x="0" y="2362200"/>
            <a:ext cx="7698900" cy="2556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b="1" lang="en-ID" sz="2300">
                <a:latin typeface="Arial"/>
                <a:ea typeface="Arial"/>
                <a:cs typeface="Arial"/>
                <a:sym typeface="Arial"/>
              </a:rPr>
              <a:t>ASESMEN LAYANAN BIMBINGAN DAN KONSELING</a:t>
            </a:r>
            <a:endParaRPr b="1" sz="2300">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ID" sz="2400">
                <a:solidFill>
                  <a:srgbClr val="2F5496"/>
                </a:solidFill>
                <a:latin typeface="Helvetica Neue"/>
                <a:ea typeface="Helvetica Neue"/>
                <a:cs typeface="Helvetica Neue"/>
                <a:sym typeface="Helvetica Neue"/>
              </a:rPr>
              <a:t>Jenis dan instrumen asesmen siswa</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5400"/>
              <a:buFont typeface="Calibri"/>
              <a:buNone/>
            </a:pPr>
            <a:r>
              <a:t/>
            </a:r>
            <a:endParaRPr sz="4900">
              <a:latin typeface="Arial"/>
              <a:ea typeface="Arial"/>
              <a:cs typeface="Arial"/>
              <a:sym typeface="Arial"/>
            </a:endParaRPr>
          </a:p>
          <a:p>
            <a:pPr indent="0" lvl="0" marL="0" rtl="0" algn="l">
              <a:lnSpc>
                <a:spcPct val="90000"/>
              </a:lnSpc>
              <a:spcBef>
                <a:spcPts val="0"/>
              </a:spcBef>
              <a:spcAft>
                <a:spcPts val="0"/>
              </a:spcAft>
              <a:buClr>
                <a:schemeClr val="dk1"/>
              </a:buClr>
              <a:buSzPts val="5400"/>
              <a:buFont typeface="Calibri"/>
              <a:buNone/>
            </a:pPr>
            <a:r>
              <a:t/>
            </a:r>
            <a:endParaRPr sz="4900">
              <a:solidFill>
                <a:schemeClr val="l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296b5d7f73_0_65"/>
          <p:cNvSpPr txBox="1"/>
          <p:nvPr>
            <p:ph idx="1" type="subTitle"/>
          </p:nvPr>
        </p:nvSpPr>
        <p:spPr>
          <a:xfrm>
            <a:off x="685800" y="2474422"/>
            <a:ext cx="9144000" cy="35940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1000"/>
              </a:spcBef>
              <a:spcAft>
                <a:spcPts val="0"/>
              </a:spcAft>
              <a:buSzPct val="92663"/>
              <a:buNone/>
            </a:pPr>
            <a:r>
              <a:rPr lang="en-ID" sz="2800">
                <a:solidFill>
                  <a:srgbClr val="000000"/>
                </a:solidFill>
                <a:latin typeface="Arial"/>
                <a:ea typeface="Arial"/>
                <a:cs typeface="Arial"/>
                <a:sym typeface="Arial"/>
              </a:rPr>
              <a:t>Asesmen bila dikaitkan dengan bimbingan dan konseling adalah suatu metode sistematis yang dilakukan oleh guru BK untuk memahami karakteristik, lingkungan dan segala sesuatu yang berhubungan dengan konseli melalui berbagai teknik seperti tes dan non tes (observasi, skala penilaian,wawancara, catatan, dan teknik non tes lain sehingga guru BK memperoleh informasi secara mendalam mengenai siswa/konseli yang dilayani.</a:t>
            </a:r>
            <a:endParaRPr sz="2800">
              <a:solidFill>
                <a:srgbClr val="000000"/>
              </a:solidFill>
              <a:latin typeface="Arial"/>
              <a:ea typeface="Arial"/>
              <a:cs typeface="Arial"/>
              <a:sym typeface="Arial"/>
            </a:endParaRPr>
          </a:p>
          <a:p>
            <a:pPr indent="0" lvl="0" marL="0" rtl="0" algn="ctr">
              <a:lnSpc>
                <a:spcPct val="90000"/>
              </a:lnSpc>
              <a:spcBef>
                <a:spcPts val="1000"/>
              </a:spcBef>
              <a:spcAft>
                <a:spcPts val="0"/>
              </a:spcAft>
              <a:buSzPct val="108107"/>
              <a:buNone/>
            </a:pPr>
            <a:r>
              <a:t/>
            </a:r>
            <a:endParaRPr/>
          </a:p>
        </p:txBody>
      </p:sp>
      <p:sp>
        <p:nvSpPr>
          <p:cNvPr id="222" name="Google Shape;222;g2296b5d7f73_0_65"/>
          <p:cNvSpPr txBox="1"/>
          <p:nvPr/>
        </p:nvSpPr>
        <p:spPr>
          <a:xfrm>
            <a:off x="609501" y="13180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Asesmen</a:t>
            </a:r>
            <a:endParaRPr b="1" i="0" sz="4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296b5d7f73_0_70"/>
          <p:cNvSpPr txBox="1"/>
          <p:nvPr/>
        </p:nvSpPr>
        <p:spPr>
          <a:xfrm>
            <a:off x="457101" y="11656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Clr>
                <a:srgbClr val="000000"/>
              </a:buClr>
              <a:buSzPts val="3700"/>
              <a:buFont typeface="Arial"/>
              <a:buNone/>
            </a:pPr>
            <a:r>
              <a:rPr b="1" i="0" lang="en-ID" sz="3700" u="none" cap="none" strike="noStrike">
                <a:solidFill>
                  <a:srgbClr val="000000"/>
                </a:solidFill>
                <a:latin typeface="Arial"/>
                <a:ea typeface="Arial"/>
                <a:cs typeface="Arial"/>
                <a:sym typeface="Arial"/>
              </a:rPr>
              <a:t>Tujuan Asesmen dan Analisis Kebutuhan</a:t>
            </a:r>
            <a:endParaRPr b="1" i="0" sz="3700" u="none" cap="none" strike="noStrike">
              <a:solidFill>
                <a:srgbClr val="000000"/>
              </a:solidFill>
              <a:latin typeface="Arial"/>
              <a:ea typeface="Arial"/>
              <a:cs typeface="Arial"/>
              <a:sym typeface="Arial"/>
            </a:endParaRPr>
          </a:p>
        </p:txBody>
      </p:sp>
      <p:sp>
        <p:nvSpPr>
          <p:cNvPr id="228" name="Google Shape;228;g2296b5d7f73_0_70"/>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2800"/>
              <a:buFont typeface="Arial"/>
              <a:buNone/>
            </a:pPr>
            <a:r>
              <a:rPr b="0" i="0" lang="en-ID" sz="2800" u="none" cap="none" strike="noStrike">
                <a:solidFill>
                  <a:srgbClr val="000000"/>
                </a:solidFill>
                <a:latin typeface="Arial"/>
                <a:ea typeface="Arial"/>
                <a:cs typeface="Arial"/>
                <a:sym typeface="Arial"/>
              </a:rPr>
              <a:t>Asesmen dan analisis kebutuhan merupakan proses mengumpulkan, menganalisis, dan menginterpretasikan data atau informasi tentang peserta  didik dan lingkungannya, serta mendapat gambaran berbagai kondisi individu sebagai dasar penyusunan perencanaan program layanan bimbingan dan konseling.</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296b5d7f73_0_75"/>
          <p:cNvSpPr txBox="1"/>
          <p:nvPr>
            <p:ph type="ctrTitle"/>
          </p:nvPr>
        </p:nvSpPr>
        <p:spPr>
          <a:xfrm>
            <a:off x="533400" y="1447800"/>
            <a:ext cx="9144000" cy="889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90476"/>
              <a:buNone/>
            </a:pPr>
            <a:r>
              <a:t/>
            </a:r>
            <a:endParaRPr b="1" sz="3500">
              <a:solidFill>
                <a:srgbClr val="2F353E"/>
              </a:solidFill>
              <a:latin typeface="Arial"/>
              <a:ea typeface="Arial"/>
              <a:cs typeface="Arial"/>
              <a:sym typeface="Arial"/>
            </a:endParaRPr>
          </a:p>
          <a:p>
            <a:pPr indent="0" lvl="0" marL="0" rtl="0" algn="l">
              <a:lnSpc>
                <a:spcPct val="90000"/>
              </a:lnSpc>
              <a:spcBef>
                <a:spcPts val="0"/>
              </a:spcBef>
              <a:spcAft>
                <a:spcPts val="0"/>
              </a:spcAft>
              <a:buSzPct val="190476"/>
              <a:buNone/>
            </a:pPr>
            <a:r>
              <a:t/>
            </a:r>
            <a:endParaRPr b="1" sz="3500">
              <a:solidFill>
                <a:srgbClr val="2F353E"/>
              </a:solidFill>
              <a:latin typeface="Arial"/>
              <a:ea typeface="Arial"/>
              <a:cs typeface="Arial"/>
              <a:sym typeface="Arial"/>
            </a:endParaRPr>
          </a:p>
          <a:p>
            <a:pPr indent="0" lvl="0" marL="0" rtl="0" algn="l">
              <a:lnSpc>
                <a:spcPct val="90000"/>
              </a:lnSpc>
              <a:spcBef>
                <a:spcPts val="0"/>
              </a:spcBef>
              <a:spcAft>
                <a:spcPts val="0"/>
              </a:spcAft>
              <a:buSzPct val="190476"/>
              <a:buNone/>
            </a:pPr>
            <a:r>
              <a:t/>
            </a:r>
            <a:endParaRPr b="1" sz="3500">
              <a:solidFill>
                <a:srgbClr val="2F353E"/>
              </a:solidFill>
              <a:latin typeface="Arial"/>
              <a:ea typeface="Arial"/>
              <a:cs typeface="Arial"/>
              <a:sym typeface="Arial"/>
            </a:endParaRPr>
          </a:p>
          <a:p>
            <a:pPr indent="0" lvl="0" marL="0" rtl="0" algn="l">
              <a:lnSpc>
                <a:spcPct val="90000"/>
              </a:lnSpc>
              <a:spcBef>
                <a:spcPts val="0"/>
              </a:spcBef>
              <a:spcAft>
                <a:spcPts val="0"/>
              </a:spcAft>
              <a:buSzPct val="190476"/>
              <a:buNone/>
            </a:pPr>
            <a:r>
              <a:t/>
            </a:r>
            <a:endParaRPr b="1" sz="3500">
              <a:solidFill>
                <a:srgbClr val="2F353E"/>
              </a:solidFill>
              <a:latin typeface="Arial"/>
              <a:ea typeface="Arial"/>
              <a:cs typeface="Arial"/>
              <a:sym typeface="Arial"/>
            </a:endParaRPr>
          </a:p>
          <a:p>
            <a:pPr indent="0" lvl="0" marL="0" rtl="0" algn="l">
              <a:lnSpc>
                <a:spcPct val="90000"/>
              </a:lnSpc>
              <a:spcBef>
                <a:spcPts val="0"/>
              </a:spcBef>
              <a:spcAft>
                <a:spcPts val="0"/>
              </a:spcAft>
              <a:buSzPct val="190476"/>
              <a:buNone/>
            </a:pPr>
            <a:r>
              <a:t/>
            </a:r>
            <a:endParaRPr b="1" sz="3500">
              <a:solidFill>
                <a:srgbClr val="2F353E"/>
              </a:solidFill>
              <a:latin typeface="Arial"/>
              <a:ea typeface="Arial"/>
              <a:cs typeface="Arial"/>
              <a:sym typeface="Arial"/>
            </a:endParaRPr>
          </a:p>
          <a:p>
            <a:pPr indent="0" lvl="0" marL="0" rtl="0" algn="l">
              <a:lnSpc>
                <a:spcPct val="90000"/>
              </a:lnSpc>
              <a:spcBef>
                <a:spcPts val="0"/>
              </a:spcBef>
              <a:spcAft>
                <a:spcPts val="0"/>
              </a:spcAft>
              <a:buSzPct val="141844"/>
              <a:buNone/>
            </a:pPr>
            <a:r>
              <a:t/>
            </a:r>
            <a:endParaRPr b="1" sz="4700">
              <a:solidFill>
                <a:srgbClr val="000000"/>
              </a:solidFill>
              <a:latin typeface="Arial"/>
              <a:ea typeface="Arial"/>
              <a:cs typeface="Arial"/>
              <a:sym typeface="Arial"/>
            </a:endParaRPr>
          </a:p>
          <a:p>
            <a:pPr indent="0" lvl="0" marL="0" rtl="0" algn="l">
              <a:lnSpc>
                <a:spcPct val="90000"/>
              </a:lnSpc>
              <a:spcBef>
                <a:spcPts val="0"/>
              </a:spcBef>
              <a:spcAft>
                <a:spcPts val="0"/>
              </a:spcAft>
              <a:buSzPct val="153858"/>
              <a:buNone/>
            </a:pPr>
            <a:r>
              <a:rPr lang="en-ID" sz="4333"/>
              <a:t>FUNGSI ASESMEN</a:t>
            </a:r>
            <a:endParaRPr sz="4333"/>
          </a:p>
        </p:txBody>
      </p:sp>
      <p:sp>
        <p:nvSpPr>
          <p:cNvPr id="234" name="Google Shape;234;g2296b5d7f73_0_75"/>
          <p:cNvSpPr txBox="1"/>
          <p:nvPr/>
        </p:nvSpPr>
        <p:spPr>
          <a:xfrm>
            <a:off x="609600" y="2338603"/>
            <a:ext cx="10515600" cy="3838500"/>
          </a:xfrm>
          <a:prstGeom prst="rect">
            <a:avLst/>
          </a:prstGeom>
          <a:noFill/>
          <a:ln>
            <a:noFill/>
          </a:ln>
        </p:spPr>
        <p:txBody>
          <a:bodyPr anchorCtr="0" anchor="t" bIns="45700" lIns="91425" spcFirstLastPara="1" rIns="91425" wrap="square" tIns="45700">
            <a:normAutofit fontScale="25000" lnSpcReduction="20000"/>
          </a:bodyPr>
          <a:lstStyle/>
          <a:p>
            <a:pPr indent="-360941" lvl="0" marL="457200" marR="0" rtl="0" algn="just">
              <a:lnSpc>
                <a:spcPct val="150000"/>
              </a:lnSpc>
              <a:spcBef>
                <a:spcPts val="0"/>
              </a:spcBef>
              <a:spcAft>
                <a:spcPts val="0"/>
              </a:spcAft>
              <a:buClr>
                <a:srgbClr val="000000"/>
              </a:buClr>
              <a:buSzPct val="100000"/>
              <a:buFont typeface="Arial"/>
              <a:buAutoNum type="arabicPeriod"/>
            </a:pPr>
            <a:r>
              <a:rPr b="0" i="0" lang="en-ID" sz="8336" u="none" cap="none" strike="noStrike">
                <a:solidFill>
                  <a:srgbClr val="000000"/>
                </a:solidFill>
                <a:latin typeface="Arial"/>
                <a:ea typeface="Arial"/>
                <a:cs typeface="Arial"/>
                <a:sym typeface="Arial"/>
              </a:rPr>
              <a:t>Sebagai salah satu sarana yang digunakan dalam membuat diagnosis psikologis.</a:t>
            </a:r>
            <a:endParaRPr b="0" i="0" sz="8336" u="none" cap="none" strike="noStrike">
              <a:solidFill>
                <a:srgbClr val="000000"/>
              </a:solidFill>
              <a:latin typeface="Arial"/>
              <a:ea typeface="Arial"/>
              <a:cs typeface="Arial"/>
              <a:sym typeface="Arial"/>
            </a:endParaRPr>
          </a:p>
          <a:p>
            <a:pPr indent="-360941" lvl="0" marL="457200" marR="0" rtl="0" algn="just">
              <a:lnSpc>
                <a:spcPct val="150000"/>
              </a:lnSpc>
              <a:spcBef>
                <a:spcPts val="0"/>
              </a:spcBef>
              <a:spcAft>
                <a:spcPts val="0"/>
              </a:spcAft>
              <a:buClr>
                <a:srgbClr val="000000"/>
              </a:buClr>
              <a:buSzPct val="100000"/>
              <a:buFont typeface="Arial"/>
              <a:buAutoNum type="arabicPeriod"/>
            </a:pPr>
            <a:r>
              <a:rPr b="0" i="0" lang="en-ID" sz="8336" u="none" cap="none" strike="noStrike">
                <a:solidFill>
                  <a:srgbClr val="000000"/>
                </a:solidFill>
                <a:latin typeface="Arial"/>
                <a:ea typeface="Arial"/>
                <a:cs typeface="Arial"/>
                <a:sym typeface="Arial"/>
              </a:rPr>
              <a:t>Mengenal dan memahami potensi, kekuatan, dan tugas-tugas perkembangannya serta sebagai dasar mengembangkan segala potensi dan kekuatan yang dimilikinya secara optimal.</a:t>
            </a:r>
            <a:endParaRPr b="0" i="0" sz="8336" u="none" cap="none" strike="noStrike">
              <a:solidFill>
                <a:srgbClr val="000000"/>
              </a:solidFill>
              <a:latin typeface="Arial"/>
              <a:ea typeface="Arial"/>
              <a:cs typeface="Arial"/>
              <a:sym typeface="Arial"/>
            </a:endParaRPr>
          </a:p>
          <a:p>
            <a:pPr indent="-360941" lvl="0" marL="457200" marR="0" rtl="0" algn="just">
              <a:lnSpc>
                <a:spcPct val="150000"/>
              </a:lnSpc>
              <a:spcBef>
                <a:spcPts val="0"/>
              </a:spcBef>
              <a:spcAft>
                <a:spcPts val="0"/>
              </a:spcAft>
              <a:buClr>
                <a:srgbClr val="000000"/>
              </a:buClr>
              <a:buSzPct val="100000"/>
              <a:buFont typeface="Arial"/>
              <a:buAutoNum type="arabicPeriod"/>
            </a:pPr>
            <a:r>
              <a:rPr b="0" i="0" lang="en-ID" sz="8336" u="none" cap="none" strike="noStrike">
                <a:solidFill>
                  <a:srgbClr val="000000"/>
                </a:solidFill>
                <a:latin typeface="Arial"/>
                <a:ea typeface="Arial"/>
                <a:cs typeface="Arial"/>
                <a:sym typeface="Arial"/>
              </a:rPr>
              <a:t>Mengenal dan menentukan tujuan dan rencana hidupnya serta rencana pencapaian tujuan tersebut.</a:t>
            </a:r>
            <a:endParaRPr b="0" i="0" sz="8336" u="none" cap="none" strike="noStrike">
              <a:solidFill>
                <a:srgbClr val="000000"/>
              </a:solidFill>
              <a:latin typeface="Arial"/>
              <a:ea typeface="Arial"/>
              <a:cs typeface="Arial"/>
              <a:sym typeface="Arial"/>
            </a:endParaRPr>
          </a:p>
          <a:p>
            <a:pPr indent="-360941" lvl="0" marL="457200" marR="0" rtl="0" algn="just">
              <a:lnSpc>
                <a:spcPct val="150000"/>
              </a:lnSpc>
              <a:spcBef>
                <a:spcPts val="0"/>
              </a:spcBef>
              <a:spcAft>
                <a:spcPts val="0"/>
              </a:spcAft>
              <a:buClr>
                <a:srgbClr val="000000"/>
              </a:buClr>
              <a:buSzPct val="100000"/>
              <a:buFont typeface="Arial"/>
              <a:buAutoNum type="arabicPeriod"/>
            </a:pPr>
            <a:r>
              <a:rPr b="0" i="0" lang="en-ID" sz="8336" u="none" cap="none" strike="noStrike">
                <a:solidFill>
                  <a:srgbClr val="000000"/>
                </a:solidFill>
                <a:latin typeface="Arial"/>
                <a:ea typeface="Arial"/>
                <a:cs typeface="Arial"/>
                <a:sym typeface="Arial"/>
              </a:rPr>
              <a:t>Mengenal dan memahami potensi atau peluang yang ada di lingkungannya.</a:t>
            </a:r>
            <a:endParaRPr b="0" i="0" sz="8336" u="none" cap="none" strike="noStrike">
              <a:solidFill>
                <a:srgbClr val="000000"/>
              </a:solidFill>
              <a:latin typeface="Arial"/>
              <a:ea typeface="Arial"/>
              <a:cs typeface="Arial"/>
              <a:sym typeface="Arial"/>
            </a:endParaRPr>
          </a:p>
          <a:p>
            <a:pPr indent="-360941" lvl="0" marL="457200" marR="0" rtl="0" algn="just">
              <a:lnSpc>
                <a:spcPct val="150000"/>
              </a:lnSpc>
              <a:spcBef>
                <a:spcPts val="0"/>
              </a:spcBef>
              <a:spcAft>
                <a:spcPts val="0"/>
              </a:spcAft>
              <a:buClr>
                <a:srgbClr val="000000"/>
              </a:buClr>
              <a:buSzPct val="100000"/>
              <a:buFont typeface="Arial"/>
              <a:buAutoNum type="arabicPeriod"/>
            </a:pPr>
            <a:r>
              <a:rPr b="0" i="0" lang="en-ID" sz="8336" u="none" cap="none" strike="noStrike">
                <a:solidFill>
                  <a:srgbClr val="000000"/>
                </a:solidFill>
                <a:latin typeface="Arial"/>
                <a:ea typeface="Arial"/>
                <a:cs typeface="Arial"/>
                <a:sym typeface="Arial"/>
              </a:rPr>
              <a:t>Hasil asesmen sebagai dasar untuk menyesuaikan diri dengan keadaan dan tuntutan dari lingkungannya.</a:t>
            </a:r>
            <a:endParaRPr b="0" i="0" sz="8336" u="none" cap="none" strike="noStrike">
              <a:solidFill>
                <a:srgbClr val="000000"/>
              </a:solidFill>
              <a:latin typeface="Arial"/>
              <a:ea typeface="Arial"/>
              <a:cs typeface="Arial"/>
              <a:sym typeface="Arial"/>
            </a:endParaRPr>
          </a:p>
          <a:p>
            <a:pPr indent="-360941" lvl="0" marL="457200" marR="0" rtl="0" algn="just">
              <a:lnSpc>
                <a:spcPct val="150000"/>
              </a:lnSpc>
              <a:spcBef>
                <a:spcPts val="0"/>
              </a:spcBef>
              <a:spcAft>
                <a:spcPts val="0"/>
              </a:spcAft>
              <a:buClr>
                <a:srgbClr val="000000"/>
              </a:buClr>
              <a:buSzPct val="100000"/>
              <a:buFont typeface="Arial"/>
              <a:buAutoNum type="arabicPeriod"/>
            </a:pPr>
            <a:r>
              <a:rPr b="0" i="0" lang="en-ID" sz="8336" u="none" cap="none" strike="noStrike">
                <a:solidFill>
                  <a:srgbClr val="000000"/>
                </a:solidFill>
                <a:latin typeface="Arial"/>
                <a:ea typeface="Arial"/>
                <a:cs typeface="Arial"/>
                <a:sym typeface="Arial"/>
              </a:rPr>
              <a:t>Sebagai dasar perencanaan dan evaluasi program.</a:t>
            </a:r>
            <a:endParaRPr b="0" i="0" sz="8336"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ph type="ctrTitle"/>
          </p:nvPr>
        </p:nvSpPr>
        <p:spPr>
          <a:xfrm>
            <a:off x="1524000" y="457200"/>
            <a:ext cx="9144000" cy="889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ID">
                <a:solidFill>
                  <a:schemeClr val="lt1"/>
                </a:solidFill>
                <a:latin typeface="Arial"/>
                <a:ea typeface="Arial"/>
                <a:cs typeface="Arial"/>
                <a:sym typeface="Arial"/>
              </a:rPr>
              <a:t>PEMBUKAAN (</a:t>
            </a:r>
            <a:r>
              <a:rPr lang="en-ID">
                <a:solidFill>
                  <a:schemeClr val="lt2"/>
                </a:solidFill>
                <a:latin typeface="Arial"/>
                <a:ea typeface="Arial"/>
                <a:cs typeface="Arial"/>
                <a:sym typeface="Arial"/>
              </a:rPr>
              <a:t>10 m</a:t>
            </a:r>
            <a:r>
              <a:rPr lang="en-ID">
                <a:solidFill>
                  <a:schemeClr val="lt1"/>
                </a:solidFill>
                <a:latin typeface="Arial"/>
                <a:ea typeface="Arial"/>
                <a:cs typeface="Arial"/>
                <a:sym typeface="Arial"/>
              </a:rPr>
              <a:t>)</a:t>
            </a:r>
            <a:endParaRPr>
              <a:solidFill>
                <a:schemeClr val="lt1"/>
              </a:solidFill>
              <a:latin typeface="Arial"/>
              <a:ea typeface="Arial"/>
              <a:cs typeface="Arial"/>
              <a:sym typeface="Arial"/>
            </a:endParaRPr>
          </a:p>
        </p:txBody>
      </p:sp>
      <p:sp>
        <p:nvSpPr>
          <p:cNvPr id="77" name="Google Shape;77;p2"/>
          <p:cNvSpPr txBox="1"/>
          <p:nvPr/>
        </p:nvSpPr>
        <p:spPr>
          <a:xfrm>
            <a:off x="7598750" y="1003600"/>
            <a:ext cx="461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8" name="Google Shape;78;p2"/>
          <p:cNvSpPr txBox="1"/>
          <p:nvPr/>
        </p:nvSpPr>
        <p:spPr>
          <a:xfrm>
            <a:off x="1182825" y="2174500"/>
            <a:ext cx="6882000" cy="189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0" i="0" lang="en-ID" sz="3700" u="none" cap="none" strike="noStrike">
                <a:solidFill>
                  <a:srgbClr val="000000"/>
                </a:solidFill>
                <a:latin typeface="Arial"/>
                <a:ea typeface="Arial"/>
                <a:cs typeface="Arial"/>
                <a:sym typeface="Arial"/>
              </a:rPr>
              <a:t>PENYAMBUTAN PESERTA</a:t>
            </a:r>
            <a:endParaRPr b="0"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0" i="0" lang="en-ID" sz="3700" u="none" cap="none" strike="noStrike">
                <a:solidFill>
                  <a:srgbClr val="000000"/>
                </a:solidFill>
                <a:latin typeface="Arial"/>
                <a:ea typeface="Arial"/>
                <a:cs typeface="Arial"/>
                <a:sym typeface="Arial"/>
              </a:rPr>
              <a:t>DOA</a:t>
            </a:r>
            <a:endParaRPr b="0"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0" i="0" lang="en-ID" sz="3700" u="none" cap="none" strike="noStrike">
                <a:solidFill>
                  <a:srgbClr val="000000"/>
                </a:solidFill>
                <a:latin typeface="Arial"/>
                <a:ea typeface="Arial"/>
                <a:cs typeface="Arial"/>
                <a:sym typeface="Arial"/>
              </a:rPr>
              <a:t>ICE BREAKING</a:t>
            </a:r>
            <a:endParaRPr b="0" i="0" sz="3700" u="none" cap="none" strike="noStrike">
              <a:solidFill>
                <a:srgbClr val="000000"/>
              </a:solidFill>
              <a:latin typeface="Arial"/>
              <a:ea typeface="Arial"/>
              <a:cs typeface="Arial"/>
              <a:sym typeface="Arial"/>
            </a:endParaRPr>
          </a:p>
        </p:txBody>
      </p:sp>
      <p:pic>
        <p:nvPicPr>
          <p:cNvPr id="79" name="Google Shape;79;p2"/>
          <p:cNvPicPr preferRelativeResize="0"/>
          <p:nvPr/>
        </p:nvPicPr>
        <p:blipFill rotWithShape="1">
          <a:blip r:embed="rId3">
            <a:alphaModFix/>
          </a:blip>
          <a:srcRect b="0" l="0" r="0" t="0"/>
          <a:stretch/>
        </p:blipFill>
        <p:spPr>
          <a:xfrm>
            <a:off x="7772400" y="4157800"/>
            <a:ext cx="3933839" cy="2624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296b5d7f73_0_80"/>
          <p:cNvSpPr txBox="1"/>
          <p:nvPr>
            <p:ph type="ctrTitle"/>
          </p:nvPr>
        </p:nvSpPr>
        <p:spPr>
          <a:xfrm>
            <a:off x="1524000" y="1219200"/>
            <a:ext cx="9144000" cy="889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lang="en-ID" sz="4000">
                <a:latin typeface="Arial"/>
                <a:ea typeface="Arial"/>
                <a:cs typeface="Arial"/>
                <a:sym typeface="Arial"/>
              </a:rPr>
              <a:t>PRINSIP-PRINSIP ASESMEN</a:t>
            </a:r>
            <a:endParaRPr sz="4000">
              <a:latin typeface="Arial"/>
              <a:ea typeface="Arial"/>
              <a:cs typeface="Arial"/>
              <a:sym typeface="Arial"/>
            </a:endParaRPr>
          </a:p>
        </p:txBody>
      </p:sp>
      <p:sp>
        <p:nvSpPr>
          <p:cNvPr id="240" name="Google Shape;240;g2296b5d7f73_0_80"/>
          <p:cNvSpPr txBox="1"/>
          <p:nvPr>
            <p:ph idx="1" type="subTitle"/>
          </p:nvPr>
        </p:nvSpPr>
        <p:spPr>
          <a:xfrm>
            <a:off x="1524000" y="2169622"/>
            <a:ext cx="9144000" cy="3594000"/>
          </a:xfrm>
          <a:prstGeom prst="rect">
            <a:avLst/>
          </a:prstGeom>
          <a:noFill/>
          <a:ln>
            <a:noFill/>
          </a:ln>
        </p:spPr>
        <p:txBody>
          <a:bodyPr anchorCtr="0" anchor="t" bIns="45700" lIns="91425" spcFirstLastPara="1" rIns="91425" wrap="square" tIns="45700">
            <a:normAutofit fontScale="25000" lnSpcReduction="20000"/>
          </a:bodyPr>
          <a:lstStyle/>
          <a:p>
            <a:pPr indent="-353697" lvl="0" marL="457200" rtl="0" algn="l">
              <a:lnSpc>
                <a:spcPct val="115000"/>
              </a:lnSpc>
              <a:spcBef>
                <a:spcPts val="0"/>
              </a:spcBef>
              <a:spcAft>
                <a:spcPts val="0"/>
              </a:spcAft>
              <a:buClr>
                <a:srgbClr val="000000"/>
              </a:buClr>
              <a:buSzPct val="100000"/>
              <a:buAutoNum type="arabicPeriod"/>
            </a:pPr>
            <a:r>
              <a:rPr lang="en-ID" sz="7880">
                <a:solidFill>
                  <a:srgbClr val="000000"/>
                </a:solidFill>
                <a:latin typeface="Arial"/>
                <a:ea typeface="Arial"/>
                <a:cs typeface="Arial"/>
                <a:sym typeface="Arial"/>
              </a:rPr>
              <a:t>Sesuai dengan norma masyarakat</a:t>
            </a:r>
            <a:endParaRPr sz="7880">
              <a:solidFill>
                <a:srgbClr val="000000"/>
              </a:solidFill>
              <a:latin typeface="Arial"/>
              <a:ea typeface="Arial"/>
              <a:cs typeface="Arial"/>
              <a:sym typeface="Arial"/>
            </a:endParaRPr>
          </a:p>
          <a:p>
            <a:pPr indent="0" lvl="0" marL="45720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Prinsip ini berkaitan erat dengan filsafat dan tata nilai hidup yang berlaku di masyarakat. Setiap tahapan asesmen yang dilakukan jangan sampai bertentangan dengan filsafat hidup dan tata nilai yang berlaku di masyarakat.</a:t>
            </a:r>
            <a:endParaRPr sz="7880">
              <a:solidFill>
                <a:srgbClr val="000000"/>
              </a:solidFill>
              <a:latin typeface="Arial"/>
              <a:ea typeface="Arial"/>
              <a:cs typeface="Arial"/>
              <a:sym typeface="Arial"/>
            </a:endParaRPr>
          </a:p>
          <a:p>
            <a:pPr indent="0" lvl="0" marL="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2.    Keterpaduan</a:t>
            </a:r>
            <a:endParaRPr sz="7880">
              <a:solidFill>
                <a:srgbClr val="000000"/>
              </a:solidFill>
              <a:latin typeface="Arial"/>
              <a:ea typeface="Arial"/>
              <a:cs typeface="Arial"/>
              <a:sym typeface="Arial"/>
            </a:endParaRPr>
          </a:p>
          <a:p>
            <a:pPr indent="0" lvl="0" marL="45720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Perencanaan asesmen sudah ditetapkan pada saat perencanaan program, sehingga antara jenis instrumen asesmen dan tujuan pelayanan, alat pelayanan tersusun dalam satu pola keterpaduan yang harmonis.</a:t>
            </a:r>
            <a:endParaRPr sz="7880">
              <a:solidFill>
                <a:srgbClr val="000000"/>
              </a:solidFill>
              <a:latin typeface="Arial"/>
              <a:ea typeface="Arial"/>
              <a:cs typeface="Arial"/>
              <a:sym typeface="Arial"/>
            </a:endParaRPr>
          </a:p>
          <a:p>
            <a:pPr indent="0" lvl="0" marL="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3.    Realistis</a:t>
            </a:r>
            <a:endParaRPr sz="7880">
              <a:solidFill>
                <a:srgbClr val="000000"/>
              </a:solidFill>
              <a:latin typeface="Arial"/>
              <a:ea typeface="Arial"/>
              <a:cs typeface="Arial"/>
              <a:sym typeface="Arial"/>
            </a:endParaRPr>
          </a:p>
          <a:p>
            <a:pPr indent="0" lvl="0" marL="45720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Asesmen memiliki batasan atau indikator-indikator yang jelas, operasional, dan dapat diukur.</a:t>
            </a:r>
            <a:endParaRPr sz="7880">
              <a:solidFill>
                <a:srgbClr val="000000"/>
              </a:solidFill>
              <a:latin typeface="Arial"/>
              <a:ea typeface="Arial"/>
              <a:cs typeface="Arial"/>
              <a:sym typeface="Arial"/>
            </a:endParaRPr>
          </a:p>
          <a:p>
            <a:pPr indent="0" lvl="0" marL="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4.    Tester yang terlatih</a:t>
            </a:r>
            <a:endParaRPr sz="7880">
              <a:solidFill>
                <a:srgbClr val="000000"/>
              </a:solidFill>
              <a:latin typeface="Arial"/>
              <a:ea typeface="Arial"/>
              <a:cs typeface="Arial"/>
              <a:sym typeface="Arial"/>
            </a:endParaRPr>
          </a:p>
          <a:p>
            <a:pPr indent="0" lvl="0" marL="457200" rtl="0" algn="l">
              <a:lnSpc>
                <a:spcPct val="115000"/>
              </a:lnSpc>
              <a:spcBef>
                <a:spcPts val="0"/>
              </a:spcBef>
              <a:spcAft>
                <a:spcPts val="0"/>
              </a:spcAft>
              <a:buSzPct val="121827"/>
              <a:buNone/>
            </a:pPr>
            <a:r>
              <a:rPr lang="en-ID" sz="7880">
                <a:solidFill>
                  <a:srgbClr val="000000"/>
                </a:solidFill>
                <a:latin typeface="Arial"/>
                <a:ea typeface="Arial"/>
                <a:cs typeface="Arial"/>
                <a:sym typeface="Arial"/>
              </a:rPr>
              <a:t>Orang yang melakukan atau mengelola suatu program asesmen harus memiliki kualifikasi yang dibutuhkan.</a:t>
            </a:r>
            <a:endParaRPr sz="7880">
              <a:solidFill>
                <a:srgbClr val="000000"/>
              </a:solidFill>
              <a:latin typeface="Arial"/>
              <a:ea typeface="Arial"/>
              <a:cs typeface="Arial"/>
              <a:sym typeface="Arial"/>
            </a:endParaRPr>
          </a:p>
          <a:p>
            <a:pPr indent="0" lvl="0" marL="0" rtl="0" algn="l">
              <a:lnSpc>
                <a:spcPct val="90000"/>
              </a:lnSpc>
              <a:spcBef>
                <a:spcPts val="1000"/>
              </a:spcBef>
              <a:spcAft>
                <a:spcPts val="0"/>
              </a:spcAft>
              <a:buSzPct val="342857"/>
              <a:buNone/>
            </a:pPr>
            <a:r>
              <a:t/>
            </a:r>
            <a:endParaRPr sz="2800">
              <a:solidFill>
                <a:srgbClr val="000000"/>
              </a:solidFill>
              <a:latin typeface="Arial"/>
              <a:ea typeface="Arial"/>
              <a:cs typeface="Arial"/>
              <a:sym typeface="Arial"/>
            </a:endParaRPr>
          </a:p>
          <a:p>
            <a:pPr indent="0" lvl="0" marL="0" rtl="0" algn="ctr">
              <a:lnSpc>
                <a:spcPct val="90000"/>
              </a:lnSpc>
              <a:spcBef>
                <a:spcPts val="1000"/>
              </a:spcBef>
              <a:spcAft>
                <a:spcPts val="0"/>
              </a:spcAft>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296b5d7f73_0_85"/>
          <p:cNvSpPr txBox="1"/>
          <p:nvPr/>
        </p:nvSpPr>
        <p:spPr>
          <a:xfrm>
            <a:off x="838200" y="1652803"/>
            <a:ext cx="10515600" cy="3838500"/>
          </a:xfrm>
          <a:prstGeom prst="rect">
            <a:avLst/>
          </a:prstGeom>
          <a:noFill/>
          <a:ln>
            <a:noFill/>
          </a:ln>
        </p:spPr>
        <p:txBody>
          <a:bodyPr anchorCtr="0" anchor="t" bIns="45700" lIns="91425" spcFirstLastPara="1" rIns="91425" wrap="square" tIns="45700">
            <a:noAutofit/>
          </a:bodyPr>
          <a:lstStyle/>
          <a:p>
            <a:pPr indent="-340997" lvl="0" marL="457200" marR="0" rtl="0" algn="l">
              <a:lnSpc>
                <a:spcPct val="95000"/>
              </a:lnSpc>
              <a:spcBef>
                <a:spcPts val="0"/>
              </a:spcBef>
              <a:spcAft>
                <a:spcPts val="0"/>
              </a:spcAft>
              <a:buClr>
                <a:srgbClr val="000000"/>
              </a:buClr>
              <a:buSzPts val="1770"/>
              <a:buFont typeface="Arial"/>
              <a:buAutoNum type="arabicPeriod" startAt="5"/>
            </a:pPr>
            <a:r>
              <a:rPr b="0" i="0" lang="en-ID" sz="1770" u="none" cap="none" strike="noStrike">
                <a:solidFill>
                  <a:srgbClr val="000000"/>
                </a:solidFill>
                <a:latin typeface="Arial"/>
                <a:ea typeface="Arial"/>
                <a:cs typeface="Arial"/>
                <a:sym typeface="Arial"/>
              </a:rPr>
              <a:t>Keterlibatan peserta didik</a:t>
            </a:r>
            <a:endParaRPr b="0" i="0" sz="1770" u="none" cap="none" strike="noStrike">
              <a:solidFill>
                <a:srgbClr val="000000"/>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Pelaksanaan asesmen oleh guru BK/konselor merupakan upaya dalam memenuhi tuntutan atau kebutuhan peserta didik akan layanan bimbingan dan konseling.</a:t>
            </a:r>
            <a:endParaRPr b="0" i="0" sz="177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6.    Pedagogis</a:t>
            </a:r>
            <a:endParaRPr b="0" i="0" sz="1770" u="none" cap="none" strike="noStrike">
              <a:solidFill>
                <a:srgbClr val="000000"/>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Asesmen dan hasilnya dapat digunakan sebagai alat untuk memotivasi peserta didik dalam mengikuti kegiatan pelayanan bimbingan dan konseling.</a:t>
            </a:r>
            <a:endParaRPr b="0" i="0" sz="177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7.    Akuntabilitas</a:t>
            </a:r>
            <a:endParaRPr b="0" i="0" sz="1770" u="none" cap="none" strike="noStrike">
              <a:solidFill>
                <a:srgbClr val="000000"/>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Keberhasilan proses pelayanan bimbingan dan konseling perlu disampaikan kepada pihak-pihak yang terkait dengan pendidikan sebagai laporan pertanggungjawaban misalnya orangtua siswa, masyarakat, calon pemakai lulusan, sekolah, dan pemerintah.</a:t>
            </a:r>
            <a:endParaRPr b="0" i="0" sz="177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8.    Teknik asesmen yang bervariasi dan komprehensif</a:t>
            </a:r>
            <a:endParaRPr b="0" i="0" sz="1770" u="none" cap="none" strike="noStrike">
              <a:solidFill>
                <a:srgbClr val="000000"/>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Asesmen menggunakan berbagai teknik dan sifatnya komprehensif.</a:t>
            </a:r>
            <a:endParaRPr b="0" i="0" sz="177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9.    Tindak lanjut</a:t>
            </a:r>
            <a:endParaRPr b="0" i="0" sz="1770" u="none" cap="none" strike="noStrike">
              <a:solidFill>
                <a:srgbClr val="000000"/>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ts val="1770"/>
              <a:buFont typeface="Arial"/>
              <a:buNone/>
            </a:pPr>
            <a:r>
              <a:rPr b="0" i="0" lang="en-ID" sz="1770" u="none" cap="none" strike="noStrike">
                <a:solidFill>
                  <a:srgbClr val="000000"/>
                </a:solidFill>
                <a:latin typeface="Arial"/>
                <a:ea typeface="Arial"/>
                <a:cs typeface="Arial"/>
                <a:sym typeface="Arial"/>
              </a:rPr>
              <a:t>Hasil asesmen harus dapat ditafsirkan sehingga konselor dapat memahami kemampuan dan permasalahan setiap peserta didik sehingga dapat dijadikan dasar dalam penyusunan program pelayanan bimbingan dan konseling.</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296b5d7f73_0_89"/>
          <p:cNvSpPr txBox="1"/>
          <p:nvPr/>
        </p:nvSpPr>
        <p:spPr>
          <a:xfrm>
            <a:off x="609501" y="13180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900"/>
              <a:buFont typeface="Arial"/>
              <a:buNone/>
            </a:pPr>
            <a:r>
              <a:rPr b="1" i="0" lang="en-ID" sz="3900" u="none" cap="none" strike="noStrike">
                <a:solidFill>
                  <a:srgbClr val="2F353E"/>
                </a:solidFill>
                <a:latin typeface="Arial"/>
                <a:ea typeface="Arial"/>
                <a:cs typeface="Arial"/>
                <a:sym typeface="Arial"/>
              </a:rPr>
              <a:t>Prosedur Asesmen</a:t>
            </a:r>
            <a:endParaRPr b="1" i="0" sz="5100" u="none" cap="none" strike="noStrike">
              <a:solidFill>
                <a:srgbClr val="000000"/>
              </a:solidFill>
              <a:latin typeface="Arial"/>
              <a:ea typeface="Arial"/>
              <a:cs typeface="Arial"/>
              <a:sym typeface="Arial"/>
            </a:endParaRPr>
          </a:p>
        </p:txBody>
      </p:sp>
      <p:sp>
        <p:nvSpPr>
          <p:cNvPr id="251" name="Google Shape;251;g2296b5d7f73_0_89"/>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431800" lvl="0" marL="457200" marR="0" rtl="0" algn="just">
              <a:lnSpc>
                <a:spcPct val="150000"/>
              </a:lnSpc>
              <a:spcBef>
                <a:spcPts val="0"/>
              </a:spcBef>
              <a:spcAft>
                <a:spcPts val="0"/>
              </a:spcAft>
              <a:buClr>
                <a:srgbClr val="000000"/>
              </a:buClr>
              <a:buSzPts val="3200"/>
              <a:buFont typeface="Arial"/>
              <a:buAutoNum type="arabicPeriod"/>
            </a:pPr>
            <a:r>
              <a:rPr b="0" i="0" lang="en-ID" sz="3200" u="none" cap="none" strike="noStrike">
                <a:solidFill>
                  <a:srgbClr val="000000"/>
                </a:solidFill>
                <a:latin typeface="Arial"/>
                <a:ea typeface="Arial"/>
                <a:cs typeface="Arial"/>
                <a:sym typeface="Arial"/>
              </a:rPr>
              <a:t>Mengidentifikasi masalah</a:t>
            </a:r>
            <a:endParaRPr b="0" i="0" sz="3200" u="none" cap="none" strike="noStrike">
              <a:solidFill>
                <a:srgbClr val="000000"/>
              </a:solidFill>
              <a:latin typeface="Arial"/>
              <a:ea typeface="Arial"/>
              <a:cs typeface="Arial"/>
              <a:sym typeface="Arial"/>
            </a:endParaRPr>
          </a:p>
          <a:p>
            <a:pPr indent="-431800" lvl="0" marL="457200" marR="0" rtl="0" algn="just">
              <a:lnSpc>
                <a:spcPct val="150000"/>
              </a:lnSpc>
              <a:spcBef>
                <a:spcPts val="0"/>
              </a:spcBef>
              <a:spcAft>
                <a:spcPts val="0"/>
              </a:spcAft>
              <a:buClr>
                <a:srgbClr val="000000"/>
              </a:buClr>
              <a:buSzPts val="3200"/>
              <a:buFont typeface="Arial"/>
              <a:buAutoNum type="arabicPeriod"/>
            </a:pPr>
            <a:r>
              <a:rPr b="0" i="0" lang="en-ID" sz="3200" u="none" cap="none" strike="noStrike">
                <a:solidFill>
                  <a:srgbClr val="000000"/>
                </a:solidFill>
                <a:latin typeface="Arial"/>
                <a:ea typeface="Arial"/>
                <a:cs typeface="Arial"/>
                <a:sym typeface="Arial"/>
              </a:rPr>
              <a:t>Memilih dan mengimplementasikan metode asesmen</a:t>
            </a:r>
            <a:endParaRPr b="0" i="0" sz="3200" u="none" cap="none" strike="noStrike">
              <a:solidFill>
                <a:srgbClr val="000000"/>
              </a:solidFill>
              <a:latin typeface="Arial"/>
              <a:ea typeface="Arial"/>
              <a:cs typeface="Arial"/>
              <a:sym typeface="Arial"/>
            </a:endParaRPr>
          </a:p>
          <a:p>
            <a:pPr indent="-431800" lvl="0" marL="457200" marR="0" rtl="0" algn="just">
              <a:lnSpc>
                <a:spcPct val="150000"/>
              </a:lnSpc>
              <a:spcBef>
                <a:spcPts val="0"/>
              </a:spcBef>
              <a:spcAft>
                <a:spcPts val="0"/>
              </a:spcAft>
              <a:buClr>
                <a:srgbClr val="000000"/>
              </a:buClr>
              <a:buSzPts val="3200"/>
              <a:buFont typeface="Arial"/>
              <a:buAutoNum type="arabicPeriod"/>
            </a:pPr>
            <a:r>
              <a:rPr b="0" i="0" lang="en-ID" sz="3200" u="none" cap="none" strike="noStrike">
                <a:solidFill>
                  <a:srgbClr val="000000"/>
                </a:solidFill>
                <a:latin typeface="Arial"/>
                <a:ea typeface="Arial"/>
                <a:cs typeface="Arial"/>
                <a:sym typeface="Arial"/>
              </a:rPr>
              <a:t>Mengevaluasi informasi asesmen</a:t>
            </a:r>
            <a:endParaRPr b="0" i="0" sz="3200" u="none" cap="none" strike="noStrike">
              <a:solidFill>
                <a:srgbClr val="000000"/>
              </a:solidFill>
              <a:latin typeface="Arial"/>
              <a:ea typeface="Arial"/>
              <a:cs typeface="Arial"/>
              <a:sym typeface="Arial"/>
            </a:endParaRPr>
          </a:p>
          <a:p>
            <a:pPr indent="-431800" lvl="0" marL="457200" marR="0" rtl="0" algn="just">
              <a:lnSpc>
                <a:spcPct val="150000"/>
              </a:lnSpc>
              <a:spcBef>
                <a:spcPts val="0"/>
              </a:spcBef>
              <a:spcAft>
                <a:spcPts val="0"/>
              </a:spcAft>
              <a:buClr>
                <a:srgbClr val="000000"/>
              </a:buClr>
              <a:buSzPts val="3200"/>
              <a:buFont typeface="Arial"/>
              <a:buAutoNum type="arabicPeriod"/>
            </a:pPr>
            <a:r>
              <a:rPr b="0" i="0" lang="en-ID" sz="3200" u="none" cap="none" strike="noStrike">
                <a:solidFill>
                  <a:srgbClr val="000000"/>
                </a:solidFill>
                <a:latin typeface="Arial"/>
                <a:ea typeface="Arial"/>
                <a:cs typeface="Arial"/>
                <a:sym typeface="Arial"/>
              </a:rPr>
              <a:t>Laporan hasil asesmen dan pembuatan rekomendasi</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296b5d7f73_0_94"/>
          <p:cNvSpPr txBox="1"/>
          <p:nvPr/>
        </p:nvSpPr>
        <p:spPr>
          <a:xfrm>
            <a:off x="533301" y="13942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700"/>
              <a:buFont typeface="Arial"/>
              <a:buNone/>
            </a:pPr>
            <a:r>
              <a:rPr b="1" i="0" lang="en-ID" sz="3700" u="none" cap="none" strike="noStrike">
                <a:solidFill>
                  <a:srgbClr val="2F353E"/>
                </a:solidFill>
                <a:latin typeface="Arial"/>
                <a:ea typeface="Arial"/>
                <a:cs typeface="Arial"/>
                <a:sym typeface="Arial"/>
              </a:rPr>
              <a:t>Bentuk-bentuk Asesmen</a:t>
            </a:r>
            <a:endParaRPr b="1" i="0" sz="4900" u="none" cap="none" strike="noStrike">
              <a:solidFill>
                <a:srgbClr val="000000"/>
              </a:solidFill>
              <a:latin typeface="Arial"/>
              <a:ea typeface="Arial"/>
              <a:cs typeface="Arial"/>
              <a:sym typeface="Arial"/>
            </a:endParaRPr>
          </a:p>
        </p:txBody>
      </p:sp>
      <p:sp>
        <p:nvSpPr>
          <p:cNvPr id="257" name="Google Shape;257;g2296b5d7f73_0_94"/>
          <p:cNvSpPr txBox="1"/>
          <p:nvPr/>
        </p:nvSpPr>
        <p:spPr>
          <a:xfrm>
            <a:off x="685800" y="2338603"/>
            <a:ext cx="10515600" cy="3838500"/>
          </a:xfrm>
          <a:prstGeom prst="rect">
            <a:avLst/>
          </a:prstGeom>
          <a:noFill/>
          <a:ln>
            <a:noFill/>
          </a:ln>
        </p:spPr>
        <p:txBody>
          <a:bodyPr anchorCtr="0" anchor="t" bIns="45700" lIns="91425" spcFirstLastPara="1" rIns="91425" wrap="square" tIns="45700">
            <a:normAutofit/>
          </a:bodyPr>
          <a:lstStyle/>
          <a:p>
            <a:pPr indent="0" lvl="0" marL="0" marR="0" rtl="0" algn="l">
              <a:lnSpc>
                <a:spcPct val="115000"/>
              </a:lnSpc>
              <a:spcBef>
                <a:spcPts val="0"/>
              </a:spcBef>
              <a:spcAft>
                <a:spcPts val="0"/>
              </a:spcAft>
              <a:buClr>
                <a:srgbClr val="000000"/>
              </a:buClr>
              <a:buSzPts val="1800"/>
              <a:buFont typeface="Arial"/>
              <a:buNone/>
            </a:pPr>
            <a:r>
              <a:rPr b="1" i="0" lang="en-ID" sz="1800" u="none" cap="none" strike="noStrike">
                <a:solidFill>
                  <a:srgbClr val="000000"/>
                </a:solidFill>
                <a:latin typeface="Arial"/>
                <a:ea typeface="Arial"/>
                <a:cs typeface="Arial"/>
                <a:sym typeface="Arial"/>
              </a:rPr>
              <a:t>Non Tes</a:t>
            </a:r>
            <a:endParaRPr b="1" i="0" sz="1800" u="none" cap="none" strike="noStrike">
              <a:solidFill>
                <a:srgbClr val="000000"/>
              </a:solidFill>
              <a:latin typeface="Arial"/>
              <a:ea typeface="Arial"/>
              <a:cs typeface="Arial"/>
              <a:sym typeface="Arial"/>
            </a:endParaRPr>
          </a:p>
          <a:p>
            <a:pPr indent="-320040" lvl="0" marL="457200" marR="0" rtl="0" algn="l">
              <a:lnSpc>
                <a:spcPct val="115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Paling banyak digunakan oleh guru pembimbing.</a:t>
            </a:r>
            <a:endParaRPr b="0" i="0" sz="1800" u="none" cap="none" strike="noStrike">
              <a:solidFill>
                <a:srgbClr val="000000"/>
              </a:solidFill>
              <a:latin typeface="Arial"/>
              <a:ea typeface="Arial"/>
              <a:cs typeface="Arial"/>
              <a:sym typeface="Arial"/>
            </a:endParaRPr>
          </a:p>
          <a:p>
            <a:pPr indent="-320040" lvl="0" marL="457200" marR="0" rtl="0" algn="l">
              <a:lnSpc>
                <a:spcPct val="115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Prosedur pembuatan dan penggunaannya relatif lebih sederhana dan mudah disusun.</a:t>
            </a:r>
            <a:endParaRPr b="0" i="0" sz="1800" u="none" cap="none" strike="noStrike">
              <a:solidFill>
                <a:srgbClr val="000000"/>
              </a:solidFill>
              <a:latin typeface="Arial"/>
              <a:ea typeface="Arial"/>
              <a:cs typeface="Arial"/>
              <a:sym typeface="Arial"/>
            </a:endParaRPr>
          </a:p>
          <a:p>
            <a:pPr indent="-320040" lvl="0" marL="457200" marR="0" rtl="0" algn="l">
              <a:lnSpc>
                <a:spcPct val="115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Jenis-jenis pedoman wawancara, pedoman observasi, angket, Daftar Cek Masalah, sosiometri, Alat Ungkap Masalah Umum, Alat Ungkap Masalah PTSDL, Inventori Tugas Perkembangan,, dan lain-lain.</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0" lang="en-ID" sz="1800" u="none" cap="none" strike="noStrike">
                <a:solidFill>
                  <a:srgbClr val="000000"/>
                </a:solidFill>
                <a:latin typeface="Calibri"/>
                <a:ea typeface="Calibri"/>
                <a:cs typeface="Calibri"/>
                <a:sym typeface="Calibri"/>
              </a:rPr>
              <a:t>Tes</a:t>
            </a:r>
            <a:endParaRPr b="1" i="0" sz="1800" u="none" cap="none" strike="noStrike">
              <a:solidFill>
                <a:srgbClr val="000000"/>
              </a:solidFill>
              <a:latin typeface="Calibri"/>
              <a:ea typeface="Calibri"/>
              <a:cs typeface="Calibri"/>
              <a:sym typeface="Calibri"/>
            </a:endParaRPr>
          </a:p>
          <a:p>
            <a:pPr indent="-320040" lvl="0" marL="457200" marR="0" rtl="0" algn="l">
              <a:lnSpc>
                <a:spcPct val="115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Merupakan suatu pengukuran terhadap suatu sampel tingkah laku yang obyektif dan terstandar.</a:t>
            </a:r>
            <a:endParaRPr b="0" i="0" sz="1800" u="none" cap="none" strike="noStrike">
              <a:solidFill>
                <a:srgbClr val="000000"/>
              </a:solidFill>
              <a:latin typeface="Arial"/>
              <a:ea typeface="Arial"/>
              <a:cs typeface="Arial"/>
              <a:sym typeface="Arial"/>
            </a:endParaRPr>
          </a:p>
          <a:p>
            <a:pPr indent="-320040" lvl="0" marL="457200" marR="0" rtl="0" algn="l">
              <a:lnSpc>
                <a:spcPct val="115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Jenis-jenisnya: tes kecerdasan, tes bakat, tes minat, tes kemampuan kerja, tes kepribadian, tes kematangan sosial, dan lain-lain.</a:t>
            </a:r>
            <a:endParaRPr b="0" i="0" sz="1800" u="none" cap="none" strike="noStrike">
              <a:solidFill>
                <a:srgbClr val="000000"/>
              </a:solidFill>
              <a:latin typeface="Arial"/>
              <a:ea typeface="Arial"/>
              <a:cs typeface="Arial"/>
              <a:sym typeface="Arial"/>
            </a:endParaRPr>
          </a:p>
          <a:p>
            <a:pPr indent="-320040" lvl="0" marL="457200" marR="0" rtl="0" algn="l">
              <a:lnSpc>
                <a:spcPct val="115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Penggunaan asesmen tes memerlukan kompetensi dan syarat tertentu.</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g2296b5d7f73_0_99"/>
          <p:cNvGrpSpPr/>
          <p:nvPr/>
        </p:nvGrpSpPr>
        <p:grpSpPr>
          <a:xfrm>
            <a:off x="382723" y="806491"/>
            <a:ext cx="10500271" cy="5843952"/>
            <a:chOff x="0" y="5182"/>
            <a:chExt cx="10500271" cy="5843952"/>
          </a:xfrm>
        </p:grpSpPr>
        <p:sp>
          <p:nvSpPr>
            <p:cNvPr id="263" name="Google Shape;263;g2296b5d7f73_0_99"/>
            <p:cNvSpPr/>
            <p:nvPr/>
          </p:nvSpPr>
          <p:spPr>
            <a:xfrm>
              <a:off x="0" y="2353177"/>
              <a:ext cx="2366700" cy="1619100"/>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2296b5d7f73_0_99"/>
            <p:cNvSpPr txBox="1"/>
            <p:nvPr/>
          </p:nvSpPr>
          <p:spPr>
            <a:xfrm>
              <a:off x="47421" y="2400598"/>
              <a:ext cx="2271900" cy="15243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3600"/>
                <a:buFont typeface="Arial"/>
                <a:buNone/>
              </a:pPr>
              <a:r>
                <a:rPr b="0" i="0" lang="en-ID" sz="3600" u="none" cap="none" strike="noStrike">
                  <a:solidFill>
                    <a:schemeClr val="lt1"/>
                  </a:solidFill>
                  <a:latin typeface="Arial"/>
                  <a:ea typeface="Arial"/>
                  <a:cs typeface="Arial"/>
                  <a:sym typeface="Arial"/>
                </a:rPr>
                <a:t>Prosedur Asesmen</a:t>
              </a:r>
              <a:endParaRPr b="0" i="0" sz="3600" u="none" cap="none" strike="noStrike">
                <a:solidFill>
                  <a:schemeClr val="lt1"/>
                </a:solidFill>
                <a:latin typeface="Arial"/>
                <a:ea typeface="Arial"/>
                <a:cs typeface="Arial"/>
                <a:sym typeface="Arial"/>
              </a:endParaRPr>
            </a:p>
          </p:txBody>
        </p:sp>
        <p:sp>
          <p:nvSpPr>
            <p:cNvPr id="265" name="Google Shape;265;g2296b5d7f73_0_99"/>
            <p:cNvSpPr/>
            <p:nvPr/>
          </p:nvSpPr>
          <p:spPr>
            <a:xfrm rot="-4121818">
              <a:off x="1697848" y="2172998"/>
              <a:ext cx="2100739" cy="22228"/>
            </a:xfrm>
            <a:custGeom>
              <a:rect b="b" l="l" r="r" t="t"/>
              <a:pathLst>
                <a:path extrusionOk="0" h="120000" w="120000">
                  <a:moveTo>
                    <a:pt x="0" y="60000"/>
                  </a:moveTo>
                  <a:lnTo>
                    <a:pt x="120000" y="60000"/>
                  </a:lnTo>
                </a:path>
              </a:pathLst>
            </a:cu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296b5d7f73_0_99"/>
            <p:cNvSpPr txBox="1"/>
            <p:nvPr/>
          </p:nvSpPr>
          <p:spPr>
            <a:xfrm rot="-4122935">
              <a:off x="2695722" y="2131660"/>
              <a:ext cx="104959" cy="10495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7" name="Google Shape;267;g2296b5d7f73_0_99"/>
            <p:cNvSpPr/>
            <p:nvPr/>
          </p:nvSpPr>
          <p:spPr>
            <a:xfrm>
              <a:off x="3129823" y="501952"/>
              <a:ext cx="2565000" cy="1407300"/>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296b5d7f73_0_99"/>
            <p:cNvSpPr txBox="1"/>
            <p:nvPr/>
          </p:nvSpPr>
          <p:spPr>
            <a:xfrm>
              <a:off x="3171039" y="543168"/>
              <a:ext cx="2482800" cy="13248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ID" sz="1600" u="none" cap="none" strike="noStrike">
                  <a:solidFill>
                    <a:schemeClr val="lt1"/>
                  </a:solidFill>
                  <a:latin typeface="Arial"/>
                  <a:ea typeface="Arial"/>
                  <a:cs typeface="Arial"/>
                  <a:sym typeface="Arial"/>
                </a:rPr>
                <a:t>Menyusun Dan Mengembangkan  Instrumen Asesmen</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050"/>
                <a:buFont typeface="Arial"/>
                <a:buNone/>
              </a:pPr>
              <a:r>
                <a:t/>
              </a:r>
              <a:endParaRPr b="0" i="0" sz="1050" u="none" cap="none" strike="noStrike">
                <a:solidFill>
                  <a:srgbClr val="2E75B5"/>
                </a:solidFill>
                <a:latin typeface="Arial"/>
                <a:ea typeface="Arial"/>
                <a:cs typeface="Arial"/>
                <a:sym typeface="Arial"/>
              </a:endParaRPr>
            </a:p>
          </p:txBody>
        </p:sp>
        <p:sp>
          <p:nvSpPr>
            <p:cNvPr id="269" name="Google Shape;269;g2296b5d7f73_0_99"/>
            <p:cNvSpPr/>
            <p:nvPr/>
          </p:nvSpPr>
          <p:spPr>
            <a:xfrm rot="-3310675">
              <a:off x="5476260" y="776142"/>
              <a:ext cx="1019211" cy="22390"/>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296b5d7f73_0_99"/>
            <p:cNvSpPr txBox="1"/>
            <p:nvPr/>
          </p:nvSpPr>
          <p:spPr>
            <a:xfrm rot="-3305463">
              <a:off x="5960448" y="761891"/>
              <a:ext cx="50850" cy="5085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1" name="Google Shape;271;g2296b5d7f73_0_99"/>
            <p:cNvSpPr/>
            <p:nvPr/>
          </p:nvSpPr>
          <p:spPr>
            <a:xfrm>
              <a:off x="6276942" y="5182"/>
              <a:ext cx="40320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2296b5d7f73_0_99"/>
            <p:cNvSpPr txBox="1"/>
            <p:nvPr/>
          </p:nvSpPr>
          <p:spPr>
            <a:xfrm>
              <a:off x="6298250" y="26490"/>
              <a:ext cx="39894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dk1"/>
                  </a:solidFill>
                  <a:latin typeface="Arial"/>
                  <a:ea typeface="Arial"/>
                  <a:cs typeface="Arial"/>
                  <a:sym typeface="Arial"/>
                </a:rPr>
                <a:t>Menentukan aspek yang akan diukur</a:t>
              </a:r>
              <a:endParaRPr b="0" i="0" sz="1800" u="none" cap="none" strike="noStrike">
                <a:solidFill>
                  <a:schemeClr val="dk1"/>
                </a:solidFill>
                <a:latin typeface="Arial"/>
                <a:ea typeface="Arial"/>
                <a:cs typeface="Arial"/>
                <a:sym typeface="Arial"/>
              </a:endParaRPr>
            </a:p>
          </p:txBody>
        </p:sp>
        <p:sp>
          <p:nvSpPr>
            <p:cNvPr id="273" name="Google Shape;273;g2296b5d7f73_0_99"/>
            <p:cNvSpPr/>
            <p:nvPr/>
          </p:nvSpPr>
          <p:spPr>
            <a:xfrm>
              <a:off x="5694937" y="1194383"/>
              <a:ext cx="582000" cy="22500"/>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2296b5d7f73_0_99"/>
            <p:cNvSpPr txBox="1"/>
            <p:nvPr/>
          </p:nvSpPr>
          <p:spPr>
            <a:xfrm>
              <a:off x="5971389" y="1191017"/>
              <a:ext cx="29100" cy="291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5" name="Google Shape;275;g2296b5d7f73_0_99"/>
            <p:cNvSpPr/>
            <p:nvPr/>
          </p:nvSpPr>
          <p:spPr>
            <a:xfrm>
              <a:off x="6276942" y="841814"/>
              <a:ext cx="40422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296b5d7f73_0_99"/>
            <p:cNvSpPr txBox="1"/>
            <p:nvPr/>
          </p:nvSpPr>
          <p:spPr>
            <a:xfrm>
              <a:off x="6298250" y="863122"/>
              <a:ext cx="39996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dk1"/>
                  </a:solidFill>
                  <a:latin typeface="Arial"/>
                  <a:ea typeface="Arial"/>
                  <a:cs typeface="Arial"/>
                  <a:sym typeface="Arial"/>
                </a:rPr>
                <a:t>Menentukan teknik pengukuran data</a:t>
              </a:r>
              <a:endParaRPr b="0" i="0" sz="1800" u="none" cap="none" strike="noStrike">
                <a:solidFill>
                  <a:schemeClr val="dk1"/>
                </a:solidFill>
                <a:latin typeface="Arial"/>
                <a:ea typeface="Arial"/>
                <a:cs typeface="Arial"/>
                <a:sym typeface="Arial"/>
              </a:endParaRPr>
            </a:p>
          </p:txBody>
        </p:sp>
        <p:sp>
          <p:nvSpPr>
            <p:cNvPr id="277" name="Google Shape;277;g2296b5d7f73_0_99"/>
            <p:cNvSpPr/>
            <p:nvPr/>
          </p:nvSpPr>
          <p:spPr>
            <a:xfrm rot="3310675">
              <a:off x="5476402" y="1612843"/>
              <a:ext cx="1019211" cy="22390"/>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296b5d7f73_0_99"/>
            <p:cNvSpPr txBox="1"/>
            <p:nvPr/>
          </p:nvSpPr>
          <p:spPr>
            <a:xfrm rot="3305463">
              <a:off x="5960579" y="1598392"/>
              <a:ext cx="50850" cy="5085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9" name="Google Shape;279;g2296b5d7f73_0_99"/>
            <p:cNvSpPr/>
            <p:nvPr/>
          </p:nvSpPr>
          <p:spPr>
            <a:xfrm>
              <a:off x="6276942" y="1678446"/>
              <a:ext cx="38958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2296b5d7f73_0_99"/>
            <p:cNvSpPr txBox="1"/>
            <p:nvPr/>
          </p:nvSpPr>
          <p:spPr>
            <a:xfrm>
              <a:off x="6298250" y="1699754"/>
              <a:ext cx="38532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dk1"/>
                  </a:solidFill>
                  <a:latin typeface="Arial"/>
                  <a:ea typeface="Arial"/>
                  <a:cs typeface="Arial"/>
                  <a:sym typeface="Arial"/>
                </a:rPr>
                <a:t>Menentukan sumber data atau responden</a:t>
              </a:r>
              <a:endParaRPr b="0" i="0" sz="1400" u="none" cap="none" strike="noStrike">
                <a:solidFill>
                  <a:srgbClr val="000000"/>
                </a:solidFill>
                <a:latin typeface="Arial"/>
                <a:ea typeface="Arial"/>
                <a:cs typeface="Arial"/>
                <a:sym typeface="Arial"/>
              </a:endParaRPr>
            </a:p>
          </p:txBody>
        </p:sp>
        <p:sp>
          <p:nvSpPr>
            <p:cNvPr id="281" name="Google Shape;281;g2296b5d7f73_0_99"/>
            <p:cNvSpPr/>
            <p:nvPr/>
          </p:nvSpPr>
          <p:spPr>
            <a:xfrm rot="-589372">
              <a:off x="2360754" y="3081311"/>
              <a:ext cx="822965" cy="22245"/>
            </a:xfrm>
            <a:custGeom>
              <a:rect b="b" l="l" r="r" t="t"/>
              <a:pathLst>
                <a:path extrusionOk="0" h="120000" w="120000">
                  <a:moveTo>
                    <a:pt x="0" y="60000"/>
                  </a:moveTo>
                  <a:lnTo>
                    <a:pt x="120000" y="60000"/>
                  </a:lnTo>
                </a:path>
              </a:pathLst>
            </a:cu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2296b5d7f73_0_99"/>
            <p:cNvSpPr txBox="1"/>
            <p:nvPr/>
          </p:nvSpPr>
          <p:spPr>
            <a:xfrm rot="-580120">
              <a:off x="2751531" y="3071989"/>
              <a:ext cx="41084" cy="4108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83" name="Google Shape;283;g2296b5d7f73_0_99"/>
            <p:cNvSpPr/>
            <p:nvPr/>
          </p:nvSpPr>
          <p:spPr>
            <a:xfrm>
              <a:off x="3177621" y="2392191"/>
              <a:ext cx="1763400" cy="1260300"/>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296b5d7f73_0_99"/>
            <p:cNvSpPr txBox="1"/>
            <p:nvPr/>
          </p:nvSpPr>
          <p:spPr>
            <a:xfrm>
              <a:off x="3214530" y="2429100"/>
              <a:ext cx="1689600" cy="11862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400"/>
                <a:buFont typeface="Arial"/>
                <a:buNone/>
              </a:pPr>
              <a:r>
                <a:rPr b="0" i="0" lang="en-ID" sz="2400" u="none" cap="none" strike="noStrike">
                  <a:solidFill>
                    <a:schemeClr val="lt1"/>
                  </a:solidFill>
                  <a:latin typeface="Arial"/>
                  <a:ea typeface="Arial"/>
                  <a:cs typeface="Arial"/>
                  <a:sym typeface="Arial"/>
                </a:rPr>
                <a:t>Pelaksaan Asesmen</a:t>
              </a:r>
              <a:endParaRPr b="0" i="0" sz="2400" u="none" cap="none" strike="noStrike">
                <a:solidFill>
                  <a:schemeClr val="lt1"/>
                </a:solidFill>
                <a:latin typeface="Arial"/>
                <a:ea typeface="Arial"/>
                <a:cs typeface="Arial"/>
                <a:sym typeface="Arial"/>
              </a:endParaRPr>
            </a:p>
          </p:txBody>
        </p:sp>
        <p:sp>
          <p:nvSpPr>
            <p:cNvPr id="285" name="Google Shape;285;g2296b5d7f73_0_99"/>
            <p:cNvSpPr/>
            <p:nvPr/>
          </p:nvSpPr>
          <p:spPr>
            <a:xfrm rot="-901409">
              <a:off x="4931371" y="2939414"/>
              <a:ext cx="553209" cy="22339"/>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2296b5d7f73_0_99"/>
            <p:cNvSpPr txBox="1"/>
            <p:nvPr/>
          </p:nvSpPr>
          <p:spPr>
            <a:xfrm rot="-905494">
              <a:off x="5194206" y="2936706"/>
              <a:ext cx="27654" cy="2765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87" name="Google Shape;287;g2296b5d7f73_0_99"/>
            <p:cNvSpPr/>
            <p:nvPr/>
          </p:nvSpPr>
          <p:spPr>
            <a:xfrm>
              <a:off x="5475128" y="2515078"/>
              <a:ext cx="33648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2296b5d7f73_0_99"/>
            <p:cNvSpPr txBox="1"/>
            <p:nvPr/>
          </p:nvSpPr>
          <p:spPr>
            <a:xfrm>
              <a:off x="5496436" y="2536386"/>
              <a:ext cx="33222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dk1"/>
                  </a:solidFill>
                  <a:latin typeface="Arial"/>
                  <a:ea typeface="Arial"/>
                  <a:cs typeface="Arial"/>
                  <a:sym typeface="Arial"/>
                </a:rPr>
                <a:t>Proses Pengumpulan Data</a:t>
              </a:r>
              <a:endParaRPr b="0" i="0" sz="1800" u="none" cap="none" strike="noStrike">
                <a:solidFill>
                  <a:schemeClr val="dk1"/>
                </a:solidFill>
                <a:latin typeface="Arial"/>
                <a:ea typeface="Arial"/>
                <a:cs typeface="Arial"/>
                <a:sym typeface="Arial"/>
              </a:endParaRPr>
            </a:p>
          </p:txBody>
        </p:sp>
        <p:sp>
          <p:nvSpPr>
            <p:cNvPr id="289" name="Google Shape;289;g2296b5d7f73_0_99"/>
            <p:cNvSpPr/>
            <p:nvPr/>
          </p:nvSpPr>
          <p:spPr>
            <a:xfrm rot="3142795">
              <a:off x="4770471" y="3357824"/>
              <a:ext cx="875295" cy="22444"/>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2296b5d7f73_0_99"/>
            <p:cNvSpPr txBox="1"/>
            <p:nvPr/>
          </p:nvSpPr>
          <p:spPr>
            <a:xfrm rot="3150185">
              <a:off x="5186018" y="3347002"/>
              <a:ext cx="43863" cy="4386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91" name="Google Shape;291;g2296b5d7f73_0_99"/>
            <p:cNvSpPr/>
            <p:nvPr/>
          </p:nvSpPr>
          <p:spPr>
            <a:xfrm>
              <a:off x="5475128" y="3351710"/>
              <a:ext cx="38583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296b5d7f73_0_99"/>
            <p:cNvSpPr txBox="1"/>
            <p:nvPr/>
          </p:nvSpPr>
          <p:spPr>
            <a:xfrm>
              <a:off x="5496436" y="3373018"/>
              <a:ext cx="3815700" cy="6849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ID" sz="2000" u="none" cap="none" strike="noStrike">
                  <a:solidFill>
                    <a:schemeClr val="dk1"/>
                  </a:solidFill>
                  <a:latin typeface="Arial"/>
                  <a:ea typeface="Arial"/>
                  <a:cs typeface="Arial"/>
                  <a:sym typeface="Arial"/>
                </a:rPr>
                <a:t>Proses</a:t>
              </a:r>
              <a:r>
                <a:rPr b="0" i="0" lang="en-ID" sz="1400" u="none" cap="none" strike="noStrike">
                  <a:solidFill>
                    <a:schemeClr val="dk1"/>
                  </a:solidFill>
                  <a:latin typeface="Arial"/>
                  <a:ea typeface="Arial"/>
                  <a:cs typeface="Arial"/>
                  <a:sym typeface="Arial"/>
                </a:rPr>
                <a:t> Penggunaan Data</a:t>
              </a:r>
              <a:endParaRPr b="0" i="0" sz="1400" u="none" cap="none" strike="noStrike">
                <a:solidFill>
                  <a:srgbClr val="000000"/>
                </a:solidFill>
                <a:latin typeface="Arial"/>
                <a:ea typeface="Arial"/>
                <a:cs typeface="Arial"/>
                <a:sym typeface="Arial"/>
              </a:endParaRPr>
            </a:p>
          </p:txBody>
        </p:sp>
        <p:sp>
          <p:nvSpPr>
            <p:cNvPr id="293" name="Google Shape;293;g2296b5d7f73_0_99"/>
            <p:cNvSpPr/>
            <p:nvPr/>
          </p:nvSpPr>
          <p:spPr>
            <a:xfrm rot="3673091">
              <a:off x="1955799" y="3846268"/>
              <a:ext cx="1585127" cy="22291"/>
            </a:xfrm>
            <a:custGeom>
              <a:rect b="b" l="l" r="r" t="t"/>
              <a:pathLst>
                <a:path extrusionOk="0" h="120000" w="120000">
                  <a:moveTo>
                    <a:pt x="0" y="60000"/>
                  </a:moveTo>
                  <a:lnTo>
                    <a:pt x="120000" y="60000"/>
                  </a:lnTo>
                </a:path>
              </a:pathLst>
            </a:cu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296b5d7f73_0_99"/>
            <p:cNvSpPr txBox="1"/>
            <p:nvPr/>
          </p:nvSpPr>
          <p:spPr>
            <a:xfrm rot="3678186">
              <a:off x="2708491" y="3817768"/>
              <a:ext cx="79346" cy="793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295" name="Google Shape;295;g2296b5d7f73_0_99"/>
            <p:cNvSpPr/>
            <p:nvPr/>
          </p:nvSpPr>
          <p:spPr>
            <a:xfrm>
              <a:off x="3129823" y="4091682"/>
              <a:ext cx="1858500" cy="920700"/>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296b5d7f73_0_99"/>
            <p:cNvSpPr txBox="1"/>
            <p:nvPr/>
          </p:nvSpPr>
          <p:spPr>
            <a:xfrm>
              <a:off x="3156793" y="4118652"/>
              <a:ext cx="1804500" cy="8670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lt1"/>
                  </a:solidFill>
                  <a:latin typeface="Arial"/>
                  <a:ea typeface="Arial"/>
                  <a:cs typeface="Arial"/>
                  <a:sym typeface="Arial"/>
                </a:rPr>
                <a:t>Analisis Hasil </a:t>
              </a:r>
              <a:r>
                <a:rPr b="0" i="0" lang="en-ID" sz="2000" u="none" cap="none" strike="noStrike">
                  <a:solidFill>
                    <a:schemeClr val="lt1"/>
                  </a:solidFill>
                  <a:latin typeface="Arial"/>
                  <a:ea typeface="Arial"/>
                  <a:cs typeface="Arial"/>
                  <a:sym typeface="Arial"/>
                </a:rPr>
                <a:t>Asesmen</a:t>
              </a:r>
              <a:endParaRPr b="0" i="0" sz="1100" u="none" cap="none" strike="noStrike">
                <a:solidFill>
                  <a:schemeClr val="lt1"/>
                </a:solidFill>
                <a:latin typeface="Arial"/>
                <a:ea typeface="Arial"/>
                <a:cs typeface="Arial"/>
                <a:sym typeface="Arial"/>
              </a:endParaRPr>
            </a:p>
          </p:txBody>
        </p:sp>
        <p:sp>
          <p:nvSpPr>
            <p:cNvPr id="297" name="Google Shape;297;g2296b5d7f73_0_99"/>
            <p:cNvSpPr/>
            <p:nvPr/>
          </p:nvSpPr>
          <p:spPr>
            <a:xfrm>
              <a:off x="4988281" y="4540911"/>
              <a:ext cx="582000" cy="22500"/>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296b5d7f73_0_99"/>
            <p:cNvSpPr txBox="1"/>
            <p:nvPr/>
          </p:nvSpPr>
          <p:spPr>
            <a:xfrm>
              <a:off x="5264734" y="4537545"/>
              <a:ext cx="29100" cy="291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99" name="Google Shape;299;g2296b5d7f73_0_99"/>
            <p:cNvSpPr/>
            <p:nvPr/>
          </p:nvSpPr>
          <p:spPr>
            <a:xfrm>
              <a:off x="5570286" y="4188342"/>
              <a:ext cx="46608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296b5d7f73_0_99"/>
            <p:cNvSpPr txBox="1"/>
            <p:nvPr/>
          </p:nvSpPr>
          <p:spPr>
            <a:xfrm>
              <a:off x="5591594" y="4209650"/>
              <a:ext cx="46182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dk1"/>
                  </a:solidFill>
                  <a:latin typeface="Arial"/>
                  <a:ea typeface="Arial"/>
                  <a:cs typeface="Arial"/>
                  <a:sym typeface="Arial"/>
                </a:rPr>
                <a:t>Menunjukan kondisi, potensi yang ada pada diri siswa</a:t>
              </a:r>
              <a:endParaRPr b="0" i="0" sz="1800" u="none" cap="none" strike="noStrike">
                <a:solidFill>
                  <a:schemeClr val="dk1"/>
                </a:solidFill>
                <a:latin typeface="Arial"/>
                <a:ea typeface="Arial"/>
                <a:cs typeface="Arial"/>
                <a:sym typeface="Arial"/>
              </a:endParaRPr>
            </a:p>
          </p:txBody>
        </p:sp>
        <p:sp>
          <p:nvSpPr>
            <p:cNvPr id="301" name="Google Shape;301;g2296b5d7f73_0_99"/>
            <p:cNvSpPr/>
            <p:nvPr/>
          </p:nvSpPr>
          <p:spPr>
            <a:xfrm rot="4308577">
              <a:off x="1525863" y="4312732"/>
              <a:ext cx="2444779" cy="22390"/>
            </a:xfrm>
            <a:custGeom>
              <a:rect b="b" l="l" r="r" t="t"/>
              <a:pathLst>
                <a:path extrusionOk="0" h="120000" w="120000">
                  <a:moveTo>
                    <a:pt x="0" y="60000"/>
                  </a:moveTo>
                  <a:lnTo>
                    <a:pt x="120000" y="60000"/>
                  </a:lnTo>
                </a:path>
              </a:pathLst>
            </a:cu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2296b5d7f73_0_99"/>
            <p:cNvSpPr txBox="1"/>
            <p:nvPr/>
          </p:nvSpPr>
          <p:spPr>
            <a:xfrm rot="4309917">
              <a:off x="2687151" y="4262909"/>
              <a:ext cx="122192" cy="1221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03" name="Google Shape;303;g2296b5d7f73_0_99"/>
            <p:cNvSpPr/>
            <p:nvPr/>
          </p:nvSpPr>
          <p:spPr>
            <a:xfrm>
              <a:off x="3129823" y="5121634"/>
              <a:ext cx="2651100" cy="727500"/>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2296b5d7f73_0_99"/>
            <p:cNvSpPr txBox="1"/>
            <p:nvPr/>
          </p:nvSpPr>
          <p:spPr>
            <a:xfrm>
              <a:off x="3151131" y="5142942"/>
              <a:ext cx="26085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lt1"/>
                  </a:solidFill>
                  <a:latin typeface="Arial"/>
                  <a:ea typeface="Arial"/>
                  <a:cs typeface="Arial"/>
                  <a:sym typeface="Arial"/>
                </a:rPr>
                <a:t>Mengadministrasikan Hasil Asesmen</a:t>
              </a:r>
              <a:endParaRPr b="0" i="0" sz="1400" u="none" cap="none" strike="noStrike">
                <a:solidFill>
                  <a:srgbClr val="000000"/>
                </a:solidFill>
                <a:latin typeface="Arial"/>
                <a:ea typeface="Arial"/>
                <a:cs typeface="Arial"/>
                <a:sym typeface="Arial"/>
              </a:endParaRPr>
            </a:p>
          </p:txBody>
        </p:sp>
        <p:sp>
          <p:nvSpPr>
            <p:cNvPr id="305" name="Google Shape;305;g2296b5d7f73_0_99"/>
            <p:cNvSpPr/>
            <p:nvPr/>
          </p:nvSpPr>
          <p:spPr>
            <a:xfrm rot="-64656">
              <a:off x="5780764" y="5465055"/>
              <a:ext cx="973072" cy="22502"/>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296b5d7f73_0_99"/>
            <p:cNvSpPr txBox="1"/>
            <p:nvPr/>
          </p:nvSpPr>
          <p:spPr>
            <a:xfrm rot="-63655">
              <a:off x="6243088" y="5451922"/>
              <a:ext cx="48608" cy="4860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307" name="Google Shape;307;g2296b5d7f73_0_99"/>
            <p:cNvSpPr/>
            <p:nvPr/>
          </p:nvSpPr>
          <p:spPr>
            <a:xfrm>
              <a:off x="6753871" y="5103344"/>
              <a:ext cx="3746400" cy="727500"/>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296b5d7f73_0_99"/>
            <p:cNvSpPr txBox="1"/>
            <p:nvPr/>
          </p:nvSpPr>
          <p:spPr>
            <a:xfrm>
              <a:off x="6775179" y="5124652"/>
              <a:ext cx="3703500" cy="684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ID" sz="1800" u="none" cap="none" strike="noStrike">
                  <a:solidFill>
                    <a:schemeClr val="dk1"/>
                  </a:solidFill>
                  <a:latin typeface="Arial"/>
                  <a:ea typeface="Arial"/>
                  <a:cs typeface="Arial"/>
                  <a:sym typeface="Arial"/>
                </a:rPr>
                <a:t>Disimpan  di dalam file baik secara manual maupun elektronik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296b5d7f73_0_149"/>
          <p:cNvSpPr txBox="1"/>
          <p:nvPr/>
        </p:nvSpPr>
        <p:spPr>
          <a:xfrm>
            <a:off x="3171039" y="1762368"/>
            <a:ext cx="2482800" cy="13248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ID" sz="1600" u="none" cap="none" strike="noStrike">
                <a:solidFill>
                  <a:srgbClr val="FFFFFF"/>
                </a:solidFill>
                <a:latin typeface="Arial"/>
                <a:ea typeface="Arial"/>
                <a:cs typeface="Arial"/>
                <a:sym typeface="Arial"/>
              </a:rPr>
              <a:t>Menyusun Dan Mengembangkan  Instrumen Asesmen</a:t>
            </a:r>
            <a:endParaRPr b="0" i="0" sz="1600" u="none" cap="none" strike="noStrike">
              <a:solidFill>
                <a:srgbClr val="FFFFFF"/>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050"/>
              <a:buFont typeface="Arial"/>
              <a:buNone/>
            </a:pPr>
            <a:r>
              <a:t/>
            </a:r>
            <a:endParaRPr b="0" i="0" sz="1050" u="none" cap="none" strike="noStrike">
              <a:solidFill>
                <a:srgbClr val="2E75B5"/>
              </a:solidFill>
              <a:latin typeface="Arial"/>
              <a:ea typeface="Arial"/>
              <a:cs typeface="Arial"/>
              <a:sym typeface="Arial"/>
            </a:endParaRPr>
          </a:p>
        </p:txBody>
      </p:sp>
      <p:sp>
        <p:nvSpPr>
          <p:cNvPr id="314" name="Google Shape;314;g2296b5d7f73_0_149"/>
          <p:cNvSpPr txBox="1"/>
          <p:nvPr/>
        </p:nvSpPr>
        <p:spPr>
          <a:xfrm>
            <a:off x="533400" y="1447800"/>
            <a:ext cx="8544900" cy="64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300"/>
              <a:buFont typeface="Arial"/>
              <a:buNone/>
            </a:pPr>
            <a:r>
              <a:rPr b="1" i="0" lang="en-ID" sz="3300" u="none" cap="none" strike="noStrike">
                <a:solidFill>
                  <a:srgbClr val="2F353E"/>
                </a:solidFill>
                <a:latin typeface="Arial"/>
                <a:ea typeface="Arial"/>
                <a:cs typeface="Arial"/>
                <a:sym typeface="Arial"/>
              </a:rPr>
              <a:t>Prosedur Pengadministrasian Asesmen</a:t>
            </a:r>
            <a:endParaRPr b="1" i="0" sz="4500" u="none" cap="none" strike="noStrike">
              <a:solidFill>
                <a:schemeClr val="dk1"/>
              </a:solidFill>
              <a:latin typeface="Arial"/>
              <a:ea typeface="Arial"/>
              <a:cs typeface="Arial"/>
              <a:sym typeface="Arial"/>
            </a:endParaRPr>
          </a:p>
        </p:txBody>
      </p:sp>
      <p:sp>
        <p:nvSpPr>
          <p:cNvPr id="315" name="Google Shape;315;g2296b5d7f73_0_149"/>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fontScale="62500" lnSpcReduction="10000"/>
          </a:bodyPr>
          <a:lstStyle/>
          <a:p>
            <a:pPr indent="-375339" lvl="0" marL="457200" marR="0" rtl="0" algn="l">
              <a:lnSpc>
                <a:spcPct val="115000"/>
              </a:lnSpc>
              <a:spcBef>
                <a:spcPts val="0"/>
              </a:spcBef>
              <a:spcAft>
                <a:spcPts val="0"/>
              </a:spcAft>
              <a:buClr>
                <a:srgbClr val="000000"/>
              </a:buClr>
              <a:buSzPct val="100000"/>
              <a:buFont typeface="Arial"/>
              <a:buAutoNum type="arabicPeriod"/>
            </a:pPr>
            <a:r>
              <a:rPr b="1" i="0" lang="en-ID" sz="3696" u="none" cap="none" strike="noStrike">
                <a:solidFill>
                  <a:srgbClr val="000000"/>
                </a:solidFill>
                <a:latin typeface="Arial"/>
                <a:ea typeface="Arial"/>
                <a:cs typeface="Arial"/>
                <a:sym typeface="Arial"/>
              </a:rPr>
              <a:t>Tahap persiapan. </a:t>
            </a:r>
            <a:r>
              <a:rPr b="0" i="0" lang="en-ID" sz="3696" u="none" cap="none" strike="noStrike">
                <a:solidFill>
                  <a:srgbClr val="000000"/>
                </a:solidFill>
                <a:latin typeface="Arial"/>
                <a:ea typeface="Arial"/>
                <a:cs typeface="Arial"/>
                <a:sym typeface="Arial"/>
              </a:rPr>
              <a:t>Guru BK menyiapkan instrumen yang akan digunakan, baik itu instrumen baru, maupun menggunakan instrumen yang sudah ada (seperti: AKPD, DCM, ITP, dll)</a:t>
            </a:r>
            <a:endParaRPr b="0" i="0" sz="3696" u="none" cap="none" strike="noStrike">
              <a:solidFill>
                <a:srgbClr val="000000"/>
              </a:solidFill>
              <a:latin typeface="Arial"/>
              <a:ea typeface="Arial"/>
              <a:cs typeface="Arial"/>
              <a:sym typeface="Arial"/>
            </a:endParaRPr>
          </a:p>
          <a:p>
            <a:pPr indent="-375339" lvl="0" marL="457200" marR="0" rtl="0" algn="l">
              <a:lnSpc>
                <a:spcPct val="115000"/>
              </a:lnSpc>
              <a:spcBef>
                <a:spcPts val="0"/>
              </a:spcBef>
              <a:spcAft>
                <a:spcPts val="0"/>
              </a:spcAft>
              <a:buClr>
                <a:srgbClr val="000000"/>
              </a:buClr>
              <a:buSzPct val="100000"/>
              <a:buFont typeface="Arial"/>
              <a:buAutoNum type="arabicPeriod"/>
            </a:pPr>
            <a:r>
              <a:rPr b="1" i="0" lang="en-ID" sz="3696" u="none" cap="none" strike="noStrike">
                <a:solidFill>
                  <a:srgbClr val="000000"/>
                </a:solidFill>
                <a:latin typeface="Arial"/>
                <a:ea typeface="Arial"/>
                <a:cs typeface="Arial"/>
                <a:sym typeface="Arial"/>
              </a:rPr>
              <a:t>Tahap pelaksanaan/implementasi</a:t>
            </a:r>
            <a:r>
              <a:rPr b="0" i="0" lang="en-ID" sz="3696" u="none" cap="none" strike="noStrike">
                <a:solidFill>
                  <a:srgbClr val="000000"/>
                </a:solidFill>
                <a:latin typeface="Arial"/>
                <a:ea typeface="Arial"/>
                <a:cs typeface="Arial"/>
                <a:sym typeface="Arial"/>
              </a:rPr>
              <a:t>. Guru BK harus benar-benar memahami cara penyebaran angket atau instrumen yang digunakan sesuai dengan panduan. Memperhatikan kelengkapan jawaban serta kelengkapan biodata peserta didik.</a:t>
            </a:r>
            <a:endParaRPr b="0" i="0" sz="3696" u="none" cap="none" strike="noStrike">
              <a:solidFill>
                <a:srgbClr val="000000"/>
              </a:solidFill>
              <a:latin typeface="Arial"/>
              <a:ea typeface="Arial"/>
              <a:cs typeface="Arial"/>
              <a:sym typeface="Arial"/>
            </a:endParaRPr>
          </a:p>
          <a:p>
            <a:pPr indent="-375339" lvl="0" marL="457200" marR="0" rtl="0" algn="l">
              <a:lnSpc>
                <a:spcPct val="115000"/>
              </a:lnSpc>
              <a:spcBef>
                <a:spcPts val="0"/>
              </a:spcBef>
              <a:spcAft>
                <a:spcPts val="0"/>
              </a:spcAft>
              <a:buClr>
                <a:srgbClr val="000000"/>
              </a:buClr>
              <a:buSzPct val="100000"/>
              <a:buFont typeface="Arial"/>
              <a:buAutoNum type="arabicPeriod"/>
            </a:pPr>
            <a:r>
              <a:rPr b="1" i="0" lang="en-ID" sz="3696" u="none" cap="none" strike="noStrike">
                <a:solidFill>
                  <a:srgbClr val="000000"/>
                </a:solidFill>
                <a:latin typeface="Arial"/>
                <a:ea typeface="Arial"/>
                <a:cs typeface="Arial"/>
                <a:sym typeface="Arial"/>
              </a:rPr>
              <a:t>Tahap analisis hasil. </a:t>
            </a:r>
            <a:r>
              <a:rPr b="0" i="0" lang="en-ID" sz="3696" u="none" cap="none" strike="noStrike">
                <a:solidFill>
                  <a:srgbClr val="000000"/>
                </a:solidFill>
                <a:latin typeface="Arial"/>
                <a:ea typeface="Arial"/>
                <a:cs typeface="Arial"/>
                <a:sym typeface="Arial"/>
              </a:rPr>
              <a:t>Pada tahap ini, guru BK melakukan skoring, analisis dan interpretasi, serta menarik kesimpulan dari hasil yang didapatkan.</a:t>
            </a:r>
            <a:endParaRPr b="0" i="0" sz="3696"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296b5d7f73_0_155"/>
          <p:cNvSpPr txBox="1"/>
          <p:nvPr/>
        </p:nvSpPr>
        <p:spPr>
          <a:xfrm>
            <a:off x="457101" y="12418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n-ID" sz="4000" u="none" cap="none" strike="noStrike">
                <a:solidFill>
                  <a:srgbClr val="2F353E"/>
                </a:solidFill>
                <a:latin typeface="Arial"/>
                <a:ea typeface="Arial"/>
                <a:cs typeface="Arial"/>
                <a:sym typeface="Arial"/>
              </a:rPr>
              <a:t>Pemanfaatan Hasil Asesmen</a:t>
            </a:r>
            <a:endParaRPr b="1" i="0" sz="5200" u="none" cap="none" strike="noStrike">
              <a:solidFill>
                <a:srgbClr val="000000"/>
              </a:solidFill>
              <a:latin typeface="Arial"/>
              <a:ea typeface="Arial"/>
              <a:cs typeface="Arial"/>
              <a:sym typeface="Arial"/>
            </a:endParaRPr>
          </a:p>
        </p:txBody>
      </p:sp>
      <p:sp>
        <p:nvSpPr>
          <p:cNvPr id="321" name="Google Shape;321;g2296b5d7f73_0_155"/>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fontScale="77500" lnSpcReduction="20000"/>
          </a:bodyPr>
          <a:lstStyle/>
          <a:p>
            <a:pPr indent="-413870" lvl="0" marL="457200" marR="0" rtl="0" algn="just">
              <a:lnSpc>
                <a:spcPct val="115000"/>
              </a:lnSpc>
              <a:spcBef>
                <a:spcPts val="0"/>
              </a:spcBef>
              <a:spcAft>
                <a:spcPts val="0"/>
              </a:spcAft>
              <a:buClr>
                <a:srgbClr val="000000"/>
              </a:buClr>
              <a:buSzPct val="125490"/>
              <a:buFont typeface="Arial"/>
              <a:buAutoNum type="arabicPeriod"/>
            </a:pPr>
            <a:r>
              <a:rPr b="0" i="0" lang="en-ID" sz="3000" u="none" cap="none" strike="noStrike">
                <a:solidFill>
                  <a:srgbClr val="000000"/>
                </a:solidFill>
                <a:latin typeface="Arial"/>
                <a:ea typeface="Arial"/>
                <a:cs typeface="Arial"/>
                <a:sym typeface="Arial"/>
              </a:rPr>
              <a:t>Asesmen digunakan sebagai dasar untuk membuat kebijakan dalam bidang pendidikan.</a:t>
            </a:r>
            <a:endParaRPr b="0" i="0" sz="3000" u="none" cap="none" strike="noStrike">
              <a:solidFill>
                <a:srgbClr val="000000"/>
              </a:solidFill>
              <a:latin typeface="Arial"/>
              <a:ea typeface="Arial"/>
              <a:cs typeface="Arial"/>
              <a:sym typeface="Arial"/>
            </a:endParaRPr>
          </a:p>
          <a:p>
            <a:pPr indent="-413870" lvl="0" marL="457200" marR="0" rtl="0" algn="just">
              <a:lnSpc>
                <a:spcPct val="115000"/>
              </a:lnSpc>
              <a:spcBef>
                <a:spcPts val="0"/>
              </a:spcBef>
              <a:spcAft>
                <a:spcPts val="0"/>
              </a:spcAft>
              <a:buClr>
                <a:srgbClr val="000000"/>
              </a:buClr>
              <a:buSzPct val="125490"/>
              <a:buFont typeface="Arial"/>
              <a:buAutoNum type="arabicPeriod"/>
            </a:pPr>
            <a:r>
              <a:rPr b="0" i="0" lang="en-ID" sz="3000" u="none" cap="none" strike="noStrike">
                <a:solidFill>
                  <a:srgbClr val="000000"/>
                </a:solidFill>
                <a:latin typeface="Arial"/>
                <a:ea typeface="Arial"/>
                <a:cs typeface="Arial"/>
                <a:sym typeface="Arial"/>
              </a:rPr>
              <a:t>Asesmen digunakan sebagai dasar dalam membuat keputusan mengenai kurikulum dan program sekolah.</a:t>
            </a:r>
            <a:endParaRPr b="0" i="0" sz="3000" u="none" cap="none" strike="noStrike">
              <a:solidFill>
                <a:srgbClr val="000000"/>
              </a:solidFill>
              <a:latin typeface="Arial"/>
              <a:ea typeface="Arial"/>
              <a:cs typeface="Arial"/>
              <a:sym typeface="Arial"/>
            </a:endParaRPr>
          </a:p>
          <a:p>
            <a:pPr indent="-413870" lvl="0" marL="457200" marR="0" rtl="0" algn="just">
              <a:lnSpc>
                <a:spcPct val="115000"/>
              </a:lnSpc>
              <a:spcBef>
                <a:spcPts val="0"/>
              </a:spcBef>
              <a:spcAft>
                <a:spcPts val="0"/>
              </a:spcAft>
              <a:buClr>
                <a:srgbClr val="000000"/>
              </a:buClr>
              <a:buSzPct val="125490"/>
              <a:buFont typeface="Arial"/>
              <a:buAutoNum type="arabicPeriod"/>
            </a:pPr>
            <a:r>
              <a:rPr b="0" i="0" lang="en-ID" sz="3000" u="none" cap="none" strike="noStrike">
                <a:solidFill>
                  <a:srgbClr val="000000"/>
                </a:solidFill>
                <a:latin typeface="Arial"/>
                <a:ea typeface="Arial"/>
                <a:cs typeface="Arial"/>
                <a:sym typeface="Arial"/>
              </a:rPr>
              <a:t>Asesmen digunakan sebagai dasar untuk menentukan keputusan mengenai siswa baik dari segi pembelajaran maupun keputusan karir.</a:t>
            </a:r>
            <a:endParaRPr b="0" i="0" sz="2800" u="none" cap="none" strike="noStrike">
              <a:solidFill>
                <a:srgbClr val="000000"/>
              </a:solidFill>
              <a:latin typeface="Arial"/>
              <a:ea typeface="Arial"/>
              <a:cs typeface="Arial"/>
              <a:sym typeface="Arial"/>
            </a:endParaRPr>
          </a:p>
          <a:p>
            <a:pPr indent="-413869" lvl="0" marL="457200" marR="0" rtl="0" algn="just">
              <a:lnSpc>
                <a:spcPct val="115000"/>
              </a:lnSpc>
              <a:spcBef>
                <a:spcPts val="0"/>
              </a:spcBef>
              <a:spcAft>
                <a:spcPts val="0"/>
              </a:spcAft>
              <a:buClr>
                <a:srgbClr val="000000"/>
              </a:buClr>
              <a:buSzPct val="134452"/>
              <a:buFont typeface="Arial"/>
              <a:buAutoNum type="arabicPeriod"/>
            </a:pPr>
            <a:r>
              <a:rPr b="0" i="0" lang="en-ID" sz="2800" u="none" cap="none" strike="noStrike">
                <a:solidFill>
                  <a:srgbClr val="000000"/>
                </a:solidFill>
                <a:latin typeface="Arial"/>
                <a:ea typeface="Arial"/>
                <a:cs typeface="Arial"/>
                <a:sym typeface="Arial"/>
              </a:rPr>
              <a:t>Pada pelaksanaan layanan Bimbingan dan Konseling, asesmen kebutuhan sangat dibutuhkan sebelum penyusunan program dan perangkat layanan bimbingan dan konseling lainnya.</a:t>
            </a:r>
            <a:endParaRPr b="0" i="0" sz="2800" u="none" cap="none" strike="noStrike">
              <a:solidFill>
                <a:srgbClr val="000000"/>
              </a:solidFill>
              <a:latin typeface="Arial"/>
              <a:ea typeface="Arial"/>
              <a:cs typeface="Arial"/>
              <a:sym typeface="Arial"/>
            </a:endParaRPr>
          </a:p>
          <a:p>
            <a:pPr indent="-228600" lvl="0" marL="457200" marR="0" rtl="0" algn="just">
              <a:lnSpc>
                <a:spcPct val="115000"/>
              </a:lnSpc>
              <a:spcBef>
                <a:spcPts val="0"/>
              </a:spcBef>
              <a:spcAft>
                <a:spcPts val="0"/>
              </a:spcAft>
              <a:buClr>
                <a:srgbClr val="000000"/>
              </a:buClr>
              <a:buSzPct val="1000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2962cebfea_0_433"/>
          <p:cNvSpPr txBox="1"/>
          <p:nvPr>
            <p:ph type="title"/>
          </p:nvPr>
        </p:nvSpPr>
        <p:spPr>
          <a:xfrm>
            <a:off x="152023" y="951250"/>
            <a:ext cx="7173300" cy="11832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ID" sz="3800">
                <a:solidFill>
                  <a:srgbClr val="006FC0"/>
                </a:solidFill>
              </a:rPr>
              <a:t>Asesmen Kebutuhan untuk PAUD dan TK</a:t>
            </a:r>
            <a:endParaRPr sz="3800"/>
          </a:p>
        </p:txBody>
      </p:sp>
      <p:sp>
        <p:nvSpPr>
          <p:cNvPr id="327" name="Google Shape;327;g22962cebfea_0_433"/>
          <p:cNvSpPr txBox="1"/>
          <p:nvPr/>
        </p:nvSpPr>
        <p:spPr>
          <a:xfrm>
            <a:off x="726440" y="2065172"/>
            <a:ext cx="10792500" cy="1884900"/>
          </a:xfrm>
          <a:prstGeom prst="rect">
            <a:avLst/>
          </a:prstGeom>
          <a:noFill/>
          <a:ln>
            <a:noFill/>
          </a:ln>
        </p:spPr>
        <p:txBody>
          <a:bodyPr anchorCtr="0" anchor="t" bIns="0" lIns="0" spcFirstLastPara="1" rIns="0" wrap="square" tIns="203200">
            <a:spAutoFit/>
          </a:bodyPr>
          <a:lstStyle/>
          <a:p>
            <a:pPr indent="-342900" lvl="0" marL="355600" marR="0" rtl="0" algn="l">
              <a:lnSpc>
                <a:spcPct val="100000"/>
              </a:lnSpc>
              <a:spcBef>
                <a:spcPts val="0"/>
              </a:spcBef>
              <a:spcAft>
                <a:spcPts val="0"/>
              </a:spcAft>
              <a:buSzPts val="1800"/>
              <a:buFont typeface="Helvetica Neue"/>
              <a:buChar char="•"/>
            </a:pPr>
            <a:r>
              <a:rPr b="1" lang="en-ID" sz="2800">
                <a:latin typeface="Arial"/>
                <a:ea typeface="Arial"/>
                <a:cs typeface="Arial"/>
                <a:sym typeface="Arial"/>
              </a:rPr>
              <a:t>Berfokus pada kemampuan berkomunikasi</a:t>
            </a:r>
            <a:endParaRPr sz="2800">
              <a:latin typeface="Arial"/>
              <a:ea typeface="Arial"/>
              <a:cs typeface="Arial"/>
              <a:sym typeface="Arial"/>
            </a:endParaRPr>
          </a:p>
          <a:p>
            <a:pPr indent="-342900" lvl="0" marL="355600" marR="0" rtl="0" algn="l">
              <a:lnSpc>
                <a:spcPct val="100000"/>
              </a:lnSpc>
              <a:spcBef>
                <a:spcPts val="1500"/>
              </a:spcBef>
              <a:spcAft>
                <a:spcPts val="0"/>
              </a:spcAft>
              <a:buSzPts val="1800"/>
              <a:buFont typeface="Helvetica Neue"/>
              <a:buChar char="•"/>
            </a:pPr>
            <a:r>
              <a:rPr b="1" lang="en-ID" sz="2800">
                <a:latin typeface="Arial"/>
                <a:ea typeface="Arial"/>
                <a:cs typeface="Arial"/>
                <a:sym typeface="Arial"/>
              </a:rPr>
              <a:t>Menciptakan lingkungan belajar yang memerdekakan</a:t>
            </a:r>
            <a:endParaRPr sz="2800">
              <a:latin typeface="Arial"/>
              <a:ea typeface="Arial"/>
              <a:cs typeface="Arial"/>
              <a:sym typeface="Arial"/>
            </a:endParaRPr>
          </a:p>
          <a:p>
            <a:pPr indent="-342900" lvl="0" marL="355600" marR="0" rtl="0" algn="l">
              <a:lnSpc>
                <a:spcPct val="100000"/>
              </a:lnSpc>
              <a:spcBef>
                <a:spcPts val="1515"/>
              </a:spcBef>
              <a:spcAft>
                <a:spcPts val="0"/>
              </a:spcAft>
              <a:buSzPts val="1800"/>
              <a:buFont typeface="Helvetica Neue"/>
              <a:buChar char="•"/>
            </a:pPr>
            <a:r>
              <a:rPr b="1" lang="en-ID" sz="2800">
                <a:latin typeface="Arial"/>
                <a:ea typeface="Arial"/>
                <a:cs typeface="Arial"/>
                <a:sym typeface="Arial"/>
              </a:rPr>
              <a:t>Menanamkan cara berinteraksi yang bisa diterima lingkungan</a:t>
            </a:r>
            <a:endParaRPr sz="28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1" name="Shape 331"/>
        <p:cNvGrpSpPr/>
        <p:nvPr/>
      </p:nvGrpSpPr>
      <p:grpSpPr>
        <a:xfrm>
          <a:off x="0" y="0"/>
          <a:ext cx="0" cy="0"/>
          <a:chOff x="0" y="0"/>
          <a:chExt cx="0" cy="0"/>
        </a:xfrm>
      </p:grpSpPr>
      <p:sp>
        <p:nvSpPr>
          <p:cNvPr id="332" name="Google Shape;332;g22962cebfea_0_438"/>
          <p:cNvSpPr/>
          <p:nvPr/>
        </p:nvSpPr>
        <p:spPr>
          <a:xfrm>
            <a:off x="0" y="919"/>
            <a:ext cx="12192000" cy="6856222"/>
          </a:xfrm>
          <a:prstGeom prst="rect">
            <a:avLst/>
          </a:prstGeom>
          <a:noFill/>
          <a:ln>
            <a:noFill/>
          </a:ln>
        </p:spPr>
      </p:sp>
      <p:graphicFrame>
        <p:nvGraphicFramePr>
          <p:cNvPr id="333" name="Google Shape;333;g22962cebfea_0_438"/>
          <p:cNvGraphicFramePr/>
          <p:nvPr/>
        </p:nvGraphicFramePr>
        <p:xfrm>
          <a:off x="679450" y="2355850"/>
          <a:ext cx="3000000" cy="3000000"/>
        </p:xfrm>
        <a:graphic>
          <a:graphicData uri="http://schemas.openxmlformats.org/drawingml/2006/table">
            <a:tbl>
              <a:tblPr bandRow="1" firstRow="1">
                <a:noFill/>
                <a:tableStyleId>{F8A216AD-F793-4586-A0FE-AA3E5EE7949D}</a:tableStyleId>
              </a:tblPr>
              <a:tblGrid>
                <a:gridCol w="4495800"/>
                <a:gridCol w="1219200"/>
                <a:gridCol w="1219200"/>
                <a:gridCol w="1295400"/>
                <a:gridCol w="1295400"/>
                <a:gridCol w="1295400"/>
              </a:tblGrid>
              <a:tr h="457200">
                <a:tc>
                  <a:txBody>
                    <a:bodyPr/>
                    <a:lstStyle/>
                    <a:p>
                      <a:pPr indent="0" lvl="0" marL="1905" marR="0" rtl="0" algn="ctr">
                        <a:lnSpc>
                          <a:spcPct val="100000"/>
                        </a:lnSpc>
                        <a:spcBef>
                          <a:spcPts val="0"/>
                        </a:spcBef>
                        <a:spcAft>
                          <a:spcPts val="0"/>
                        </a:spcAft>
                        <a:buNone/>
                      </a:pPr>
                      <a:r>
                        <a:rPr b="1" lang="en-ID" sz="2400" u="none" cap="none" strike="noStrike">
                          <a:solidFill>
                            <a:srgbClr val="FFFFFF"/>
                          </a:solidFill>
                          <a:latin typeface="Arial"/>
                          <a:ea typeface="Arial"/>
                          <a:cs typeface="Arial"/>
                          <a:sym typeface="Arial"/>
                        </a:rPr>
                        <a:t>Gambaran Perilaku</a:t>
                      </a:r>
                      <a:endParaRPr sz="24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12064" lvl="0" marL="342265" marR="335280" rtl="0" algn="l">
                        <a:lnSpc>
                          <a:spcPct val="100000"/>
                        </a:lnSpc>
                        <a:spcBef>
                          <a:spcPts val="0"/>
                        </a:spcBef>
                        <a:spcAft>
                          <a:spcPts val="0"/>
                        </a:spcAft>
                        <a:buNone/>
                      </a:pPr>
                      <a:r>
                        <a:rPr b="1" lang="en-ID" sz="1200" u="none" cap="none" strike="noStrike">
                          <a:solidFill>
                            <a:srgbClr val="FFFFFF"/>
                          </a:solidFill>
                          <a:latin typeface="Arial"/>
                          <a:ea typeface="Arial"/>
                          <a:cs typeface="Arial"/>
                          <a:sym typeface="Arial"/>
                        </a:rPr>
                        <a:t>Sangat  Kurang</a:t>
                      </a:r>
                      <a:endParaRPr sz="1200" u="none" cap="none" strike="noStrike">
                        <a:latin typeface="Arial"/>
                        <a:ea typeface="Arial"/>
                        <a:cs typeface="Arial"/>
                        <a:sym typeface="Arial"/>
                      </a:endParaRPr>
                    </a:p>
                  </a:txBody>
                  <a:tcPr marT="4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342900" marR="0" rtl="0" algn="l">
                        <a:lnSpc>
                          <a:spcPct val="100000"/>
                        </a:lnSpc>
                        <a:spcBef>
                          <a:spcPts val="0"/>
                        </a:spcBef>
                        <a:spcAft>
                          <a:spcPts val="0"/>
                        </a:spcAft>
                        <a:buNone/>
                      </a:pPr>
                      <a:r>
                        <a:rPr b="1" lang="en-ID" sz="1200" u="none" cap="none" strike="noStrike">
                          <a:solidFill>
                            <a:srgbClr val="FFFFFF"/>
                          </a:solidFill>
                          <a:latin typeface="Arial"/>
                          <a:ea typeface="Arial"/>
                          <a:cs typeface="Arial"/>
                          <a:sym typeface="Arial"/>
                        </a:rPr>
                        <a:t>Kurang</a:t>
                      </a:r>
                      <a:endParaRPr sz="1200" u="none" cap="none" strike="noStrike">
                        <a:latin typeface="Arial"/>
                        <a:ea typeface="Arial"/>
                        <a:cs typeface="Arial"/>
                        <a:sym typeface="Arial"/>
                      </a:endParaRPr>
                    </a:p>
                  </a:txBody>
                  <a:tcPr marT="4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228600" lvl="0" marL="142875" marR="134620" rtl="0" algn="l">
                        <a:lnSpc>
                          <a:spcPct val="100000"/>
                        </a:lnSpc>
                        <a:spcBef>
                          <a:spcPts val="0"/>
                        </a:spcBef>
                        <a:spcAft>
                          <a:spcPts val="0"/>
                        </a:spcAft>
                        <a:buNone/>
                      </a:pPr>
                      <a:r>
                        <a:rPr b="1" lang="en-ID" sz="1200" u="none" cap="none" strike="noStrike">
                          <a:solidFill>
                            <a:srgbClr val="FFFFFF"/>
                          </a:solidFill>
                          <a:latin typeface="Arial"/>
                          <a:ea typeface="Arial"/>
                          <a:cs typeface="Arial"/>
                          <a:sym typeface="Arial"/>
                        </a:rPr>
                        <a:t>Sedang  (berkembang)</a:t>
                      </a:r>
                      <a:endParaRPr sz="1200" u="none" cap="none" strike="noStrike">
                        <a:latin typeface="Arial"/>
                        <a:ea typeface="Arial"/>
                        <a:cs typeface="Arial"/>
                        <a:sym typeface="Arial"/>
                      </a:endParaRPr>
                    </a:p>
                  </a:txBody>
                  <a:tcPr marT="4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0" marR="0" rtl="0" algn="ctr">
                        <a:lnSpc>
                          <a:spcPct val="100000"/>
                        </a:lnSpc>
                        <a:spcBef>
                          <a:spcPts val="0"/>
                        </a:spcBef>
                        <a:spcAft>
                          <a:spcPts val="0"/>
                        </a:spcAft>
                        <a:buNone/>
                      </a:pPr>
                      <a:r>
                        <a:rPr b="1" lang="en-ID" sz="1200" u="none" cap="none" strike="noStrike">
                          <a:solidFill>
                            <a:srgbClr val="FFFFFF"/>
                          </a:solidFill>
                          <a:latin typeface="Arial"/>
                          <a:ea typeface="Arial"/>
                          <a:cs typeface="Arial"/>
                          <a:sym typeface="Arial"/>
                        </a:rPr>
                        <a:t>Baik</a:t>
                      </a:r>
                      <a:endParaRPr sz="1200" u="none" cap="none" strike="noStrike">
                        <a:latin typeface="Arial"/>
                        <a:ea typeface="Arial"/>
                        <a:cs typeface="Arial"/>
                        <a:sym typeface="Arial"/>
                      </a:endParaRPr>
                    </a:p>
                  </a:txBody>
                  <a:tcPr marT="4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212090" marR="0" rtl="0" algn="l">
                        <a:lnSpc>
                          <a:spcPct val="100000"/>
                        </a:lnSpc>
                        <a:spcBef>
                          <a:spcPts val="0"/>
                        </a:spcBef>
                        <a:spcAft>
                          <a:spcPts val="0"/>
                        </a:spcAft>
                        <a:buNone/>
                      </a:pPr>
                      <a:r>
                        <a:rPr b="1" lang="en-ID" sz="1200" u="none" cap="none" strike="noStrike">
                          <a:solidFill>
                            <a:srgbClr val="FFFFFF"/>
                          </a:solidFill>
                          <a:latin typeface="Arial"/>
                          <a:ea typeface="Arial"/>
                          <a:cs typeface="Arial"/>
                          <a:sym typeface="Arial"/>
                        </a:rPr>
                        <a:t>Sangat Baik</a:t>
                      </a:r>
                      <a:endParaRPr sz="1200" u="none" cap="none" strike="noStrike">
                        <a:latin typeface="Arial"/>
                        <a:ea typeface="Arial"/>
                        <a:cs typeface="Arial"/>
                        <a:sym typeface="Arial"/>
                      </a:endParaRPr>
                    </a:p>
                  </a:txBody>
                  <a:tcPr marT="4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457200">
                <a:tc>
                  <a:txBody>
                    <a:bodyPr/>
                    <a:lstStyle/>
                    <a:p>
                      <a:pPr indent="0" lvl="0" marL="91440" marR="0" rtl="0" algn="l">
                        <a:lnSpc>
                          <a:spcPct val="100000"/>
                        </a:lnSpc>
                        <a:spcBef>
                          <a:spcPts val="0"/>
                        </a:spcBef>
                        <a:spcAft>
                          <a:spcPts val="0"/>
                        </a:spcAft>
                        <a:buNone/>
                      </a:pPr>
                      <a:r>
                        <a:rPr lang="en-ID" sz="2400" u="none" cap="none" strike="noStrike">
                          <a:latin typeface="Helvetica Neue"/>
                          <a:ea typeface="Helvetica Neue"/>
                          <a:cs typeface="Helvetica Neue"/>
                          <a:sym typeface="Helvetica Neue"/>
                        </a:rPr>
                        <a:t>Kemampuan berbicara</a:t>
                      </a:r>
                      <a:endParaRPr sz="2400" u="none" cap="none" strike="noStrike">
                        <a:latin typeface="Helvetica Neue"/>
                        <a:ea typeface="Helvetica Neue"/>
                        <a:cs typeface="Helvetica Neue"/>
                        <a:sym typeface="Helvetica Neue"/>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457200">
                <a:tc>
                  <a:txBody>
                    <a:bodyPr/>
                    <a:lstStyle/>
                    <a:p>
                      <a:pPr indent="0" lvl="0" marL="91440" marR="0" rtl="0" algn="l">
                        <a:lnSpc>
                          <a:spcPct val="100000"/>
                        </a:lnSpc>
                        <a:spcBef>
                          <a:spcPts val="0"/>
                        </a:spcBef>
                        <a:spcAft>
                          <a:spcPts val="0"/>
                        </a:spcAft>
                        <a:buNone/>
                      </a:pPr>
                      <a:r>
                        <a:rPr lang="en-ID" sz="2400" u="none" cap="none" strike="noStrike">
                          <a:latin typeface="Helvetica Neue"/>
                          <a:ea typeface="Helvetica Neue"/>
                          <a:cs typeface="Helvetica Neue"/>
                          <a:sym typeface="Helvetica Neue"/>
                        </a:rPr>
                        <a:t>Kemampuan berpendapat</a:t>
                      </a:r>
                      <a:endParaRPr sz="2400" u="none" cap="none" strike="noStrike">
                        <a:latin typeface="Helvetica Neue"/>
                        <a:ea typeface="Helvetica Neue"/>
                        <a:cs typeface="Helvetica Neue"/>
                        <a:sym typeface="Helvetica Neue"/>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457200">
                <a:tc>
                  <a:txBody>
                    <a:bodyPr/>
                    <a:lstStyle/>
                    <a:p>
                      <a:pPr indent="0" lvl="0" marL="91440" marR="0" rtl="0" algn="l">
                        <a:lnSpc>
                          <a:spcPct val="100000"/>
                        </a:lnSpc>
                        <a:spcBef>
                          <a:spcPts val="0"/>
                        </a:spcBef>
                        <a:spcAft>
                          <a:spcPts val="0"/>
                        </a:spcAft>
                        <a:buNone/>
                      </a:pPr>
                      <a:r>
                        <a:rPr lang="en-ID" sz="2400" u="none" cap="none" strike="noStrike">
                          <a:latin typeface="Helvetica Neue"/>
                          <a:ea typeface="Helvetica Neue"/>
                          <a:cs typeface="Helvetica Neue"/>
                          <a:sym typeface="Helvetica Neue"/>
                        </a:rPr>
                        <a:t>Interaksi positif dengan teman</a:t>
                      </a:r>
                      <a:endParaRPr sz="2400" u="none" cap="none" strike="noStrike">
                        <a:latin typeface="Helvetica Neue"/>
                        <a:ea typeface="Helvetica Neue"/>
                        <a:cs typeface="Helvetica Neue"/>
                        <a:sym typeface="Helvetica Neue"/>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457200">
                <a:tc>
                  <a:txBody>
                    <a:bodyPr/>
                    <a:lstStyle/>
                    <a:p>
                      <a:pPr indent="0" lvl="0" marL="91440" marR="0" rtl="0" algn="l">
                        <a:lnSpc>
                          <a:spcPct val="100000"/>
                        </a:lnSpc>
                        <a:spcBef>
                          <a:spcPts val="0"/>
                        </a:spcBef>
                        <a:spcAft>
                          <a:spcPts val="0"/>
                        </a:spcAft>
                        <a:buNone/>
                      </a:pPr>
                      <a:r>
                        <a:rPr lang="en-ID" sz="2400" u="none" cap="none" strike="noStrike">
                          <a:latin typeface="Helvetica Neue"/>
                          <a:ea typeface="Helvetica Neue"/>
                          <a:cs typeface="Helvetica Neue"/>
                          <a:sym typeface="Helvetica Neue"/>
                        </a:rPr>
                        <a:t>Interaksi positif dengan guru</a:t>
                      </a:r>
                      <a:endParaRPr sz="2400" u="none" cap="none" strike="noStrike">
                        <a:latin typeface="Helvetica Neue"/>
                        <a:ea typeface="Helvetica Neue"/>
                        <a:cs typeface="Helvetica Neue"/>
                        <a:sym typeface="Helvetica Neue"/>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457200">
                <a:tc>
                  <a:txBody>
                    <a:bodyPr/>
                    <a:lstStyle/>
                    <a:p>
                      <a:pPr indent="0" lvl="0" marL="91440" marR="0" rtl="0" algn="l">
                        <a:lnSpc>
                          <a:spcPct val="100000"/>
                        </a:lnSpc>
                        <a:spcBef>
                          <a:spcPts val="0"/>
                        </a:spcBef>
                        <a:spcAft>
                          <a:spcPts val="0"/>
                        </a:spcAft>
                        <a:buNone/>
                      </a:pPr>
                      <a:r>
                        <a:rPr lang="en-ID" sz="2400" u="none" cap="none" strike="noStrike">
                          <a:latin typeface="Helvetica Neue"/>
                          <a:ea typeface="Helvetica Neue"/>
                          <a:cs typeface="Helvetica Neue"/>
                          <a:sym typeface="Helvetica Neue"/>
                        </a:rPr>
                        <a:t>Menghargai pendapat teman</a:t>
                      </a:r>
                      <a:endParaRPr sz="2400" u="none" cap="none" strike="noStrike">
                        <a:latin typeface="Helvetica Neue"/>
                        <a:ea typeface="Helvetica Neue"/>
                        <a:cs typeface="Helvetica Neue"/>
                        <a:sym typeface="Helvetica Neue"/>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457200">
                <a:tc>
                  <a:txBody>
                    <a:bodyPr/>
                    <a:lstStyle/>
                    <a:p>
                      <a:pPr indent="0" lvl="0" marL="91440" marR="0" rtl="0" algn="l">
                        <a:lnSpc>
                          <a:spcPct val="100000"/>
                        </a:lnSpc>
                        <a:spcBef>
                          <a:spcPts val="0"/>
                        </a:spcBef>
                        <a:spcAft>
                          <a:spcPts val="0"/>
                        </a:spcAft>
                        <a:buNone/>
                      </a:pPr>
                      <a:r>
                        <a:rPr lang="en-ID" sz="2400" u="none" cap="none" strike="noStrike">
                          <a:latin typeface="Helvetica Neue"/>
                          <a:ea typeface="Helvetica Neue"/>
                          <a:cs typeface="Helvetica Neue"/>
                          <a:sym typeface="Helvetica Neue"/>
                        </a:rPr>
                        <a:t>Mendengarkan arahan guru</a:t>
                      </a:r>
                      <a:endParaRPr sz="2400" u="none" cap="none" strike="noStrike">
                        <a:latin typeface="Helvetica Neue"/>
                        <a:ea typeface="Helvetica Neue"/>
                        <a:cs typeface="Helvetica Neue"/>
                        <a:sym typeface="Helvetica Neue"/>
                      </a:endParaRPr>
                    </a:p>
                  </a:txBody>
                  <a:tcPr marT="393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bl>
          </a:graphicData>
        </a:graphic>
      </p:graphicFrame>
      <p:sp>
        <p:nvSpPr>
          <p:cNvPr id="334" name="Google Shape;334;g22962cebfea_0_438"/>
          <p:cNvSpPr txBox="1"/>
          <p:nvPr>
            <p:ph type="title"/>
          </p:nvPr>
        </p:nvSpPr>
        <p:spPr>
          <a:xfrm>
            <a:off x="910844" y="986790"/>
            <a:ext cx="2445900" cy="843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ID" sz="5400">
                <a:solidFill>
                  <a:srgbClr val="006FC0"/>
                </a:solidFill>
                <a:latin typeface="Calibri"/>
                <a:ea typeface="Calibri"/>
                <a:cs typeface="Calibri"/>
                <a:sym typeface="Calibri"/>
              </a:rPr>
              <a:t>Contoh :</a:t>
            </a:r>
            <a:endParaRPr sz="5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2962cebfea_0_444"/>
          <p:cNvSpPr txBox="1"/>
          <p:nvPr>
            <p:ph type="title"/>
          </p:nvPr>
        </p:nvSpPr>
        <p:spPr>
          <a:xfrm>
            <a:off x="612140" y="1455165"/>
            <a:ext cx="7080300" cy="5985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ID" sz="3800">
                <a:solidFill>
                  <a:srgbClr val="006FC0"/>
                </a:solidFill>
              </a:rPr>
              <a:t>Asesmen Kebutuhan untuk SD</a:t>
            </a:r>
            <a:endParaRPr sz="3800"/>
          </a:p>
        </p:txBody>
      </p:sp>
      <p:sp>
        <p:nvSpPr>
          <p:cNvPr id="340" name="Google Shape;340;g22962cebfea_0_444"/>
          <p:cNvSpPr txBox="1"/>
          <p:nvPr/>
        </p:nvSpPr>
        <p:spPr>
          <a:xfrm>
            <a:off x="1031239" y="2065172"/>
            <a:ext cx="9527400" cy="2508300"/>
          </a:xfrm>
          <a:prstGeom prst="rect">
            <a:avLst/>
          </a:prstGeom>
          <a:noFill/>
          <a:ln>
            <a:noFill/>
          </a:ln>
        </p:spPr>
        <p:txBody>
          <a:bodyPr anchorCtr="0" anchor="t" bIns="0" lIns="0" spcFirstLastPara="1" rIns="0" wrap="square" tIns="203200">
            <a:spAutoFit/>
          </a:bodyPr>
          <a:lstStyle/>
          <a:p>
            <a:pPr indent="-342900" lvl="0" marL="355600" marR="0" rtl="0" algn="l">
              <a:lnSpc>
                <a:spcPct val="100000"/>
              </a:lnSpc>
              <a:spcBef>
                <a:spcPts val="0"/>
              </a:spcBef>
              <a:spcAft>
                <a:spcPts val="0"/>
              </a:spcAft>
              <a:buSzPts val="1800"/>
              <a:buFont typeface="Helvetica Neue"/>
              <a:buChar char="•"/>
            </a:pPr>
            <a:r>
              <a:rPr b="1" lang="en-ID" sz="2800">
                <a:latin typeface="Arial"/>
                <a:ea typeface="Arial"/>
                <a:cs typeface="Arial"/>
                <a:sym typeface="Arial"/>
              </a:rPr>
              <a:t>Penanaman kemandirian</a:t>
            </a:r>
            <a:endParaRPr sz="2800">
              <a:latin typeface="Arial"/>
              <a:ea typeface="Arial"/>
              <a:cs typeface="Arial"/>
              <a:sym typeface="Arial"/>
            </a:endParaRPr>
          </a:p>
          <a:p>
            <a:pPr indent="-342900" lvl="0" marL="355600" marR="0" rtl="0" algn="l">
              <a:lnSpc>
                <a:spcPct val="100000"/>
              </a:lnSpc>
              <a:spcBef>
                <a:spcPts val="1500"/>
              </a:spcBef>
              <a:spcAft>
                <a:spcPts val="0"/>
              </a:spcAft>
              <a:buSzPts val="1800"/>
              <a:buFont typeface="Helvetica Neue"/>
              <a:buChar char="•"/>
            </a:pPr>
            <a:r>
              <a:rPr b="1" lang="en-ID" sz="2800">
                <a:latin typeface="Arial"/>
                <a:ea typeface="Arial"/>
                <a:cs typeface="Arial"/>
                <a:sym typeface="Arial"/>
              </a:rPr>
              <a:t>Pengenalan bentuk kerjasama dan interaksi kelompok</a:t>
            </a:r>
            <a:endParaRPr sz="2800">
              <a:latin typeface="Arial"/>
              <a:ea typeface="Arial"/>
              <a:cs typeface="Arial"/>
              <a:sym typeface="Arial"/>
            </a:endParaRPr>
          </a:p>
          <a:p>
            <a:pPr indent="-342900" lvl="0" marL="355600" marR="0" rtl="0" algn="l">
              <a:lnSpc>
                <a:spcPct val="100000"/>
              </a:lnSpc>
              <a:spcBef>
                <a:spcPts val="1515"/>
              </a:spcBef>
              <a:spcAft>
                <a:spcPts val="0"/>
              </a:spcAft>
              <a:buSzPts val="1800"/>
              <a:buFont typeface="Helvetica Neue"/>
              <a:buChar char="•"/>
            </a:pPr>
            <a:r>
              <a:rPr b="1" lang="en-ID" sz="2800">
                <a:latin typeface="Arial"/>
                <a:ea typeface="Arial"/>
                <a:cs typeface="Arial"/>
                <a:sym typeface="Arial"/>
              </a:rPr>
              <a:t>Pengenalan ragam cita-cita</a:t>
            </a:r>
            <a:endParaRPr sz="2800">
              <a:latin typeface="Arial"/>
              <a:ea typeface="Arial"/>
              <a:cs typeface="Arial"/>
              <a:sym typeface="Arial"/>
            </a:endParaRPr>
          </a:p>
          <a:p>
            <a:pPr indent="-342900" lvl="0" marL="355600" marR="0" rtl="0" algn="l">
              <a:lnSpc>
                <a:spcPct val="100000"/>
              </a:lnSpc>
              <a:spcBef>
                <a:spcPts val="1500"/>
              </a:spcBef>
              <a:spcAft>
                <a:spcPts val="0"/>
              </a:spcAft>
              <a:buSzPts val="1800"/>
              <a:buFont typeface="Helvetica Neue"/>
              <a:buChar char="•"/>
            </a:pPr>
            <a:r>
              <a:rPr b="1" lang="en-ID" sz="2800">
                <a:latin typeface="Arial"/>
                <a:ea typeface="Arial"/>
                <a:cs typeface="Arial"/>
                <a:sym typeface="Arial"/>
              </a:rPr>
              <a:t>Pengenalan rasa tanggungjawab</a:t>
            </a:r>
            <a:endParaRPr sz="2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ctrTitle"/>
          </p:nvPr>
        </p:nvSpPr>
        <p:spPr>
          <a:xfrm>
            <a:off x="1524000" y="457200"/>
            <a:ext cx="9144000" cy="889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ID">
                <a:solidFill>
                  <a:srgbClr val="FF0000"/>
                </a:solidFill>
              </a:rPr>
              <a:t>PERKENALAN</a:t>
            </a:r>
            <a:endParaRPr>
              <a:solidFill>
                <a:srgbClr val="FF0000"/>
              </a:solidFill>
            </a:endParaRPr>
          </a:p>
        </p:txBody>
      </p:sp>
      <p:pic>
        <p:nvPicPr>
          <p:cNvPr id="85" name="Google Shape;85;p3"/>
          <p:cNvPicPr preferRelativeResize="0"/>
          <p:nvPr/>
        </p:nvPicPr>
        <p:blipFill rotWithShape="1">
          <a:blip r:embed="rId3">
            <a:alphaModFix/>
          </a:blip>
          <a:srcRect b="0" l="0" r="0" t="0"/>
          <a:stretch/>
        </p:blipFill>
        <p:spPr>
          <a:xfrm>
            <a:off x="1905000" y="1499100"/>
            <a:ext cx="7363017" cy="52065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4" name="Shape 344"/>
        <p:cNvGrpSpPr/>
        <p:nvPr/>
      </p:nvGrpSpPr>
      <p:grpSpPr>
        <a:xfrm>
          <a:off x="0" y="0"/>
          <a:ext cx="0" cy="0"/>
          <a:chOff x="0" y="0"/>
          <a:chExt cx="0" cy="0"/>
        </a:xfrm>
      </p:grpSpPr>
      <p:sp>
        <p:nvSpPr>
          <p:cNvPr id="345" name="Google Shape;345;g22962cebfea_0_449"/>
          <p:cNvSpPr/>
          <p:nvPr/>
        </p:nvSpPr>
        <p:spPr>
          <a:xfrm>
            <a:off x="0" y="919"/>
            <a:ext cx="12192000" cy="6856222"/>
          </a:xfrm>
          <a:prstGeom prst="rect">
            <a:avLst/>
          </a:prstGeom>
          <a:noFill/>
          <a:ln>
            <a:noFill/>
          </a:ln>
        </p:spPr>
      </p:sp>
      <p:sp>
        <p:nvSpPr>
          <p:cNvPr id="346" name="Google Shape;346;g22962cebfea_0_449"/>
          <p:cNvSpPr txBox="1"/>
          <p:nvPr>
            <p:ph type="title"/>
          </p:nvPr>
        </p:nvSpPr>
        <p:spPr>
          <a:xfrm>
            <a:off x="910844" y="986790"/>
            <a:ext cx="2445900" cy="843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ID" sz="5400">
                <a:solidFill>
                  <a:srgbClr val="006FC0"/>
                </a:solidFill>
                <a:latin typeface="Calibri"/>
                <a:ea typeface="Calibri"/>
                <a:cs typeface="Calibri"/>
                <a:sym typeface="Calibri"/>
              </a:rPr>
              <a:t>Contoh :</a:t>
            </a:r>
            <a:endParaRPr sz="5400">
              <a:latin typeface="Calibri"/>
              <a:ea typeface="Calibri"/>
              <a:cs typeface="Calibri"/>
              <a:sym typeface="Calibri"/>
            </a:endParaRPr>
          </a:p>
        </p:txBody>
      </p:sp>
      <p:grpSp>
        <p:nvGrpSpPr>
          <p:cNvPr id="347" name="Google Shape;347;g22962cebfea_0_449"/>
          <p:cNvGrpSpPr/>
          <p:nvPr/>
        </p:nvGrpSpPr>
        <p:grpSpPr>
          <a:xfrm>
            <a:off x="1066800" y="2279650"/>
            <a:ext cx="10287000" cy="2921000"/>
            <a:chOff x="1066800" y="2279650"/>
            <a:chExt cx="10287000" cy="2921000"/>
          </a:xfrm>
        </p:grpSpPr>
        <p:sp>
          <p:nvSpPr>
            <p:cNvPr id="348" name="Google Shape;348;g22962cebfea_0_449"/>
            <p:cNvSpPr/>
            <p:nvPr/>
          </p:nvSpPr>
          <p:spPr>
            <a:xfrm>
              <a:off x="1066800" y="2286000"/>
              <a:ext cx="10287000" cy="2895600"/>
            </a:xfrm>
            <a:custGeom>
              <a:rect b="b" l="l" r="r" t="t"/>
              <a:pathLst>
                <a:path extrusionOk="0" h="2895600" w="10287000">
                  <a:moveTo>
                    <a:pt x="10287000" y="0"/>
                  </a:moveTo>
                  <a:lnTo>
                    <a:pt x="0" y="0"/>
                  </a:lnTo>
                  <a:lnTo>
                    <a:pt x="0" y="2895600"/>
                  </a:lnTo>
                  <a:lnTo>
                    <a:pt x="10287000" y="2895600"/>
                  </a:lnTo>
                  <a:lnTo>
                    <a:pt x="10287000"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9" name="Google Shape;349;g22962cebfea_0_449"/>
            <p:cNvSpPr/>
            <p:nvPr/>
          </p:nvSpPr>
          <p:spPr>
            <a:xfrm>
              <a:off x="1066800" y="2279650"/>
              <a:ext cx="0" cy="2921000"/>
            </a:xfrm>
            <a:custGeom>
              <a:rect b="b" l="l" r="r" t="t"/>
              <a:pathLst>
                <a:path extrusionOk="0" h="2921000" w="120000">
                  <a:moveTo>
                    <a:pt x="0" y="0"/>
                  </a:moveTo>
                  <a:lnTo>
                    <a:pt x="0" y="292100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350" name="Google Shape;350;g22962cebfea_0_449"/>
          <p:cNvGrpSpPr/>
          <p:nvPr/>
        </p:nvGrpSpPr>
        <p:grpSpPr>
          <a:xfrm>
            <a:off x="1060450" y="2279650"/>
            <a:ext cx="10299700" cy="2921000"/>
            <a:chOff x="1060450" y="2279650"/>
            <a:chExt cx="10299700" cy="2921000"/>
          </a:xfrm>
        </p:grpSpPr>
        <p:sp>
          <p:nvSpPr>
            <p:cNvPr id="351" name="Google Shape;351;g22962cebfea_0_449"/>
            <p:cNvSpPr/>
            <p:nvPr/>
          </p:nvSpPr>
          <p:spPr>
            <a:xfrm>
              <a:off x="11353800" y="2279650"/>
              <a:ext cx="0" cy="2921000"/>
            </a:xfrm>
            <a:custGeom>
              <a:rect b="b" l="l" r="r" t="t"/>
              <a:pathLst>
                <a:path extrusionOk="0" h="2921000" w="120000">
                  <a:moveTo>
                    <a:pt x="0" y="0"/>
                  </a:moveTo>
                  <a:lnTo>
                    <a:pt x="0" y="292100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2" name="Google Shape;352;g22962cebfea_0_449"/>
            <p:cNvSpPr/>
            <p:nvPr/>
          </p:nvSpPr>
          <p:spPr>
            <a:xfrm>
              <a:off x="1060450" y="2279650"/>
              <a:ext cx="10299700" cy="12700"/>
            </a:xfrm>
            <a:custGeom>
              <a:rect b="b" l="l" r="r" t="t"/>
              <a:pathLst>
                <a:path extrusionOk="0" h="12700" w="10299700">
                  <a:moveTo>
                    <a:pt x="0" y="12700"/>
                  </a:moveTo>
                  <a:lnTo>
                    <a:pt x="10299700" y="12700"/>
                  </a:lnTo>
                  <a:lnTo>
                    <a:pt x="10299700" y="0"/>
                  </a:lnTo>
                  <a:lnTo>
                    <a:pt x="0" y="0"/>
                  </a:lnTo>
                  <a:lnTo>
                    <a:pt x="0" y="127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3" name="Google Shape;353;g22962cebfea_0_449"/>
            <p:cNvSpPr/>
            <p:nvPr/>
          </p:nvSpPr>
          <p:spPr>
            <a:xfrm>
              <a:off x="1060450" y="5181600"/>
              <a:ext cx="10299700" cy="0"/>
            </a:xfrm>
            <a:custGeom>
              <a:rect b="b" l="l" r="r" t="t"/>
              <a:pathLst>
                <a:path extrusionOk="0" h="120000" w="10299700">
                  <a:moveTo>
                    <a:pt x="0" y="0"/>
                  </a:moveTo>
                  <a:lnTo>
                    <a:pt x="1029970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54" name="Google Shape;354;g22962cebfea_0_449"/>
          <p:cNvSpPr txBox="1"/>
          <p:nvPr/>
        </p:nvSpPr>
        <p:spPr>
          <a:xfrm>
            <a:off x="1145844" y="2307463"/>
            <a:ext cx="7084200" cy="19836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ID" sz="3200">
                <a:solidFill>
                  <a:srgbClr val="FFFFFF"/>
                </a:solidFill>
                <a:latin typeface="Arial"/>
                <a:ea typeface="Arial"/>
                <a:cs typeface="Arial"/>
                <a:sym typeface="Arial"/>
              </a:rPr>
              <a:t>Sebutkan 3 cita-citamu? Alasannya?  1.</a:t>
            </a:r>
            <a:endParaRPr sz="3200">
              <a:latin typeface="Arial"/>
              <a:ea typeface="Arial"/>
              <a:cs typeface="Arial"/>
              <a:sym typeface="Arial"/>
            </a:endParaRPr>
          </a:p>
          <a:p>
            <a:pPr indent="0" lvl="0" marL="12700" marR="0" rtl="0" algn="l">
              <a:lnSpc>
                <a:spcPct val="100000"/>
              </a:lnSpc>
              <a:spcBef>
                <a:spcPts val="0"/>
              </a:spcBef>
              <a:spcAft>
                <a:spcPts val="0"/>
              </a:spcAft>
              <a:buNone/>
            </a:pPr>
            <a:r>
              <a:rPr b="1" lang="en-ID" sz="3200">
                <a:solidFill>
                  <a:srgbClr val="FFFFFF"/>
                </a:solidFill>
                <a:latin typeface="Arial"/>
                <a:ea typeface="Arial"/>
                <a:cs typeface="Arial"/>
                <a:sym typeface="Arial"/>
              </a:rPr>
              <a:t>2.</a:t>
            </a:r>
            <a:endParaRPr sz="3200">
              <a:latin typeface="Arial"/>
              <a:ea typeface="Arial"/>
              <a:cs typeface="Arial"/>
              <a:sym typeface="Arial"/>
            </a:endParaRPr>
          </a:p>
          <a:p>
            <a:pPr indent="0" lvl="0" marL="12700" marR="0" rtl="0" algn="l">
              <a:lnSpc>
                <a:spcPct val="100000"/>
              </a:lnSpc>
              <a:spcBef>
                <a:spcPts val="0"/>
              </a:spcBef>
              <a:spcAft>
                <a:spcPts val="0"/>
              </a:spcAft>
              <a:buNone/>
            </a:pPr>
            <a:r>
              <a:rPr b="1" lang="en-ID" sz="3200">
                <a:solidFill>
                  <a:srgbClr val="FFFFFF"/>
                </a:solidFill>
                <a:latin typeface="Arial"/>
                <a:ea typeface="Arial"/>
                <a:cs typeface="Arial"/>
                <a:sym typeface="Arial"/>
              </a:rPr>
              <a:t>3.</a:t>
            </a:r>
            <a:endParaRPr sz="32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296b5d7f73_0_160"/>
          <p:cNvSpPr txBox="1"/>
          <p:nvPr/>
        </p:nvSpPr>
        <p:spPr>
          <a:xfrm>
            <a:off x="533400" y="1447800"/>
            <a:ext cx="7620000" cy="71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800"/>
              <a:buFont typeface="Arial"/>
              <a:buNone/>
            </a:pPr>
            <a:r>
              <a:rPr b="1" i="0" lang="en-ID" sz="3800" u="none" cap="none" strike="noStrike">
                <a:solidFill>
                  <a:schemeClr val="dk1"/>
                </a:solidFill>
                <a:latin typeface="Arial"/>
                <a:ea typeface="Arial"/>
                <a:cs typeface="Arial"/>
                <a:sym typeface="Arial"/>
              </a:rPr>
              <a:t>Asesmen Kebutuhan untuk SMP</a:t>
            </a:r>
            <a:endParaRPr b="1" i="0" sz="3800" u="none" cap="none" strike="noStrike">
              <a:solidFill>
                <a:schemeClr val="dk1"/>
              </a:solidFill>
              <a:latin typeface="Arial"/>
              <a:ea typeface="Arial"/>
              <a:cs typeface="Arial"/>
              <a:sym typeface="Arial"/>
            </a:endParaRPr>
          </a:p>
        </p:txBody>
      </p:sp>
      <p:sp>
        <p:nvSpPr>
          <p:cNvPr id="360" name="Google Shape;360;g2296b5d7f73_0_160"/>
          <p:cNvSpPr txBox="1"/>
          <p:nvPr/>
        </p:nvSpPr>
        <p:spPr>
          <a:xfrm>
            <a:off x="838101" y="2082466"/>
            <a:ext cx="10515600" cy="3838500"/>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115000"/>
              </a:lnSpc>
              <a:spcBef>
                <a:spcPts val="100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Asesmen yang akan dilaksanakan perlu dikembangkan dengan mempertimbangkan capaian layanan (CL) bimbingan dan konseling.</a:t>
            </a:r>
            <a:endParaRPr b="0" i="0" sz="2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Untuk jenjang SMP berfokus pada upaya mewujudkan peserta didik/konseli yang memiliki </a:t>
            </a:r>
            <a:r>
              <a:rPr b="0" i="1" lang="en-ID" sz="2800" u="none" cap="none" strike="noStrike">
                <a:solidFill>
                  <a:srgbClr val="000000"/>
                </a:solidFill>
                <a:latin typeface="Arial"/>
                <a:ea typeface="Arial"/>
                <a:cs typeface="Arial"/>
                <a:sym typeface="Arial"/>
              </a:rPr>
              <a:t>psychological well-being</a:t>
            </a:r>
            <a:r>
              <a:rPr b="0" i="0" lang="en-ID" sz="2800" u="none" cap="none" strike="noStrike">
                <a:solidFill>
                  <a:srgbClr val="000000"/>
                </a:solidFill>
                <a:latin typeface="Arial"/>
                <a:ea typeface="Arial"/>
                <a:cs typeface="Arial"/>
                <a:sym typeface="Arial"/>
              </a:rPr>
              <a:t>, Profil Pelajar Pancasila, dan Penguatan Pendidikan Karakter (PPK).</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g2296b5d7f73_0_165"/>
          <p:cNvSpPr/>
          <p:nvPr/>
        </p:nvSpPr>
        <p:spPr>
          <a:xfrm>
            <a:off x="-14125" y="925"/>
            <a:ext cx="12206100" cy="6858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g2296b5d7f73_0_165"/>
          <p:cNvPicPr preferRelativeResize="0"/>
          <p:nvPr/>
        </p:nvPicPr>
        <p:blipFill rotWithShape="1">
          <a:blip r:embed="rId3">
            <a:alphaModFix/>
          </a:blip>
          <a:srcRect b="0" l="0" r="0" t="0"/>
          <a:stretch/>
        </p:blipFill>
        <p:spPr>
          <a:xfrm>
            <a:off x="545641" y="153325"/>
            <a:ext cx="5365659" cy="6553200"/>
          </a:xfrm>
          <a:prstGeom prst="rect">
            <a:avLst/>
          </a:prstGeom>
          <a:noFill/>
          <a:ln>
            <a:noFill/>
          </a:ln>
        </p:spPr>
      </p:pic>
      <p:pic>
        <p:nvPicPr>
          <p:cNvPr id="367" name="Google Shape;367;g2296b5d7f73_0_165"/>
          <p:cNvPicPr preferRelativeResize="0"/>
          <p:nvPr/>
        </p:nvPicPr>
        <p:blipFill rotWithShape="1">
          <a:blip r:embed="rId4">
            <a:alphaModFix/>
          </a:blip>
          <a:srcRect b="0" l="0" r="0" t="0"/>
          <a:stretch/>
        </p:blipFill>
        <p:spPr>
          <a:xfrm>
            <a:off x="6594575" y="153325"/>
            <a:ext cx="5012086" cy="65531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296b5d7f73_0_171"/>
          <p:cNvSpPr txBox="1"/>
          <p:nvPr/>
        </p:nvSpPr>
        <p:spPr>
          <a:xfrm>
            <a:off x="533400" y="1447800"/>
            <a:ext cx="7620000" cy="1196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500"/>
              <a:buFont typeface="Arial"/>
              <a:buNone/>
            </a:pPr>
            <a:r>
              <a:rPr b="1" i="0" lang="en-ID" sz="3500" u="none" cap="none" strike="noStrike">
                <a:solidFill>
                  <a:srgbClr val="000000"/>
                </a:solidFill>
                <a:latin typeface="Arial"/>
                <a:ea typeface="Arial"/>
                <a:cs typeface="Arial"/>
                <a:sym typeface="Arial"/>
              </a:rPr>
              <a:t>Asesmen Kebutuhan untuk SMA</a:t>
            </a:r>
            <a:endParaRPr b="1" i="0" sz="35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800"/>
              <a:buFont typeface="Arial"/>
              <a:buNone/>
            </a:pPr>
            <a:r>
              <a:t/>
            </a:r>
            <a:endParaRPr b="1" i="0" sz="3800" u="none" cap="none" strike="noStrike">
              <a:solidFill>
                <a:schemeClr val="dk1"/>
              </a:solidFill>
              <a:latin typeface="Arial"/>
              <a:ea typeface="Arial"/>
              <a:cs typeface="Arial"/>
              <a:sym typeface="Arial"/>
            </a:endParaRPr>
          </a:p>
        </p:txBody>
      </p:sp>
      <p:sp>
        <p:nvSpPr>
          <p:cNvPr id="373" name="Google Shape;373;g2296b5d7f73_0_171"/>
          <p:cNvSpPr txBox="1"/>
          <p:nvPr/>
        </p:nvSpPr>
        <p:spPr>
          <a:xfrm>
            <a:off x="838200" y="2163580"/>
            <a:ext cx="10515600" cy="43182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15000"/>
              </a:lnSpc>
              <a:spcBef>
                <a:spcPts val="100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Tidak ada peminatan di kelas X karena:</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a. peserta didik perlu menguatkan kembali kompetensi dasar/fondasi sebelum mereka mengambil keputusan tentang arah minat dan bakat akademik yang ingin mereka kembangkan</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b. keputusan untuk menentukan pilihan akademik sebaiknya dilakukan saat peserta didik sudah lebih matang secara psikologis, ketika mereka sudah di SMA, bukan di SMP</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c. peserta didik dapat menggunakan 1 tahun masa belajar di SMA untuk mengenal pilihan-pilihan yang disediakan satuan pendidikan tersebut, sebelum mengambil keputusan terkait pelajaran yang ingin mereka dalami</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d. memberikan kesempatan lebih banyak kepada peserta didik untuk berdiskusi dengan orang tua/wali dan guru Bimbingan Konseling tentang minat dan bakatnya serta rencana masa depan.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g2296b5d7f73_0_176"/>
          <p:cNvSpPr/>
          <p:nvPr/>
        </p:nvSpPr>
        <p:spPr>
          <a:xfrm>
            <a:off x="-14125" y="925"/>
            <a:ext cx="12206100" cy="6858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9" name="Google Shape;379;g2296b5d7f73_0_176"/>
          <p:cNvPicPr preferRelativeResize="0"/>
          <p:nvPr/>
        </p:nvPicPr>
        <p:blipFill rotWithShape="1">
          <a:blip r:embed="rId3">
            <a:alphaModFix/>
          </a:blip>
          <a:srcRect b="0" l="0" r="0" t="0"/>
          <a:stretch/>
        </p:blipFill>
        <p:spPr>
          <a:xfrm>
            <a:off x="481399" y="925"/>
            <a:ext cx="5614601" cy="6858000"/>
          </a:xfrm>
          <a:prstGeom prst="rect">
            <a:avLst/>
          </a:prstGeom>
          <a:noFill/>
          <a:ln>
            <a:noFill/>
          </a:ln>
        </p:spPr>
      </p:pic>
      <p:pic>
        <p:nvPicPr>
          <p:cNvPr id="380" name="Google Shape;380;g2296b5d7f73_0_176"/>
          <p:cNvPicPr preferRelativeResize="0"/>
          <p:nvPr/>
        </p:nvPicPr>
        <p:blipFill rotWithShape="1">
          <a:blip r:embed="rId4">
            <a:alphaModFix/>
          </a:blip>
          <a:srcRect b="0" l="0" r="0" t="0"/>
          <a:stretch/>
        </p:blipFill>
        <p:spPr>
          <a:xfrm>
            <a:off x="6095991" y="925"/>
            <a:ext cx="5915618" cy="6857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g2296b5d7f73_0_182"/>
          <p:cNvSpPr/>
          <p:nvPr/>
        </p:nvSpPr>
        <p:spPr>
          <a:xfrm>
            <a:off x="-14125" y="925"/>
            <a:ext cx="12206100" cy="6858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6" name="Google Shape;386;g2296b5d7f73_0_182"/>
          <p:cNvPicPr preferRelativeResize="0"/>
          <p:nvPr/>
        </p:nvPicPr>
        <p:blipFill rotWithShape="1">
          <a:blip r:embed="rId3">
            <a:alphaModFix/>
          </a:blip>
          <a:srcRect b="0" l="0" r="0" t="0"/>
          <a:stretch/>
        </p:blipFill>
        <p:spPr>
          <a:xfrm>
            <a:off x="-1" y="925"/>
            <a:ext cx="6103452" cy="6858000"/>
          </a:xfrm>
          <a:prstGeom prst="rect">
            <a:avLst/>
          </a:prstGeom>
          <a:noFill/>
          <a:ln>
            <a:noFill/>
          </a:ln>
        </p:spPr>
      </p:pic>
      <p:pic>
        <p:nvPicPr>
          <p:cNvPr id="387" name="Google Shape;387;g2296b5d7f73_0_182"/>
          <p:cNvPicPr preferRelativeResize="0"/>
          <p:nvPr/>
        </p:nvPicPr>
        <p:blipFill rotWithShape="1">
          <a:blip r:embed="rId4">
            <a:alphaModFix/>
          </a:blip>
          <a:srcRect b="0" l="0" r="0" t="0"/>
          <a:stretch/>
        </p:blipFill>
        <p:spPr>
          <a:xfrm>
            <a:off x="6103440" y="0"/>
            <a:ext cx="6074470" cy="68580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g2296b5d7f73_0_188"/>
          <p:cNvSpPr/>
          <p:nvPr/>
        </p:nvSpPr>
        <p:spPr>
          <a:xfrm>
            <a:off x="-14125" y="925"/>
            <a:ext cx="12206100" cy="6858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3" name="Google Shape;393;g2296b5d7f73_0_188"/>
          <p:cNvPicPr preferRelativeResize="0"/>
          <p:nvPr/>
        </p:nvPicPr>
        <p:blipFill rotWithShape="1">
          <a:blip r:embed="rId3">
            <a:alphaModFix/>
          </a:blip>
          <a:srcRect b="0" l="0" r="0" t="0"/>
          <a:stretch/>
        </p:blipFill>
        <p:spPr>
          <a:xfrm>
            <a:off x="-5" y="0"/>
            <a:ext cx="5451810" cy="6858001"/>
          </a:xfrm>
          <a:prstGeom prst="rect">
            <a:avLst/>
          </a:prstGeom>
          <a:noFill/>
          <a:ln>
            <a:noFill/>
          </a:ln>
        </p:spPr>
      </p:pic>
      <p:pic>
        <p:nvPicPr>
          <p:cNvPr id="394" name="Google Shape;394;g2296b5d7f73_0_188"/>
          <p:cNvPicPr preferRelativeResize="0"/>
          <p:nvPr/>
        </p:nvPicPr>
        <p:blipFill rotWithShape="1">
          <a:blip r:embed="rId4">
            <a:alphaModFix/>
          </a:blip>
          <a:srcRect b="0" l="0" r="0" t="0"/>
          <a:stretch/>
        </p:blipFill>
        <p:spPr>
          <a:xfrm>
            <a:off x="6813163" y="925"/>
            <a:ext cx="5378823" cy="6857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2962cebfea_0_504"/>
          <p:cNvSpPr txBox="1"/>
          <p:nvPr>
            <p:ph type="title"/>
          </p:nvPr>
        </p:nvSpPr>
        <p:spPr>
          <a:xfrm>
            <a:off x="831850" y="1110010"/>
            <a:ext cx="10515600" cy="80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ID"/>
              <a:t>A</a:t>
            </a:r>
            <a:r>
              <a:rPr lang="en-ID"/>
              <a:t>sesmen kebutuhan SLB</a:t>
            </a:r>
            <a:endParaRPr/>
          </a:p>
        </p:txBody>
      </p:sp>
      <p:sp>
        <p:nvSpPr>
          <p:cNvPr id="400" name="Google Shape;400;g22962cebfea_0_504"/>
          <p:cNvSpPr txBox="1"/>
          <p:nvPr>
            <p:ph idx="1" type="body"/>
          </p:nvPr>
        </p:nvSpPr>
        <p:spPr>
          <a:xfrm>
            <a:off x="831850" y="2028305"/>
            <a:ext cx="10515600" cy="40614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ID" sz="1600">
                <a:solidFill>
                  <a:srgbClr val="424242"/>
                </a:solidFill>
                <a:highlight>
                  <a:srgbClr val="FFFFFF"/>
                </a:highlight>
                <a:latin typeface="Helvetica Neue"/>
                <a:ea typeface="Helvetica Neue"/>
                <a:cs typeface="Helvetica Neue"/>
                <a:sym typeface="Helvetica Neue"/>
              </a:rPr>
              <a:t>Kegiatan  pokok dalam  asesmen pengembangan OMSK adalah metode yang sistematis untuk mengetahui tentang: (1) Apa yang sudah dikuasai?; (2) Apa yang belum dikuasai?; (3) Apa yang dibutuhkan? Ketika peserta didik baru masuk sekolah harus dilakukan asesmen yang komprehensif, untuk mengetahui gambaran secara menyeluruh terhadap potensi ketunanetraan. Adapun asesmen itu memuat dimensi sbb:</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120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Kognisi (berpikir, memahami, pemecahan masalah)</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Bahasa (kemampuan ekspresif dan reseptif)</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Perhatian (tekun, detail)</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Perilaku adaptif dan kontrol diri/emosi (impulsif, temperamen, giliran, toleransi terhadap frustrasi)</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Koordinasi motorik (kasar/halus, koordinasi antara mata dan anggota tubuh, pendengaran dengan anggota tubuh, misal melompat, meloncat, melempar/menangkap, menggambar, menyusun)</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Sensorik (kemampuan panca indera menangkap stimulus)</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Interaksi sosial (memulai percakapan, permainan kelompok)</a:t>
            </a:r>
            <a:endParaRPr sz="1600">
              <a:solidFill>
                <a:srgbClr val="424242"/>
              </a:solidFill>
              <a:highlight>
                <a:srgbClr val="FFFFFF"/>
              </a:highlight>
              <a:latin typeface="Helvetica Neue"/>
              <a:ea typeface="Helvetica Neue"/>
              <a:cs typeface="Helvetica Neue"/>
              <a:sym typeface="Helvetica Neue"/>
            </a:endParaRPr>
          </a:p>
          <a:p>
            <a:pPr indent="-330200" lvl="0" marL="635000" rtl="0" algn="l">
              <a:lnSpc>
                <a:spcPct val="115000"/>
              </a:lnSpc>
              <a:spcBef>
                <a:spcPts val="0"/>
              </a:spcBef>
              <a:spcAft>
                <a:spcPts val="0"/>
              </a:spcAft>
              <a:buClr>
                <a:srgbClr val="424242"/>
              </a:buClr>
              <a:buSzPts val="1600"/>
              <a:buFont typeface="Helvetica Neue"/>
              <a:buAutoNum type="arabicPeriod"/>
            </a:pPr>
            <a:r>
              <a:rPr lang="en-ID" sz="1600">
                <a:solidFill>
                  <a:srgbClr val="424242"/>
                </a:solidFill>
                <a:highlight>
                  <a:srgbClr val="FFFFFF"/>
                </a:highlight>
                <a:latin typeface="Helvetica Neue"/>
                <a:ea typeface="Helvetica Neue"/>
                <a:cs typeface="Helvetica Neue"/>
                <a:sym typeface="Helvetica Neue"/>
              </a:rPr>
              <a:t>Self help, bina diri, kemandirian (mengenakan pakaian, makan, mencuci tangan-kaki) </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g22962cebfea_0_509"/>
          <p:cNvPicPr preferRelativeResize="0"/>
          <p:nvPr/>
        </p:nvPicPr>
        <p:blipFill rotWithShape="1">
          <a:blip r:embed="rId3">
            <a:alphaModFix/>
          </a:blip>
          <a:srcRect b="16525" l="0" r="28825" t="23623"/>
          <a:stretch/>
        </p:blipFill>
        <p:spPr>
          <a:xfrm>
            <a:off x="1295400" y="1062325"/>
            <a:ext cx="8040000" cy="5246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296b5d7f73_0_194"/>
          <p:cNvSpPr txBox="1"/>
          <p:nvPr/>
        </p:nvSpPr>
        <p:spPr>
          <a:xfrm>
            <a:off x="533301" y="13180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Asesmen Diagnostik</a:t>
            </a:r>
            <a:endParaRPr b="1" i="0" sz="4400" u="none" cap="none" strike="noStrike">
              <a:solidFill>
                <a:srgbClr val="000000"/>
              </a:solidFill>
              <a:latin typeface="Arial"/>
              <a:ea typeface="Arial"/>
              <a:cs typeface="Arial"/>
              <a:sym typeface="Arial"/>
            </a:endParaRPr>
          </a:p>
        </p:txBody>
      </p:sp>
      <p:sp>
        <p:nvSpPr>
          <p:cNvPr id="411" name="Google Shape;411;g2296b5d7f73_0_194"/>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115000"/>
              </a:lnSpc>
              <a:spcBef>
                <a:spcPts val="100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Asesmen diagnostik bertujuan untuk mendiagnosis kemampuan dasar dan mengetahui kondisi awal peserta didik. </a:t>
            </a:r>
            <a:endParaRPr b="0" i="0" sz="2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Asesmen diagnostik ini bersifat non kognitif, untuk menggali hal-hal sebagai berikut:</a:t>
            </a:r>
            <a:endParaRPr b="0" i="0" sz="28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Kesejahteraan psikologis dan sosial emosi peserta didik</a:t>
            </a:r>
            <a:endParaRPr b="0" i="0" sz="24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Aktivitas peserta didik selama belajar di rumah</a:t>
            </a:r>
            <a:endParaRPr b="0" i="0" sz="24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Kondisi keluarga dan pergaulan peserta didik</a:t>
            </a:r>
            <a:endParaRPr b="0" i="0" sz="24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Gaya belajar, karakter, serta minat peserta didik</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ctrTitle"/>
          </p:nvPr>
        </p:nvSpPr>
        <p:spPr>
          <a:xfrm>
            <a:off x="1524000" y="1066800"/>
            <a:ext cx="9144000" cy="889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66666"/>
              <a:buNone/>
            </a:pPr>
            <a:r>
              <a:t/>
            </a:r>
            <a:endParaRPr b="1" sz="4000">
              <a:solidFill>
                <a:srgbClr val="FF0000"/>
              </a:solidFill>
            </a:endParaRPr>
          </a:p>
          <a:p>
            <a:pPr indent="0" lvl="0" marL="0" rtl="0" algn="ctr">
              <a:lnSpc>
                <a:spcPct val="90000"/>
              </a:lnSpc>
              <a:spcBef>
                <a:spcPts val="0"/>
              </a:spcBef>
              <a:spcAft>
                <a:spcPts val="0"/>
              </a:spcAft>
              <a:buSzPct val="166666"/>
              <a:buNone/>
            </a:pPr>
            <a:r>
              <a:t/>
            </a:r>
            <a:endParaRPr b="1" sz="4000">
              <a:solidFill>
                <a:srgbClr val="FF0000"/>
              </a:solidFill>
            </a:endParaRPr>
          </a:p>
          <a:p>
            <a:pPr indent="0" lvl="0" marL="0" rtl="0" algn="ctr">
              <a:lnSpc>
                <a:spcPct val="90000"/>
              </a:lnSpc>
              <a:spcBef>
                <a:spcPts val="0"/>
              </a:spcBef>
              <a:spcAft>
                <a:spcPts val="0"/>
              </a:spcAft>
              <a:buSzPct val="166666"/>
              <a:buNone/>
            </a:pPr>
            <a:r>
              <a:t/>
            </a:r>
            <a:endParaRPr b="1" sz="4000">
              <a:solidFill>
                <a:srgbClr val="FF0000"/>
              </a:solidFill>
            </a:endParaRPr>
          </a:p>
          <a:p>
            <a:pPr indent="0" lvl="0" marL="0" rtl="0" algn="ctr">
              <a:lnSpc>
                <a:spcPct val="90000"/>
              </a:lnSpc>
              <a:spcBef>
                <a:spcPts val="0"/>
              </a:spcBef>
              <a:spcAft>
                <a:spcPts val="0"/>
              </a:spcAft>
              <a:buSzPct val="142877"/>
              <a:buNone/>
            </a:pPr>
            <a:r>
              <a:t/>
            </a:r>
            <a:endParaRPr b="1" sz="4666">
              <a:solidFill>
                <a:srgbClr val="FF0000"/>
              </a:solidFill>
              <a:latin typeface="Comic Sans MS"/>
              <a:ea typeface="Comic Sans MS"/>
              <a:cs typeface="Comic Sans MS"/>
              <a:sym typeface="Comic Sans MS"/>
            </a:endParaRPr>
          </a:p>
          <a:p>
            <a:pPr indent="0" lvl="0" marL="0" rtl="0" algn="ctr">
              <a:lnSpc>
                <a:spcPct val="90000"/>
              </a:lnSpc>
              <a:spcBef>
                <a:spcPts val="0"/>
              </a:spcBef>
              <a:spcAft>
                <a:spcPts val="0"/>
              </a:spcAft>
              <a:buSzPct val="142877"/>
              <a:buNone/>
            </a:pPr>
            <a:r>
              <a:t/>
            </a:r>
            <a:endParaRPr b="1" sz="4666">
              <a:solidFill>
                <a:srgbClr val="FF0000"/>
              </a:solidFill>
              <a:latin typeface="Comic Sans MS"/>
              <a:ea typeface="Comic Sans MS"/>
              <a:cs typeface="Comic Sans MS"/>
              <a:sym typeface="Comic Sans MS"/>
            </a:endParaRPr>
          </a:p>
          <a:p>
            <a:pPr indent="0" lvl="0" marL="0" rtl="0" algn="ctr">
              <a:lnSpc>
                <a:spcPct val="90000"/>
              </a:lnSpc>
              <a:spcBef>
                <a:spcPts val="0"/>
              </a:spcBef>
              <a:spcAft>
                <a:spcPts val="0"/>
              </a:spcAft>
              <a:buSzPct val="142877"/>
              <a:buNone/>
            </a:pPr>
            <a:r>
              <a:t/>
            </a:r>
            <a:endParaRPr b="1" sz="4666">
              <a:solidFill>
                <a:srgbClr val="FF0000"/>
              </a:solidFill>
              <a:latin typeface="Comic Sans MS"/>
              <a:ea typeface="Comic Sans MS"/>
              <a:cs typeface="Comic Sans MS"/>
              <a:sym typeface="Comic Sans MS"/>
            </a:endParaRPr>
          </a:p>
          <a:p>
            <a:pPr indent="0" lvl="0" marL="0" rtl="0" algn="ctr">
              <a:lnSpc>
                <a:spcPct val="90000"/>
              </a:lnSpc>
              <a:spcBef>
                <a:spcPts val="0"/>
              </a:spcBef>
              <a:spcAft>
                <a:spcPts val="0"/>
              </a:spcAft>
              <a:buClr>
                <a:schemeClr val="dk1"/>
              </a:buClr>
              <a:buSzPts val="990"/>
              <a:buFont typeface="Arial"/>
              <a:buNone/>
            </a:pPr>
            <a:r>
              <a:rPr b="1" lang="en-ID" sz="4666">
                <a:solidFill>
                  <a:schemeClr val="lt1"/>
                </a:solidFill>
                <a:latin typeface="Arial"/>
                <a:ea typeface="Arial"/>
                <a:cs typeface="Arial"/>
                <a:sym typeface="Arial"/>
              </a:rPr>
              <a:t>KESEPAKATAN BELAJAR </a:t>
            </a:r>
            <a:endParaRPr b="1" sz="4666">
              <a:solidFill>
                <a:schemeClr val="lt1"/>
              </a:solidFill>
              <a:latin typeface="Arial"/>
              <a:ea typeface="Arial"/>
              <a:cs typeface="Arial"/>
              <a:sym typeface="Arial"/>
            </a:endParaRPr>
          </a:p>
          <a:p>
            <a:pPr indent="0" lvl="0" marL="0" rtl="0" algn="ctr">
              <a:lnSpc>
                <a:spcPct val="90000"/>
              </a:lnSpc>
              <a:spcBef>
                <a:spcPts val="0"/>
              </a:spcBef>
              <a:spcAft>
                <a:spcPts val="0"/>
              </a:spcAft>
              <a:buSzPct val="166666"/>
              <a:buNone/>
            </a:pPr>
            <a:r>
              <a:t/>
            </a:r>
            <a:endParaRPr b="1" sz="4000">
              <a:solidFill>
                <a:srgbClr val="2F5496"/>
              </a:solidFill>
            </a:endParaRPr>
          </a:p>
        </p:txBody>
      </p:sp>
      <p:sp>
        <p:nvSpPr>
          <p:cNvPr id="91" name="Google Shape;91;p4"/>
          <p:cNvSpPr txBox="1"/>
          <p:nvPr/>
        </p:nvSpPr>
        <p:spPr>
          <a:xfrm>
            <a:off x="457200" y="1371600"/>
            <a:ext cx="3457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000"/>
              <a:buFont typeface="Arial"/>
              <a:buNone/>
            </a:pPr>
            <a:r>
              <a:t/>
            </a:r>
            <a:endParaRPr b="1" i="0" sz="4000" u="none" cap="none" strike="noStrike">
              <a:solidFill>
                <a:srgbClr val="2F5496"/>
              </a:solidFill>
              <a:latin typeface="Calibri"/>
              <a:ea typeface="Calibri"/>
              <a:cs typeface="Calibri"/>
              <a:sym typeface="Calibri"/>
            </a:endParaRPr>
          </a:p>
        </p:txBody>
      </p:sp>
      <p:pic>
        <p:nvPicPr>
          <p:cNvPr descr="Kebebasan (Kemerdekaan) Mengemukakan Pendapat" id="92" name="Google Shape;92;p4"/>
          <p:cNvPicPr preferRelativeResize="0"/>
          <p:nvPr/>
        </p:nvPicPr>
        <p:blipFill rotWithShape="1">
          <a:blip r:embed="rId3">
            <a:alphaModFix/>
          </a:blip>
          <a:srcRect b="22598" l="33005" r="33009" t="25043"/>
          <a:stretch/>
        </p:blipFill>
        <p:spPr>
          <a:xfrm>
            <a:off x="738276" y="1587776"/>
            <a:ext cx="1404900" cy="1389600"/>
          </a:xfrm>
          <a:prstGeom prst="ellipse">
            <a:avLst/>
          </a:prstGeom>
          <a:noFill/>
          <a:ln>
            <a:noFill/>
          </a:ln>
        </p:spPr>
      </p:pic>
      <p:sp>
        <p:nvSpPr>
          <p:cNvPr id="93" name="Google Shape;93;p4"/>
          <p:cNvSpPr txBox="1"/>
          <p:nvPr/>
        </p:nvSpPr>
        <p:spPr>
          <a:xfrm>
            <a:off x="2143258" y="1652321"/>
            <a:ext cx="4336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D" sz="2400" u="none" cap="none" strike="noStrike">
                <a:solidFill>
                  <a:srgbClr val="000000"/>
                </a:solidFill>
                <a:latin typeface="Book Antiqua"/>
                <a:ea typeface="Book Antiqua"/>
                <a:cs typeface="Book Antiqua"/>
                <a:sym typeface="Book Antiqua"/>
              </a:rPr>
              <a:t>Semua orang memiliki kesempatan untuk berpendapat</a:t>
            </a:r>
            <a:endParaRPr b="0" i="0" sz="2400" u="none" cap="none" strike="noStrike">
              <a:solidFill>
                <a:srgbClr val="000000"/>
              </a:solidFill>
              <a:latin typeface="Book Antiqua"/>
              <a:ea typeface="Book Antiqua"/>
              <a:cs typeface="Book Antiqua"/>
              <a:sym typeface="Book Antiqua"/>
            </a:endParaRPr>
          </a:p>
        </p:txBody>
      </p:sp>
      <p:pic>
        <p:nvPicPr>
          <p:cNvPr descr="4,359 BEST Mute Microphone IMAGES, STOCK PHOTOS &amp;amp; VECTORS | Adobe Stock" id="94" name="Google Shape;94;p4"/>
          <p:cNvPicPr preferRelativeResize="0"/>
          <p:nvPr/>
        </p:nvPicPr>
        <p:blipFill rotWithShape="1">
          <a:blip r:embed="rId4">
            <a:alphaModFix/>
          </a:blip>
          <a:srcRect b="0" l="0" r="0" t="0"/>
          <a:stretch/>
        </p:blipFill>
        <p:spPr>
          <a:xfrm>
            <a:off x="5455286" y="1690590"/>
            <a:ext cx="1607700" cy="1682400"/>
          </a:xfrm>
          <a:prstGeom prst="ellipse">
            <a:avLst/>
          </a:prstGeom>
          <a:noFill/>
          <a:ln>
            <a:noFill/>
          </a:ln>
        </p:spPr>
      </p:pic>
      <p:sp>
        <p:nvSpPr>
          <p:cNvPr id="95" name="Google Shape;95;p4"/>
          <p:cNvSpPr txBox="1"/>
          <p:nvPr/>
        </p:nvSpPr>
        <p:spPr>
          <a:xfrm>
            <a:off x="7130258" y="1996054"/>
            <a:ext cx="4399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D" sz="2400" u="none" cap="none" strike="noStrike">
                <a:solidFill>
                  <a:srgbClr val="000000"/>
                </a:solidFill>
                <a:latin typeface="Book Antiqua"/>
                <a:ea typeface="Book Antiqua"/>
                <a:cs typeface="Book Antiqua"/>
                <a:sym typeface="Book Antiqua"/>
              </a:rPr>
              <a:t>Jika ada satu orang berbicara maka yang lain mendengarkan</a:t>
            </a:r>
            <a:endParaRPr b="0" i="0" sz="2400" u="none" cap="none" strike="noStrike">
              <a:solidFill>
                <a:srgbClr val="000000"/>
              </a:solidFill>
              <a:latin typeface="Book Antiqua"/>
              <a:ea typeface="Book Antiqua"/>
              <a:cs typeface="Book Antiqua"/>
              <a:sym typeface="Book Antiqua"/>
            </a:endParaRPr>
          </a:p>
        </p:txBody>
      </p:sp>
      <p:pic>
        <p:nvPicPr>
          <p:cNvPr descr="Indonesia sudah Menyediakan Kebebasan Berpendapat, Budaya Diskusi itu  Penting!" id="96" name="Google Shape;96;p4"/>
          <p:cNvPicPr preferRelativeResize="0"/>
          <p:nvPr/>
        </p:nvPicPr>
        <p:blipFill rotWithShape="1">
          <a:blip r:embed="rId5">
            <a:alphaModFix/>
          </a:blip>
          <a:srcRect b="0" l="0" r="0" t="0"/>
          <a:stretch/>
        </p:blipFill>
        <p:spPr>
          <a:xfrm>
            <a:off x="511277" y="3508541"/>
            <a:ext cx="2244213" cy="1428608"/>
          </a:xfrm>
          <a:prstGeom prst="rect">
            <a:avLst/>
          </a:prstGeom>
          <a:noFill/>
          <a:ln>
            <a:noFill/>
          </a:ln>
        </p:spPr>
      </p:pic>
      <p:sp>
        <p:nvSpPr>
          <p:cNvPr id="97" name="Google Shape;97;p4"/>
          <p:cNvSpPr txBox="1"/>
          <p:nvPr/>
        </p:nvSpPr>
        <p:spPr>
          <a:xfrm>
            <a:off x="2907890" y="3898654"/>
            <a:ext cx="2959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D" sz="2400" u="none" cap="none" strike="noStrike">
                <a:solidFill>
                  <a:srgbClr val="000000"/>
                </a:solidFill>
                <a:latin typeface="Book Antiqua"/>
                <a:ea typeface="Book Antiqua"/>
                <a:cs typeface="Book Antiqua"/>
                <a:sym typeface="Book Antiqua"/>
              </a:rPr>
              <a:t>Berpendapat setelah dipersilakan</a:t>
            </a:r>
            <a:endParaRPr b="0" i="0" sz="2400" u="none" cap="none" strike="noStrike">
              <a:solidFill>
                <a:srgbClr val="000000"/>
              </a:solidFill>
              <a:latin typeface="Book Antiqua"/>
              <a:ea typeface="Book Antiqua"/>
              <a:cs typeface="Book Antiqua"/>
              <a:sym typeface="Book Antiqua"/>
            </a:endParaRPr>
          </a:p>
        </p:txBody>
      </p:sp>
      <p:pic>
        <p:nvPicPr>
          <p:cNvPr descr="Bahagia Senyum Wajah - Gambar gratis di Pixabay" id="98" name="Google Shape;98;p4"/>
          <p:cNvPicPr preferRelativeResize="0"/>
          <p:nvPr/>
        </p:nvPicPr>
        <p:blipFill rotWithShape="1">
          <a:blip r:embed="rId6">
            <a:alphaModFix/>
          </a:blip>
          <a:srcRect b="0" l="0" r="0" t="0"/>
          <a:stretch/>
        </p:blipFill>
        <p:spPr>
          <a:xfrm>
            <a:off x="6605849" y="3252028"/>
            <a:ext cx="1201215" cy="1607575"/>
          </a:xfrm>
          <a:prstGeom prst="rect">
            <a:avLst/>
          </a:prstGeom>
          <a:noFill/>
          <a:ln>
            <a:noFill/>
          </a:ln>
        </p:spPr>
      </p:pic>
      <p:sp>
        <p:nvSpPr>
          <p:cNvPr id="99" name="Google Shape;99;p4"/>
          <p:cNvSpPr txBox="1"/>
          <p:nvPr/>
        </p:nvSpPr>
        <p:spPr>
          <a:xfrm>
            <a:off x="7869122" y="3677933"/>
            <a:ext cx="4281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D" sz="2400" u="none" cap="none" strike="noStrike">
                <a:solidFill>
                  <a:srgbClr val="000000"/>
                </a:solidFill>
                <a:latin typeface="Book Antiqua"/>
                <a:ea typeface="Book Antiqua"/>
                <a:cs typeface="Book Antiqua"/>
                <a:sym typeface="Book Antiqua"/>
              </a:rPr>
              <a:t>Mengikuti kelas dengan perasaan yang bahagia</a:t>
            </a:r>
            <a:endParaRPr b="0" i="0" sz="2400" u="none" cap="none" strike="noStrike">
              <a:solidFill>
                <a:srgbClr val="000000"/>
              </a:solidFill>
              <a:latin typeface="Book Antiqua"/>
              <a:ea typeface="Book Antiqua"/>
              <a:cs typeface="Book Antiqua"/>
              <a:sym typeface="Book Antiqua"/>
            </a:endParaRPr>
          </a:p>
        </p:txBody>
      </p:sp>
      <p:pic>
        <p:nvPicPr>
          <p:cNvPr descr="Teori Mencar Ilmu Konstruktivisme - Raja Soal" id="100" name="Google Shape;100;p4"/>
          <p:cNvPicPr preferRelativeResize="0"/>
          <p:nvPr/>
        </p:nvPicPr>
        <p:blipFill rotWithShape="1">
          <a:blip r:embed="rId7">
            <a:alphaModFix/>
          </a:blip>
          <a:srcRect b="0" l="0" r="0" t="0"/>
          <a:stretch/>
        </p:blipFill>
        <p:spPr>
          <a:xfrm>
            <a:off x="566840" y="5031810"/>
            <a:ext cx="1522197" cy="1436124"/>
          </a:xfrm>
          <a:prstGeom prst="rect">
            <a:avLst/>
          </a:prstGeom>
          <a:noFill/>
          <a:ln>
            <a:noFill/>
          </a:ln>
        </p:spPr>
      </p:pic>
      <p:sp>
        <p:nvSpPr>
          <p:cNvPr id="101" name="Google Shape;101;p4"/>
          <p:cNvSpPr txBox="1"/>
          <p:nvPr/>
        </p:nvSpPr>
        <p:spPr>
          <a:xfrm>
            <a:off x="782525" y="6310000"/>
            <a:ext cx="6822600" cy="732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2500"/>
              <a:buFont typeface="Arial"/>
              <a:buNone/>
            </a:pPr>
            <a:r>
              <a:rPr b="1" i="0" lang="en-ID" sz="2400" u="none" cap="none" strike="noStrike">
                <a:solidFill>
                  <a:schemeClr val="dk1"/>
                </a:solidFill>
                <a:latin typeface="Book Antiqua"/>
                <a:ea typeface="Book Antiqua"/>
                <a:cs typeface="Book Antiqua"/>
                <a:sym typeface="Book Antiqua"/>
              </a:rPr>
              <a:t>Berpartisipasi penuh secara aktif</a:t>
            </a:r>
            <a:endParaRPr b="1" i="0" sz="2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descr="Terbuka Untuk Berpikir unduh gratis - Di atas Bintang: 8 Pulau Trilogi  Terbuka untuk Berpikir Diet for a Small Planet makanan Cepat saji - lain  lain gambar png" id="102" name="Google Shape;102;p4"/>
          <p:cNvPicPr preferRelativeResize="0"/>
          <p:nvPr/>
        </p:nvPicPr>
        <p:blipFill rotWithShape="1">
          <a:blip r:embed="rId8">
            <a:alphaModFix/>
          </a:blip>
          <a:srcRect b="8765" l="22489" r="20773" t="9847"/>
          <a:stretch/>
        </p:blipFill>
        <p:spPr>
          <a:xfrm>
            <a:off x="6374666" y="5088202"/>
            <a:ext cx="836689" cy="1200329"/>
          </a:xfrm>
          <a:prstGeom prst="rect">
            <a:avLst/>
          </a:prstGeom>
          <a:noFill/>
          <a:ln>
            <a:noFill/>
          </a:ln>
        </p:spPr>
      </p:pic>
      <p:sp>
        <p:nvSpPr>
          <p:cNvPr id="103" name="Google Shape;103;p4"/>
          <p:cNvSpPr txBox="1"/>
          <p:nvPr/>
        </p:nvSpPr>
        <p:spPr>
          <a:xfrm>
            <a:off x="7285704" y="5320994"/>
            <a:ext cx="3795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D" sz="2400" u="none" cap="none" strike="noStrike">
                <a:solidFill>
                  <a:srgbClr val="000000"/>
                </a:solidFill>
                <a:latin typeface="Book Antiqua"/>
                <a:ea typeface="Book Antiqua"/>
                <a:cs typeface="Book Antiqua"/>
                <a:sym typeface="Book Antiqua"/>
              </a:rPr>
              <a:t>Berpikiran terbuka dan saling menghormati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296b5d7f73_0_199"/>
          <p:cNvSpPr txBox="1"/>
          <p:nvPr/>
        </p:nvSpPr>
        <p:spPr>
          <a:xfrm>
            <a:off x="533301" y="13180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Asesmen Diagnostik</a:t>
            </a:r>
            <a:endParaRPr b="1" i="0" sz="4400" u="none" cap="none" strike="noStrike">
              <a:solidFill>
                <a:srgbClr val="000000"/>
              </a:solidFill>
              <a:latin typeface="Arial"/>
              <a:ea typeface="Arial"/>
              <a:cs typeface="Arial"/>
              <a:sym typeface="Arial"/>
            </a:endParaRPr>
          </a:p>
        </p:txBody>
      </p:sp>
      <p:sp>
        <p:nvSpPr>
          <p:cNvPr id="417" name="Google Shape;417;g2296b5d7f73_0_199"/>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115000"/>
              </a:lnSpc>
              <a:spcBef>
                <a:spcPts val="100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Tahapan asesmen diagnostik adalah persiapan, pelaksanaan, dan tindak lanjut. </a:t>
            </a:r>
            <a:endParaRPr b="0" i="0" sz="2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Contoh tahapan asesmen diagnostik terdapat pada slide selanjutnya.</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1" name="Shape 421"/>
        <p:cNvGrpSpPr/>
        <p:nvPr/>
      </p:nvGrpSpPr>
      <p:grpSpPr>
        <a:xfrm>
          <a:off x="0" y="0"/>
          <a:ext cx="0" cy="0"/>
          <a:chOff x="0" y="0"/>
          <a:chExt cx="0" cy="0"/>
        </a:xfrm>
      </p:grpSpPr>
      <p:sp>
        <p:nvSpPr>
          <p:cNvPr id="422" name="Google Shape;422;g2296b5d7f73_0_204"/>
          <p:cNvSpPr/>
          <p:nvPr/>
        </p:nvSpPr>
        <p:spPr>
          <a:xfrm>
            <a:off x="-14125" y="925"/>
            <a:ext cx="12206100" cy="6858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3" name="Google Shape;423;g2296b5d7f73_0_204"/>
          <p:cNvPicPr preferRelativeResize="0"/>
          <p:nvPr/>
        </p:nvPicPr>
        <p:blipFill rotWithShape="1">
          <a:blip r:embed="rId3">
            <a:alphaModFix/>
          </a:blip>
          <a:srcRect b="0" l="0" r="0" t="0"/>
          <a:stretch/>
        </p:blipFill>
        <p:spPr>
          <a:xfrm>
            <a:off x="2671662" y="185563"/>
            <a:ext cx="6848675" cy="64868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296b5d7f73_0_209"/>
          <p:cNvSpPr txBox="1"/>
          <p:nvPr/>
        </p:nvSpPr>
        <p:spPr>
          <a:xfrm>
            <a:off x="609501" y="13180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Strategi Asesmen Diagnostik</a:t>
            </a:r>
            <a:endParaRPr b="1" i="0" sz="4400" u="none" cap="none" strike="noStrike">
              <a:solidFill>
                <a:srgbClr val="000000"/>
              </a:solidFill>
              <a:latin typeface="Arial"/>
              <a:ea typeface="Arial"/>
              <a:cs typeface="Arial"/>
              <a:sym typeface="Arial"/>
            </a:endParaRPr>
          </a:p>
        </p:txBody>
      </p:sp>
      <p:sp>
        <p:nvSpPr>
          <p:cNvPr id="429" name="Google Shape;429;g2296b5d7f73_0_209"/>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15000"/>
              </a:lnSpc>
              <a:spcBef>
                <a:spcPts val="1000"/>
              </a:spcBef>
              <a:spcAft>
                <a:spcPts val="0"/>
              </a:spcAft>
              <a:buClr>
                <a:srgbClr val="000000"/>
              </a:buClr>
              <a:buSzPct val="100000"/>
              <a:buFont typeface="Arial"/>
              <a:buNone/>
            </a:pPr>
            <a:r>
              <a:rPr b="0" i="0" lang="en-ID" sz="2800" u="none" cap="none" strike="noStrike">
                <a:solidFill>
                  <a:srgbClr val="000000"/>
                </a:solidFill>
                <a:latin typeface="Arial"/>
                <a:ea typeface="Arial"/>
                <a:cs typeface="Arial"/>
                <a:sym typeface="Arial"/>
              </a:rPr>
              <a:t>Strategi tanya jawab dalam asesmen diagnostik, antara lain:</a:t>
            </a:r>
            <a:endParaRPr b="0" i="0" sz="2800" u="none" cap="none" strike="noStrike">
              <a:solidFill>
                <a:srgbClr val="000000"/>
              </a:solidFill>
              <a:latin typeface="Arial"/>
              <a:ea typeface="Arial"/>
              <a:cs typeface="Arial"/>
              <a:sym typeface="Arial"/>
            </a:endParaRPr>
          </a:p>
          <a:p>
            <a:pPr indent="-342897" lvl="0" marL="457200" marR="0" rtl="0" algn="l">
              <a:lnSpc>
                <a:spcPct val="115000"/>
              </a:lnSpc>
              <a:spcBef>
                <a:spcPts val="100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Pastikan pertanyaan jelas dan mudah dipahami</a:t>
            </a:r>
            <a:endParaRPr b="0" i="0" sz="2800" u="none" cap="none" strike="noStrike">
              <a:solidFill>
                <a:srgbClr val="000000"/>
              </a:solidFill>
              <a:latin typeface="Arial"/>
              <a:ea typeface="Arial"/>
              <a:cs typeface="Arial"/>
              <a:sym typeface="Arial"/>
            </a:endParaRPr>
          </a:p>
          <a:p>
            <a:pPr indent="-342897"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Menyertai acuan atau stimulus informasi yang dapat membantu peserta didik menemukan jawabannya</a:t>
            </a:r>
            <a:endParaRPr b="0" i="0" sz="2800" u="none" cap="none" strike="noStrike">
              <a:solidFill>
                <a:srgbClr val="000000"/>
              </a:solidFill>
              <a:latin typeface="Arial"/>
              <a:ea typeface="Arial"/>
              <a:cs typeface="Arial"/>
              <a:sym typeface="Arial"/>
            </a:endParaRPr>
          </a:p>
          <a:p>
            <a:pPr indent="-342897"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Memberikan waktu berpikir kepada peserta didik menemukan jawabannya</a:t>
            </a:r>
            <a:endParaRPr b="0" i="0" sz="2800" u="none" cap="none" strike="noStrike">
              <a:solidFill>
                <a:srgbClr val="000000"/>
              </a:solidFill>
              <a:latin typeface="Arial"/>
              <a:ea typeface="Arial"/>
              <a:cs typeface="Arial"/>
              <a:sym typeface="Arial"/>
            </a:endParaRPr>
          </a:p>
          <a:p>
            <a:pPr indent="-342897"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Saat peserta didik menjawab pertanyaan:</a:t>
            </a:r>
            <a:endParaRPr b="0" i="0" sz="28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ct val="75000"/>
              <a:buFont typeface="Arial"/>
              <a:buChar char="○"/>
            </a:pPr>
            <a:r>
              <a:rPr b="0" i="0" lang="en-ID" sz="2400" u="none" cap="none" strike="noStrike">
                <a:solidFill>
                  <a:srgbClr val="000000"/>
                </a:solidFill>
                <a:latin typeface="Arial"/>
                <a:ea typeface="Arial"/>
                <a:cs typeface="Arial"/>
                <a:sym typeface="Arial"/>
              </a:rPr>
              <a:t>Berikan penguatan</a:t>
            </a:r>
            <a:endParaRPr b="0" i="0" sz="24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ct val="75000"/>
              <a:buFont typeface="Arial"/>
              <a:buChar char="○"/>
            </a:pPr>
            <a:r>
              <a:rPr b="0" i="0" lang="en-ID" sz="2400" u="none" cap="none" strike="noStrike">
                <a:solidFill>
                  <a:srgbClr val="000000"/>
                </a:solidFill>
                <a:latin typeface="Arial"/>
                <a:ea typeface="Arial"/>
                <a:cs typeface="Arial"/>
                <a:sym typeface="Arial"/>
              </a:rPr>
              <a:t>Berikan pertanyaan lanjutan untuk menggali lebih dalam</a:t>
            </a:r>
            <a:endParaRPr b="0" i="0" sz="2400" u="none" cap="none" strike="noStrike">
              <a:solidFill>
                <a:srgbClr val="000000"/>
              </a:solidFill>
              <a:latin typeface="Arial"/>
              <a:ea typeface="Arial"/>
              <a:cs typeface="Arial"/>
              <a:sym typeface="Arial"/>
            </a:endParaRPr>
          </a:p>
          <a:p>
            <a:pPr indent="-342900" lvl="1" marL="914400" marR="0" rtl="0" algn="l">
              <a:lnSpc>
                <a:spcPct val="115000"/>
              </a:lnSpc>
              <a:spcBef>
                <a:spcPts val="0"/>
              </a:spcBef>
              <a:spcAft>
                <a:spcPts val="0"/>
              </a:spcAft>
              <a:buClr>
                <a:srgbClr val="000000"/>
              </a:buClr>
              <a:buSzPct val="75000"/>
              <a:buFont typeface="Arial"/>
              <a:buChar char="○"/>
            </a:pPr>
            <a:r>
              <a:rPr b="0" i="0" lang="en-ID" sz="2400" u="none" cap="none" strike="noStrike">
                <a:solidFill>
                  <a:srgbClr val="000000"/>
                </a:solidFill>
                <a:latin typeface="Arial"/>
                <a:ea typeface="Arial"/>
                <a:cs typeface="Arial"/>
                <a:sym typeface="Arial"/>
              </a:rPr>
              <a:t>Mengembalikan fokus jika jawaban mulai menyimpang</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2296b5d7f73_0_214"/>
          <p:cNvSpPr txBox="1"/>
          <p:nvPr/>
        </p:nvSpPr>
        <p:spPr>
          <a:xfrm>
            <a:off x="838101" y="14704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Strategi Asesmen Diagnostik</a:t>
            </a:r>
            <a:endParaRPr b="1" i="0" sz="4400" u="none" cap="none" strike="noStrike">
              <a:solidFill>
                <a:srgbClr val="000000"/>
              </a:solidFill>
              <a:latin typeface="Arial"/>
              <a:ea typeface="Arial"/>
              <a:cs typeface="Arial"/>
              <a:sym typeface="Arial"/>
            </a:endParaRPr>
          </a:p>
        </p:txBody>
      </p:sp>
      <p:sp>
        <p:nvSpPr>
          <p:cNvPr id="435" name="Google Shape;435;g2296b5d7f73_0_214"/>
          <p:cNvSpPr txBox="1"/>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90000"/>
              </a:lnSpc>
              <a:spcBef>
                <a:spcPts val="100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Saat peserta didik balik bertanya:</a:t>
            </a:r>
            <a:endParaRPr b="0" i="0" sz="2800" u="none" cap="none" strike="noStrike">
              <a:solidFill>
                <a:srgbClr val="000000"/>
              </a:solidFill>
              <a:latin typeface="Arial"/>
              <a:ea typeface="Arial"/>
              <a:cs typeface="Arial"/>
              <a:sym typeface="Arial"/>
            </a:endParaRPr>
          </a:p>
          <a:p>
            <a:pPr indent="-342900" lvl="1" marL="914400" marR="0" rtl="0" algn="l">
              <a:lnSpc>
                <a:spcPct val="90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Langsung menjawab pertanyaan peserta didik</a:t>
            </a:r>
            <a:endParaRPr b="0" i="0" sz="2400" u="none" cap="none" strike="noStrike">
              <a:solidFill>
                <a:srgbClr val="000000"/>
              </a:solidFill>
              <a:latin typeface="Arial"/>
              <a:ea typeface="Arial"/>
              <a:cs typeface="Arial"/>
              <a:sym typeface="Arial"/>
            </a:endParaRPr>
          </a:p>
          <a:p>
            <a:pPr indent="-342900" lvl="1" marL="914400" marR="0" rtl="0" algn="l">
              <a:lnSpc>
                <a:spcPct val="90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Membantu peserta didik untuk dapat menjawab pertanyaannya sendiri</a:t>
            </a:r>
            <a:endParaRPr b="0" i="0" sz="2400" u="none" cap="none" strike="noStrike">
              <a:solidFill>
                <a:srgbClr val="000000"/>
              </a:solidFill>
              <a:latin typeface="Arial"/>
              <a:ea typeface="Arial"/>
              <a:cs typeface="Arial"/>
              <a:sym typeface="Arial"/>
            </a:endParaRPr>
          </a:p>
          <a:p>
            <a:pPr indent="0" lvl="0" marL="91440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000000"/>
              </a:buClr>
              <a:buSzPts val="1800"/>
              <a:buFont typeface="Arial"/>
              <a:buChar char="•"/>
            </a:pPr>
            <a:r>
              <a:rPr b="0" i="0" lang="en-ID" sz="2800" u="none" cap="none" strike="noStrike">
                <a:solidFill>
                  <a:srgbClr val="000000"/>
                </a:solidFill>
                <a:latin typeface="Arial"/>
                <a:ea typeface="Arial"/>
                <a:cs typeface="Arial"/>
                <a:sym typeface="Arial"/>
              </a:rPr>
              <a:t>Saat peserta didik menjawab pertanyaan:</a:t>
            </a:r>
            <a:endParaRPr b="0" i="0" sz="2800" u="none" cap="none" strike="noStrike">
              <a:solidFill>
                <a:srgbClr val="000000"/>
              </a:solidFill>
              <a:latin typeface="Arial"/>
              <a:ea typeface="Arial"/>
              <a:cs typeface="Arial"/>
              <a:sym typeface="Arial"/>
            </a:endParaRPr>
          </a:p>
          <a:p>
            <a:pPr indent="-342900" lvl="1" marL="914400" marR="0" rtl="0" algn="l">
              <a:lnSpc>
                <a:spcPct val="90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Mencoba mengarahkan kembali pertanyaan </a:t>
            </a:r>
            <a:endParaRPr b="0" i="0" sz="2400" u="none" cap="none" strike="noStrike">
              <a:solidFill>
                <a:srgbClr val="000000"/>
              </a:solidFill>
              <a:latin typeface="Arial"/>
              <a:ea typeface="Arial"/>
              <a:cs typeface="Arial"/>
              <a:sym typeface="Arial"/>
            </a:endParaRPr>
          </a:p>
          <a:p>
            <a:pPr indent="-342900" lvl="1" marL="914400" marR="0" rtl="0" algn="l">
              <a:lnSpc>
                <a:spcPct val="90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Memparafrasekan pertanyaan agar lebih mudah </a:t>
            </a:r>
            <a:endParaRPr b="0" i="0" sz="2400" u="none" cap="none" strike="noStrike">
              <a:solidFill>
                <a:srgbClr val="000000"/>
              </a:solidFill>
              <a:latin typeface="Arial"/>
              <a:ea typeface="Arial"/>
              <a:cs typeface="Arial"/>
              <a:sym typeface="Arial"/>
            </a:endParaRPr>
          </a:p>
          <a:p>
            <a:pPr indent="-342900" lvl="1" marL="914400" marR="0" rtl="0" algn="l">
              <a:lnSpc>
                <a:spcPct val="90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dipahami</a:t>
            </a:r>
            <a:endParaRPr b="0" i="0" sz="2400" u="none" cap="none" strike="noStrike">
              <a:solidFill>
                <a:srgbClr val="000000"/>
              </a:solidFill>
              <a:latin typeface="Arial"/>
              <a:ea typeface="Arial"/>
              <a:cs typeface="Arial"/>
              <a:sym typeface="Arial"/>
            </a:endParaRPr>
          </a:p>
          <a:p>
            <a:pPr indent="-342900" lvl="1" marL="914400" marR="0" rtl="0" algn="l">
              <a:lnSpc>
                <a:spcPct val="90000"/>
              </a:lnSpc>
              <a:spcBef>
                <a:spcPts val="0"/>
              </a:spcBef>
              <a:spcAft>
                <a:spcPts val="0"/>
              </a:spcAft>
              <a:buClr>
                <a:srgbClr val="000000"/>
              </a:buClr>
              <a:buSzPts val="1800"/>
              <a:buFont typeface="Arial"/>
              <a:buChar char="○"/>
            </a:pPr>
            <a:r>
              <a:rPr b="0" i="0" lang="en-ID" sz="2400" u="none" cap="none" strike="noStrike">
                <a:solidFill>
                  <a:srgbClr val="000000"/>
                </a:solidFill>
                <a:latin typeface="Arial"/>
                <a:ea typeface="Arial"/>
                <a:cs typeface="Arial"/>
                <a:sym typeface="Arial"/>
              </a:rPr>
              <a:t>Menunggu beberapa saat</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296b5d7f73_0_219"/>
          <p:cNvSpPr txBox="1"/>
          <p:nvPr/>
        </p:nvSpPr>
        <p:spPr>
          <a:xfrm>
            <a:off x="609501" y="13942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Analisis Kebutuhan</a:t>
            </a:r>
            <a:endParaRPr b="1" i="0" sz="4400" u="none" cap="none" strike="noStrike">
              <a:solidFill>
                <a:srgbClr val="000000"/>
              </a:solidFill>
              <a:latin typeface="Arial"/>
              <a:ea typeface="Arial"/>
              <a:cs typeface="Arial"/>
              <a:sym typeface="Arial"/>
            </a:endParaRPr>
          </a:p>
        </p:txBody>
      </p:sp>
      <p:sp>
        <p:nvSpPr>
          <p:cNvPr id="441" name="Google Shape;441;g2296b5d7f73_0_219"/>
          <p:cNvSpPr txBox="1"/>
          <p:nvPr/>
        </p:nvSpPr>
        <p:spPr>
          <a:xfrm>
            <a:off x="533400" y="2338603"/>
            <a:ext cx="10515600" cy="3838500"/>
          </a:xfrm>
          <a:prstGeom prst="rect">
            <a:avLst/>
          </a:prstGeom>
          <a:noFill/>
          <a:ln>
            <a:noFill/>
          </a:ln>
        </p:spPr>
        <p:txBody>
          <a:bodyPr anchorCtr="0" anchor="t" bIns="45700" lIns="91425" spcFirstLastPara="1" rIns="91425" wrap="square" tIns="45700">
            <a:normAutofit fontScale="77500" lnSpcReduction="10000"/>
          </a:bodyPr>
          <a:lstStyle/>
          <a:p>
            <a:pPr indent="-317181" lvl="0" marL="457200" marR="0" rtl="0" algn="l">
              <a:lnSpc>
                <a:spcPct val="115000"/>
              </a:lnSpc>
              <a:spcBef>
                <a:spcPts val="100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Ketika guru bimbingan dan konseling memberikan layanan Bimbingan dan Konseling maka analisis kebutuhan disusun berdasarkan hasil asesmen kebutuhan, Capaian Layanan Bimbingan, dan Konseling.</a:t>
            </a:r>
            <a:endParaRPr b="0" i="0" sz="2800" u="none" cap="none" strike="noStrike">
              <a:solidFill>
                <a:srgbClr val="000000"/>
              </a:solidFill>
              <a:latin typeface="Arial"/>
              <a:ea typeface="Arial"/>
              <a:cs typeface="Arial"/>
              <a:sym typeface="Arial"/>
            </a:endParaRPr>
          </a:p>
          <a:p>
            <a:pPr indent="-317181"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Asesmen dan analisis kebutuhan merupakan proses mengumpulkan, menganalisis, dan menginterpretasikan data atau informasi tentang peserta didik dan lingkungannya. </a:t>
            </a:r>
            <a:endParaRPr b="0" i="0" sz="2800" u="none" cap="none" strike="noStrike">
              <a:solidFill>
                <a:srgbClr val="000000"/>
              </a:solidFill>
              <a:latin typeface="Arial"/>
              <a:ea typeface="Arial"/>
              <a:cs typeface="Arial"/>
              <a:sym typeface="Arial"/>
            </a:endParaRPr>
          </a:p>
          <a:p>
            <a:pPr indent="-317181"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Hal ini untuk mendapat gambaran berbagai kondisi individu sebagai dasar penyusunan perencanaan program layanan Bimbingan dan Konseling. Analisis kebutuhan dapat juga bersumber dari asumsi-asumsi teoritis tentang perkembangan individu berikut resiko yang menyertainya (</a:t>
            </a:r>
            <a:r>
              <a:rPr b="0" i="1" lang="en-ID" sz="2800" u="none" cap="none" strike="noStrike">
                <a:solidFill>
                  <a:srgbClr val="000000"/>
                </a:solidFill>
                <a:latin typeface="Arial"/>
                <a:ea typeface="Arial"/>
                <a:cs typeface="Arial"/>
                <a:sym typeface="Arial"/>
              </a:rPr>
              <a:t>hazard</a:t>
            </a:r>
            <a:r>
              <a:rPr b="0" i="0" lang="en-ID"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296b5d7f73_0_224"/>
          <p:cNvSpPr txBox="1"/>
          <p:nvPr/>
        </p:nvSpPr>
        <p:spPr>
          <a:xfrm>
            <a:off x="457101" y="1318034"/>
            <a:ext cx="10515600" cy="111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ID" sz="4400" u="none" cap="none" strike="noStrike">
                <a:solidFill>
                  <a:srgbClr val="000000"/>
                </a:solidFill>
                <a:latin typeface="Arial"/>
                <a:ea typeface="Arial"/>
                <a:cs typeface="Arial"/>
                <a:sym typeface="Arial"/>
              </a:rPr>
              <a:t>Analisis Kebutuhan</a:t>
            </a:r>
            <a:endParaRPr b="1" i="0" sz="4400" u="none" cap="none" strike="noStrike">
              <a:solidFill>
                <a:srgbClr val="000000"/>
              </a:solidFill>
              <a:latin typeface="Arial"/>
              <a:ea typeface="Arial"/>
              <a:cs typeface="Arial"/>
              <a:sym typeface="Arial"/>
            </a:endParaRPr>
          </a:p>
        </p:txBody>
      </p:sp>
      <p:sp>
        <p:nvSpPr>
          <p:cNvPr id="447" name="Google Shape;447;g2296b5d7f73_0_224"/>
          <p:cNvSpPr txBox="1"/>
          <p:nvPr/>
        </p:nvSpPr>
        <p:spPr>
          <a:xfrm>
            <a:off x="609600" y="2338603"/>
            <a:ext cx="10515600" cy="3838500"/>
          </a:xfrm>
          <a:prstGeom prst="rect">
            <a:avLst/>
          </a:prstGeom>
          <a:noFill/>
          <a:ln>
            <a:noFill/>
          </a:ln>
        </p:spPr>
        <p:txBody>
          <a:bodyPr anchorCtr="0" anchor="t" bIns="45700" lIns="91425" spcFirstLastPara="1" rIns="91425" wrap="square" tIns="45700">
            <a:normAutofit fontScale="77500" lnSpcReduction="10000"/>
          </a:bodyPr>
          <a:lstStyle/>
          <a:p>
            <a:pPr indent="-317181" lvl="0" marL="457200" marR="0" rtl="0" algn="l">
              <a:lnSpc>
                <a:spcPct val="115000"/>
              </a:lnSpc>
              <a:spcBef>
                <a:spcPts val="100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Ketika guru bimbingan dan konseling memberikan layanan Bimbingan dan Konseling maka analisis kebutuhan disusun berdasarkan hasil asesmen kebutuhan, Capaian Layanan Bimbingan, dan Konseling.</a:t>
            </a:r>
            <a:endParaRPr b="0" i="0" sz="2800" u="none" cap="none" strike="noStrike">
              <a:solidFill>
                <a:srgbClr val="000000"/>
              </a:solidFill>
              <a:latin typeface="Arial"/>
              <a:ea typeface="Arial"/>
              <a:cs typeface="Arial"/>
              <a:sym typeface="Arial"/>
            </a:endParaRPr>
          </a:p>
          <a:p>
            <a:pPr indent="-317181"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Asesmen dan analisis kebutuhan merupakan proses mengumpulkan, menganalisis, dan menginterpretasikan data atau informasi tentang peserta didik dan lingkungannya. </a:t>
            </a:r>
            <a:endParaRPr b="0" i="0" sz="2800" u="none" cap="none" strike="noStrike">
              <a:solidFill>
                <a:srgbClr val="000000"/>
              </a:solidFill>
              <a:latin typeface="Arial"/>
              <a:ea typeface="Arial"/>
              <a:cs typeface="Arial"/>
              <a:sym typeface="Arial"/>
            </a:endParaRPr>
          </a:p>
          <a:p>
            <a:pPr indent="-317181" lvl="0" marL="457200" marR="0" rtl="0" algn="l">
              <a:lnSpc>
                <a:spcPct val="115000"/>
              </a:lnSpc>
              <a:spcBef>
                <a:spcPts val="0"/>
              </a:spcBef>
              <a:spcAft>
                <a:spcPts val="0"/>
              </a:spcAft>
              <a:buClr>
                <a:srgbClr val="000000"/>
              </a:buClr>
              <a:buSzPct val="64285"/>
              <a:buFont typeface="Arial"/>
              <a:buChar char="•"/>
            </a:pPr>
            <a:r>
              <a:rPr b="0" i="0" lang="en-ID" sz="2800" u="none" cap="none" strike="noStrike">
                <a:solidFill>
                  <a:srgbClr val="000000"/>
                </a:solidFill>
                <a:latin typeface="Arial"/>
                <a:ea typeface="Arial"/>
                <a:cs typeface="Arial"/>
                <a:sym typeface="Arial"/>
              </a:rPr>
              <a:t>Hal ini untuk mendapat gambaran berbagai kondisi individu sebagai dasar penyusunan perencanaan program layanan Bimbingan dan Konseling. Analisis kebutuhan dapat juga bersumber dari asumsi-asumsi teoritis tentang perkembangan individu berikut resiko yang menyertainya (</a:t>
            </a:r>
            <a:r>
              <a:rPr b="0" i="1" lang="en-ID" sz="2800" u="none" cap="none" strike="noStrike">
                <a:solidFill>
                  <a:srgbClr val="000000"/>
                </a:solidFill>
                <a:latin typeface="Arial"/>
                <a:ea typeface="Arial"/>
                <a:cs typeface="Arial"/>
                <a:sym typeface="Arial"/>
              </a:rPr>
              <a:t>hazard</a:t>
            </a:r>
            <a:r>
              <a:rPr b="0" i="0" lang="en-ID"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296b5d7f73_0_229"/>
          <p:cNvSpPr txBox="1"/>
          <p:nvPr/>
        </p:nvSpPr>
        <p:spPr>
          <a:xfrm>
            <a:off x="838101" y="1470434"/>
            <a:ext cx="10515600" cy="1117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559"/>
              <a:buFont typeface="Arial"/>
              <a:buNone/>
            </a:pPr>
            <a:r>
              <a:rPr b="1" i="0" lang="en-ID" sz="3559" u="none" cap="none" strike="noStrike">
                <a:solidFill>
                  <a:srgbClr val="000000"/>
                </a:solidFill>
                <a:latin typeface="Arial"/>
                <a:ea typeface="Arial"/>
                <a:cs typeface="Arial"/>
                <a:sym typeface="Arial"/>
              </a:rPr>
              <a:t>Hal-hal yang Perlu Dipertimbangkan Sebelum Memilih atau Menyusun Asesmen siswa</a:t>
            </a:r>
            <a:endParaRPr b="1" i="0" sz="3559" u="none" cap="none" strike="noStrike">
              <a:solidFill>
                <a:srgbClr val="000000"/>
              </a:solidFill>
              <a:latin typeface="Arial"/>
              <a:ea typeface="Arial"/>
              <a:cs typeface="Arial"/>
              <a:sym typeface="Arial"/>
            </a:endParaRPr>
          </a:p>
        </p:txBody>
      </p:sp>
      <p:sp>
        <p:nvSpPr>
          <p:cNvPr id="453" name="Google Shape;453;g2296b5d7f73_0_229"/>
          <p:cNvSpPr txBox="1"/>
          <p:nvPr/>
        </p:nvSpPr>
        <p:spPr>
          <a:xfrm>
            <a:off x="838200" y="2643403"/>
            <a:ext cx="10515600" cy="3838500"/>
          </a:xfrm>
          <a:prstGeom prst="rect">
            <a:avLst/>
          </a:prstGeom>
          <a:noFill/>
          <a:ln>
            <a:noFill/>
          </a:ln>
        </p:spPr>
        <p:txBody>
          <a:bodyPr anchorCtr="0" anchor="t" bIns="45700" lIns="91425" spcFirstLastPara="1" rIns="91425" wrap="square" tIns="45700">
            <a:normAutofit lnSpcReduction="10000"/>
          </a:bodyPr>
          <a:lstStyle/>
          <a:p>
            <a:pPr indent="-420815" lvl="0" marL="457200" marR="0" rtl="0" algn="l">
              <a:lnSpc>
                <a:spcPct val="115000"/>
              </a:lnSpc>
              <a:spcBef>
                <a:spcPts val="1000"/>
              </a:spcBef>
              <a:spcAft>
                <a:spcPts val="0"/>
              </a:spcAft>
              <a:buClr>
                <a:srgbClr val="000000"/>
              </a:buClr>
              <a:buSzPts val="3027"/>
              <a:buFont typeface="Arial"/>
              <a:buChar char="•"/>
            </a:pPr>
            <a:r>
              <a:rPr b="0" i="0" lang="en-ID" sz="3800" u="none" cap="none" strike="noStrike">
                <a:solidFill>
                  <a:srgbClr val="000000"/>
                </a:solidFill>
                <a:latin typeface="Arial"/>
                <a:ea typeface="Arial"/>
                <a:cs typeface="Arial"/>
                <a:sym typeface="Arial"/>
              </a:rPr>
              <a:t>Visi dan misi sekolah,</a:t>
            </a:r>
            <a:endParaRPr b="0" i="0" sz="2800" u="none" cap="none" strike="noStrike">
              <a:solidFill>
                <a:srgbClr val="000000"/>
              </a:solidFill>
              <a:latin typeface="Arial"/>
              <a:ea typeface="Arial"/>
              <a:cs typeface="Arial"/>
              <a:sym typeface="Arial"/>
            </a:endParaRPr>
          </a:p>
          <a:p>
            <a:pPr indent="-420815" lvl="0" marL="457200" marR="0" rtl="0" algn="l">
              <a:lnSpc>
                <a:spcPct val="115000"/>
              </a:lnSpc>
              <a:spcBef>
                <a:spcPts val="0"/>
              </a:spcBef>
              <a:spcAft>
                <a:spcPts val="0"/>
              </a:spcAft>
              <a:buClr>
                <a:srgbClr val="000000"/>
              </a:buClr>
              <a:buSzPts val="3027"/>
              <a:buFont typeface="Arial"/>
              <a:buChar char="•"/>
            </a:pPr>
            <a:r>
              <a:rPr b="0" i="0" lang="en-ID" sz="3800" u="none" cap="none" strike="noStrike">
                <a:solidFill>
                  <a:srgbClr val="000000"/>
                </a:solidFill>
                <a:latin typeface="Arial"/>
                <a:ea typeface="Arial"/>
                <a:cs typeface="Arial"/>
                <a:sym typeface="Arial"/>
              </a:rPr>
              <a:t>Latar belakang Siswa</a:t>
            </a:r>
            <a:endParaRPr b="0" i="0" sz="3800" u="none" cap="none" strike="noStrike">
              <a:solidFill>
                <a:srgbClr val="000000"/>
              </a:solidFill>
              <a:latin typeface="Arial"/>
              <a:ea typeface="Arial"/>
              <a:cs typeface="Arial"/>
              <a:sym typeface="Arial"/>
            </a:endParaRPr>
          </a:p>
          <a:p>
            <a:pPr indent="-420815" lvl="0" marL="457200" marR="0" rtl="0" algn="l">
              <a:lnSpc>
                <a:spcPct val="115000"/>
              </a:lnSpc>
              <a:spcBef>
                <a:spcPts val="0"/>
              </a:spcBef>
              <a:spcAft>
                <a:spcPts val="0"/>
              </a:spcAft>
              <a:buClr>
                <a:srgbClr val="000000"/>
              </a:buClr>
              <a:buSzPts val="3027"/>
              <a:buFont typeface="Arial"/>
              <a:buChar char="•"/>
            </a:pPr>
            <a:r>
              <a:rPr b="0" i="0" lang="en-ID" sz="3800" u="none" cap="none" strike="noStrike">
                <a:solidFill>
                  <a:srgbClr val="000000"/>
                </a:solidFill>
                <a:latin typeface="Arial"/>
                <a:ea typeface="Arial"/>
                <a:cs typeface="Arial"/>
                <a:sym typeface="Arial"/>
              </a:rPr>
              <a:t>Kondisi murid di setiap kelas/jenjang,</a:t>
            </a:r>
            <a:endParaRPr b="0" i="0" sz="2800" u="none" cap="none" strike="noStrike">
              <a:solidFill>
                <a:srgbClr val="000000"/>
              </a:solidFill>
              <a:latin typeface="Arial"/>
              <a:ea typeface="Arial"/>
              <a:cs typeface="Arial"/>
              <a:sym typeface="Arial"/>
            </a:endParaRPr>
          </a:p>
          <a:p>
            <a:pPr indent="-420815" lvl="0" marL="457200" marR="0" rtl="0" algn="l">
              <a:lnSpc>
                <a:spcPct val="115000"/>
              </a:lnSpc>
              <a:spcBef>
                <a:spcPts val="0"/>
              </a:spcBef>
              <a:spcAft>
                <a:spcPts val="0"/>
              </a:spcAft>
              <a:buClr>
                <a:srgbClr val="000000"/>
              </a:buClr>
              <a:buSzPts val="3027"/>
              <a:buFont typeface="Arial"/>
              <a:buChar char="•"/>
            </a:pPr>
            <a:r>
              <a:rPr b="0" i="0" lang="en-ID" sz="3800" u="none" cap="none" strike="noStrike">
                <a:solidFill>
                  <a:srgbClr val="000000"/>
                </a:solidFill>
                <a:latin typeface="Arial"/>
                <a:ea typeface="Arial"/>
                <a:cs typeface="Arial"/>
                <a:sym typeface="Arial"/>
              </a:rPr>
              <a:t>Kejelasan tujuan yang akan dicapai,</a:t>
            </a:r>
            <a:endParaRPr b="0" i="0" sz="2800" u="none" cap="none" strike="noStrike">
              <a:solidFill>
                <a:srgbClr val="000000"/>
              </a:solidFill>
              <a:latin typeface="Arial"/>
              <a:ea typeface="Arial"/>
              <a:cs typeface="Arial"/>
              <a:sym typeface="Arial"/>
            </a:endParaRPr>
          </a:p>
          <a:p>
            <a:pPr indent="-420815" lvl="0" marL="457200" marR="0" rtl="0" algn="l">
              <a:lnSpc>
                <a:spcPct val="115000"/>
              </a:lnSpc>
              <a:spcBef>
                <a:spcPts val="0"/>
              </a:spcBef>
              <a:spcAft>
                <a:spcPts val="0"/>
              </a:spcAft>
              <a:buClr>
                <a:srgbClr val="000000"/>
              </a:buClr>
              <a:buSzPts val="3027"/>
              <a:buFont typeface="Arial"/>
              <a:buChar char="•"/>
            </a:pPr>
            <a:r>
              <a:rPr b="0" i="0" lang="en-ID" sz="3800" u="none" cap="none" strike="noStrike">
                <a:solidFill>
                  <a:srgbClr val="000000"/>
                </a:solidFill>
                <a:latin typeface="Arial"/>
                <a:ea typeface="Arial"/>
                <a:cs typeface="Arial"/>
                <a:sym typeface="Arial"/>
              </a:rPr>
              <a:t>Kejelasan aspek yang akan diukur</a:t>
            </a:r>
            <a:endParaRPr b="0" i="0" sz="3800" u="none" cap="none" strike="noStrike">
              <a:solidFill>
                <a:srgbClr val="000000"/>
              </a:solidFill>
              <a:latin typeface="Arial"/>
              <a:ea typeface="Arial"/>
              <a:cs typeface="Arial"/>
              <a:sym typeface="Arial"/>
            </a:endParaRPr>
          </a:p>
          <a:p>
            <a:pPr indent="-420815" lvl="0" marL="457200" marR="0" rtl="0" algn="l">
              <a:lnSpc>
                <a:spcPct val="115000"/>
              </a:lnSpc>
              <a:spcBef>
                <a:spcPts val="0"/>
              </a:spcBef>
              <a:spcAft>
                <a:spcPts val="0"/>
              </a:spcAft>
              <a:buClr>
                <a:srgbClr val="000000"/>
              </a:buClr>
              <a:buSzPts val="3027"/>
              <a:buFont typeface="Arial"/>
              <a:buChar char="•"/>
            </a:pPr>
            <a:r>
              <a:rPr b="0" i="0" lang="en-ID" sz="3800" u="none" cap="none" strike="noStrike">
                <a:solidFill>
                  <a:srgbClr val="000000"/>
                </a:solidFill>
                <a:latin typeface="Arial"/>
                <a:ea typeface="Arial"/>
                <a:cs typeface="Arial"/>
                <a:sym typeface="Arial"/>
              </a:rPr>
              <a:t>Capaian Layanan Profil Pelajar Pancasila</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2"/>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sz="4000">
                <a:latin typeface="Arial"/>
                <a:ea typeface="Arial"/>
                <a:cs typeface="Arial"/>
                <a:sym typeface="Arial"/>
              </a:rPr>
              <a:t>RUANG KOLABORASI (30’)</a:t>
            </a:r>
            <a:endParaRPr sz="4000">
              <a:latin typeface="Arial"/>
              <a:ea typeface="Arial"/>
              <a:cs typeface="Arial"/>
              <a:sym typeface="Arial"/>
            </a:endParaRPr>
          </a:p>
        </p:txBody>
      </p:sp>
      <p:sp>
        <p:nvSpPr>
          <p:cNvPr id="459" name="Google Shape;459;p12"/>
          <p:cNvSpPr txBox="1"/>
          <p:nvPr>
            <p:ph idx="1" type="body"/>
          </p:nvPr>
        </p:nvSpPr>
        <p:spPr>
          <a:xfrm>
            <a:off x="916478" y="2618509"/>
            <a:ext cx="10359000" cy="3558600"/>
          </a:xfrm>
          <a:prstGeom prst="rect">
            <a:avLst/>
          </a:prstGeom>
          <a:noFill/>
          <a:ln>
            <a:noFill/>
          </a:ln>
        </p:spPr>
        <p:txBody>
          <a:bodyPr anchorCtr="0" anchor="t" bIns="45700" lIns="91425" spcFirstLastPara="1" rIns="91425" wrap="square" tIns="45700">
            <a:normAutofit fontScale="62500"/>
          </a:bodyPr>
          <a:lstStyle/>
          <a:p>
            <a:pPr indent="0" lvl="0" marL="0" rtl="0" algn="just">
              <a:lnSpc>
                <a:spcPct val="100000"/>
              </a:lnSpc>
              <a:spcBef>
                <a:spcPts val="0"/>
              </a:spcBef>
              <a:spcAft>
                <a:spcPts val="0"/>
              </a:spcAft>
              <a:buClr>
                <a:schemeClr val="dk1"/>
              </a:buClr>
              <a:buSzPct val="33333"/>
              <a:buFont typeface="Arial"/>
              <a:buNone/>
            </a:pPr>
            <a:r>
              <a:t/>
            </a:r>
            <a:endParaRPr b="1" sz="3300"/>
          </a:p>
          <a:p>
            <a:pPr indent="-359630" lvl="0" marL="457200" rtl="0" algn="l">
              <a:lnSpc>
                <a:spcPct val="115000"/>
              </a:lnSpc>
              <a:spcBef>
                <a:spcPts val="0"/>
              </a:spcBef>
              <a:spcAft>
                <a:spcPts val="0"/>
              </a:spcAft>
              <a:buClr>
                <a:srgbClr val="1D2125"/>
              </a:buClr>
              <a:buSzPct val="100000"/>
              <a:buFont typeface="Roboto"/>
              <a:buChar char="●"/>
            </a:pPr>
            <a:r>
              <a:rPr lang="en-ID" sz="3300">
                <a:solidFill>
                  <a:srgbClr val="1D2125"/>
                </a:solidFill>
                <a:highlight>
                  <a:srgbClr val="FFFFFF"/>
                </a:highlight>
                <a:latin typeface="Roboto"/>
                <a:ea typeface="Roboto"/>
                <a:cs typeface="Roboto"/>
                <a:sym typeface="Roboto"/>
              </a:rPr>
              <a:t>Gambarkanlah kondisi dan kebutuhan peserta didik di sekolah tersebut</a:t>
            </a:r>
            <a:endParaRPr sz="3300">
              <a:solidFill>
                <a:srgbClr val="1D2125"/>
              </a:solidFill>
              <a:highlight>
                <a:srgbClr val="FFFFFF"/>
              </a:highlight>
              <a:latin typeface="Roboto"/>
              <a:ea typeface="Roboto"/>
              <a:cs typeface="Roboto"/>
              <a:sym typeface="Roboto"/>
            </a:endParaRPr>
          </a:p>
          <a:p>
            <a:pPr indent="-359630" lvl="0" marL="457200" rtl="0" algn="l">
              <a:lnSpc>
                <a:spcPct val="115000"/>
              </a:lnSpc>
              <a:spcBef>
                <a:spcPts val="0"/>
              </a:spcBef>
              <a:spcAft>
                <a:spcPts val="0"/>
              </a:spcAft>
              <a:buClr>
                <a:srgbClr val="1D2125"/>
              </a:buClr>
              <a:buSzPct val="100000"/>
              <a:buFont typeface="Roboto"/>
              <a:buChar char="●"/>
            </a:pPr>
            <a:r>
              <a:rPr lang="en-ID" sz="3300">
                <a:solidFill>
                  <a:srgbClr val="1D2125"/>
                </a:solidFill>
                <a:highlight>
                  <a:srgbClr val="FFFFFF"/>
                </a:highlight>
                <a:latin typeface="Roboto"/>
                <a:ea typeface="Roboto"/>
                <a:cs typeface="Roboto"/>
                <a:sym typeface="Roboto"/>
              </a:rPr>
              <a:t>Pilihlah  instrumen asesmen  yang sesuai dengan kondisi siswa di sekolah tersebut yang telah disampaikan sebelumnya</a:t>
            </a:r>
            <a:endParaRPr sz="3300">
              <a:solidFill>
                <a:srgbClr val="1D2125"/>
              </a:solidFill>
              <a:highlight>
                <a:srgbClr val="FFFFFF"/>
              </a:highlight>
              <a:latin typeface="Roboto"/>
              <a:ea typeface="Roboto"/>
              <a:cs typeface="Roboto"/>
              <a:sym typeface="Roboto"/>
            </a:endParaRPr>
          </a:p>
          <a:p>
            <a:pPr indent="-359630" lvl="0" marL="457200" rtl="0" algn="l">
              <a:lnSpc>
                <a:spcPct val="115000"/>
              </a:lnSpc>
              <a:spcBef>
                <a:spcPts val="0"/>
              </a:spcBef>
              <a:spcAft>
                <a:spcPts val="0"/>
              </a:spcAft>
              <a:buClr>
                <a:srgbClr val="1D2125"/>
              </a:buClr>
              <a:buSzPct val="100000"/>
              <a:buFont typeface="Roboto"/>
              <a:buChar char="●"/>
            </a:pPr>
            <a:r>
              <a:rPr lang="en-ID" sz="3300">
                <a:solidFill>
                  <a:srgbClr val="1D2125"/>
                </a:solidFill>
                <a:highlight>
                  <a:srgbClr val="FFFFFF"/>
                </a:highlight>
                <a:latin typeface="Roboto"/>
                <a:ea typeface="Roboto"/>
                <a:cs typeface="Roboto"/>
                <a:sym typeface="Roboto"/>
              </a:rPr>
              <a:t>Melaksanakan analisis data</a:t>
            </a:r>
            <a:endParaRPr sz="3300">
              <a:solidFill>
                <a:srgbClr val="1D2125"/>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SzPct val="87272"/>
              <a:buNone/>
            </a:pPr>
            <a:r>
              <a:rPr lang="en-ID" sz="3300">
                <a:solidFill>
                  <a:srgbClr val="1D2125"/>
                </a:solidFill>
                <a:highlight>
                  <a:srgbClr val="FFFFFF"/>
                </a:highlight>
                <a:latin typeface="Roboto"/>
                <a:ea typeface="Roboto"/>
                <a:cs typeface="Roboto"/>
                <a:sym typeface="Roboto"/>
              </a:rPr>
              <a:t>(Pilih satu jenjang (PAUD, SD, SMP, SMA) kemudian pilihlah salah satu  instrumen asesmen sesuai dengan kebutuhan sekolah bapak/ibu.  Buatlah tugas ini dalam bentuk excel yang dan bisa dituangkan dalam PPT untuk didiskusikan bersama)</a:t>
            </a:r>
            <a:endParaRPr sz="3300">
              <a:solidFill>
                <a:srgbClr val="1D2125"/>
              </a:solidFill>
              <a:highlight>
                <a:srgbClr val="FFFFFF"/>
              </a:highlight>
              <a:latin typeface="Roboto"/>
              <a:ea typeface="Roboto"/>
              <a:cs typeface="Roboto"/>
              <a:sym typeface="Roboto"/>
            </a:endParaRPr>
          </a:p>
          <a:p>
            <a:pPr indent="0" lvl="0" marL="457200" rtl="0" algn="l">
              <a:lnSpc>
                <a:spcPct val="90000"/>
              </a:lnSpc>
              <a:spcBef>
                <a:spcPts val="1200"/>
              </a:spcBef>
              <a:spcAft>
                <a:spcPts val="0"/>
              </a:spcAft>
              <a:buSzPct val="64285"/>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2962cebfea_0_0"/>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sz="4000">
                <a:latin typeface="Arial"/>
                <a:ea typeface="Arial"/>
                <a:cs typeface="Arial"/>
                <a:sym typeface="Arial"/>
              </a:rPr>
              <a:t>RUANG KOLABORASI (30’)</a:t>
            </a:r>
            <a:endParaRPr sz="4000">
              <a:latin typeface="Arial"/>
              <a:ea typeface="Arial"/>
              <a:cs typeface="Arial"/>
              <a:sym typeface="Arial"/>
            </a:endParaRPr>
          </a:p>
        </p:txBody>
      </p:sp>
      <p:graphicFrame>
        <p:nvGraphicFramePr>
          <p:cNvPr id="465" name="Google Shape;465;g22962cebfea_0_0"/>
          <p:cNvGraphicFramePr/>
          <p:nvPr/>
        </p:nvGraphicFramePr>
        <p:xfrm>
          <a:off x="925850" y="3004925"/>
          <a:ext cx="3000000" cy="3000000"/>
        </p:xfrm>
        <a:graphic>
          <a:graphicData uri="http://schemas.openxmlformats.org/drawingml/2006/table">
            <a:tbl>
              <a:tblPr>
                <a:noFill/>
                <a:tableStyleId>{1ABA14C6-316F-4009-932D-93A58B2ABC83}</a:tableStyleId>
              </a:tblPr>
              <a:tblGrid>
                <a:gridCol w="3512875"/>
                <a:gridCol w="3512875"/>
                <a:gridCol w="3512875"/>
              </a:tblGrid>
              <a:tr h="381000">
                <a:tc>
                  <a:txBody>
                    <a:bodyPr/>
                    <a:lstStyle/>
                    <a:p>
                      <a:pPr indent="0" lvl="0" marL="0" rtl="0" algn="l">
                        <a:spcBef>
                          <a:spcPts val="0"/>
                        </a:spcBef>
                        <a:spcAft>
                          <a:spcPts val="0"/>
                        </a:spcAft>
                        <a:buNone/>
                      </a:pPr>
                      <a:r>
                        <a:rPr lang="en-ID" sz="1600"/>
                        <a:t>Deskripsi keadaan Sekolah</a:t>
                      </a:r>
                      <a:endParaRPr sz="16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ID" sz="1600"/>
                        <a:t>Deskripsi Kebutuhan Siswa</a:t>
                      </a:r>
                      <a:endParaRPr sz="16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ID" sz="1600"/>
                        <a:t>Instrumen asesmen yang dibutuhkan</a:t>
                      </a:r>
                      <a:endParaRPr sz="16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ID" sz="1600"/>
                        <a:t>SMP swasta terletak di daerah pemukiman padat penduduk, mayoritas masyarakat menengah kebawah, angka putus sekolah cukup tinggi, </a:t>
                      </a:r>
                      <a:endParaRPr sz="1600"/>
                    </a:p>
                    <a:p>
                      <a:pPr indent="0" lvl="0" marL="0" rtl="0" algn="l">
                        <a:spcBef>
                          <a:spcPts val="0"/>
                        </a:spcBef>
                        <a:spcAft>
                          <a:spcPts val="0"/>
                        </a:spcAft>
                        <a:buNone/>
                      </a:pPr>
                      <a:r>
                        <a:rPr lang="en-ID" sz="1600"/>
                        <a:t>siswa berjumlah 530 orang dengan beragam latar belakang budaya dan ekonomi yang berbeda. sekolah memiliki prestasi siswa hingga tingkat nasional dibidang akademik dan non akademik</a:t>
                      </a:r>
                      <a:endParaRPr sz="16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ID" sz="1600"/>
                        <a:t>kebutuhan belajar</a:t>
                      </a:r>
                      <a:endParaRPr sz="1600"/>
                    </a:p>
                    <a:p>
                      <a:pPr indent="0" lvl="0" marL="0" rtl="0" algn="l">
                        <a:spcBef>
                          <a:spcPts val="0"/>
                        </a:spcBef>
                        <a:spcAft>
                          <a:spcPts val="0"/>
                        </a:spcAft>
                        <a:buNone/>
                      </a:pPr>
                      <a:r>
                        <a:rPr lang="en-ID" sz="1600"/>
                        <a:t>kebutuhan lingkungan belajar yang nyaman</a:t>
                      </a:r>
                      <a:endParaRPr sz="1600"/>
                    </a:p>
                    <a:p>
                      <a:pPr indent="0" lvl="0" marL="0" rtl="0" algn="l">
                        <a:spcBef>
                          <a:spcPts val="0"/>
                        </a:spcBef>
                        <a:spcAft>
                          <a:spcPts val="0"/>
                        </a:spcAft>
                        <a:buNone/>
                      </a:pPr>
                      <a:r>
                        <a:rPr lang="en-ID" sz="1600"/>
                        <a:t>kebutuhan untuk terus termotivasi</a:t>
                      </a:r>
                      <a:endParaRPr sz="1600"/>
                    </a:p>
                    <a:p>
                      <a:pPr indent="0" lvl="0" marL="0" rtl="0" algn="l">
                        <a:spcBef>
                          <a:spcPts val="0"/>
                        </a:spcBef>
                        <a:spcAft>
                          <a:spcPts val="0"/>
                        </a:spcAft>
                        <a:buNone/>
                      </a:pPr>
                      <a:r>
                        <a:rPr lang="en-ID" sz="1600"/>
                        <a:t>kebutuhan untuk berprestasi dan mengembangkan diri</a:t>
                      </a:r>
                      <a:endParaRPr sz="1600"/>
                    </a:p>
                    <a:p>
                      <a:pPr indent="0" lvl="0" marL="0" rtl="0" algn="l">
                        <a:spcBef>
                          <a:spcPts val="0"/>
                        </a:spcBef>
                        <a:spcAft>
                          <a:spcPts val="0"/>
                        </a:spcAft>
                        <a:buNone/>
                      </a:pPr>
                      <a:r>
                        <a:t/>
                      </a:r>
                      <a:endParaRPr sz="16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ID" sz="1600"/>
                        <a:t>Non tes:</a:t>
                      </a:r>
                      <a:endParaRPr sz="1600"/>
                    </a:p>
                    <a:p>
                      <a:pPr indent="0" lvl="0" marL="0" rtl="0" algn="l">
                        <a:spcBef>
                          <a:spcPts val="0"/>
                        </a:spcBef>
                        <a:spcAft>
                          <a:spcPts val="0"/>
                        </a:spcAft>
                        <a:buNone/>
                      </a:pPr>
                      <a:r>
                        <a:rPr lang="en-ID" sz="1600"/>
                        <a:t>Angket biodata siswa</a:t>
                      </a:r>
                      <a:endParaRPr sz="1600"/>
                    </a:p>
                    <a:p>
                      <a:pPr indent="0" lvl="0" marL="0" rtl="0" algn="l">
                        <a:spcBef>
                          <a:spcPts val="0"/>
                        </a:spcBef>
                        <a:spcAft>
                          <a:spcPts val="0"/>
                        </a:spcAft>
                        <a:buNone/>
                      </a:pPr>
                      <a:r>
                        <a:rPr lang="en-ID" sz="1600"/>
                        <a:t>Angket fasilitas belajar</a:t>
                      </a:r>
                      <a:endParaRPr sz="1600"/>
                    </a:p>
                    <a:p>
                      <a:pPr indent="0" lvl="0" marL="0" rtl="0" algn="l">
                        <a:spcBef>
                          <a:spcPts val="0"/>
                        </a:spcBef>
                        <a:spcAft>
                          <a:spcPts val="0"/>
                        </a:spcAft>
                        <a:buNone/>
                      </a:pPr>
                      <a:r>
                        <a:rPr lang="en-ID" sz="1600"/>
                        <a:t>Angket Kesiapan belajar (psikologis)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ID" sz="1600"/>
                        <a:t>Tes:</a:t>
                      </a:r>
                      <a:endParaRPr sz="1600"/>
                    </a:p>
                    <a:p>
                      <a:pPr indent="0" lvl="0" marL="0" rtl="0" algn="l">
                        <a:spcBef>
                          <a:spcPts val="0"/>
                        </a:spcBef>
                        <a:spcAft>
                          <a:spcPts val="0"/>
                        </a:spcAft>
                        <a:buNone/>
                      </a:pPr>
                      <a:r>
                        <a:rPr lang="en-ID" sz="1600"/>
                        <a:t>Tes bakat-minat</a:t>
                      </a:r>
                      <a:endParaRPr sz="1600"/>
                    </a:p>
                    <a:p>
                      <a:pPr indent="0" lvl="0" marL="0" rtl="0" algn="l">
                        <a:spcBef>
                          <a:spcPts val="0"/>
                        </a:spcBef>
                        <a:spcAft>
                          <a:spcPts val="0"/>
                        </a:spcAft>
                        <a:buNone/>
                      </a:pPr>
                      <a:r>
                        <a:rPr lang="en-ID" sz="1600"/>
                        <a:t>Tes kecerdasan majemuk</a:t>
                      </a:r>
                      <a:endParaRPr sz="16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466" name="Google Shape;466;g22962cebfea_0_0"/>
          <p:cNvSpPr txBox="1"/>
          <p:nvPr/>
        </p:nvSpPr>
        <p:spPr>
          <a:xfrm>
            <a:off x="916375" y="2302450"/>
            <a:ext cx="103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D">
                <a:latin typeface="Calibri"/>
                <a:ea typeface="Calibri"/>
                <a:cs typeface="Calibri"/>
                <a:sym typeface="Calibri"/>
              </a:rPr>
              <a:t>Nama Sekolah: SMP Mekar Wangi</a:t>
            </a: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3"/>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REFLEKSI TERBIMBING (20’)</a:t>
            </a:r>
            <a:endParaRPr>
              <a:latin typeface="Arial"/>
              <a:ea typeface="Arial"/>
              <a:cs typeface="Arial"/>
              <a:sym typeface="Arial"/>
            </a:endParaRPr>
          </a:p>
        </p:txBody>
      </p:sp>
      <p:sp>
        <p:nvSpPr>
          <p:cNvPr id="472" name="Google Shape;472;p13"/>
          <p:cNvSpPr txBox="1"/>
          <p:nvPr>
            <p:ph idx="1" type="body"/>
          </p:nvPr>
        </p:nvSpPr>
        <p:spPr>
          <a:xfrm>
            <a:off x="916478" y="2618509"/>
            <a:ext cx="10359000" cy="3558600"/>
          </a:xfrm>
          <a:prstGeom prst="rect">
            <a:avLst/>
          </a:prstGeom>
          <a:noFill/>
          <a:ln>
            <a:noFill/>
          </a:ln>
        </p:spPr>
        <p:txBody>
          <a:bodyPr anchorCtr="0" anchor="t" bIns="45700" lIns="91425" spcFirstLastPara="1" rIns="91425" wrap="square" tIns="45700">
            <a:noAutofit/>
          </a:bodyPr>
          <a:lstStyle/>
          <a:p>
            <a:pPr indent="-438150" lvl="0" marL="457200" rtl="0" algn="l">
              <a:lnSpc>
                <a:spcPct val="115000"/>
              </a:lnSpc>
              <a:spcBef>
                <a:spcPts val="0"/>
              </a:spcBef>
              <a:spcAft>
                <a:spcPts val="0"/>
              </a:spcAft>
              <a:buClr>
                <a:srgbClr val="1D2125"/>
              </a:buClr>
              <a:buSzPts val="3300"/>
              <a:buFont typeface="Roboto"/>
              <a:buAutoNum type="arabicPeriod"/>
            </a:pPr>
            <a:r>
              <a:rPr lang="en-ID" sz="3300">
                <a:solidFill>
                  <a:srgbClr val="1D2125"/>
                </a:solidFill>
                <a:highlight>
                  <a:srgbClr val="FFFFFF"/>
                </a:highlight>
                <a:latin typeface="Roboto"/>
                <a:ea typeface="Roboto"/>
                <a:cs typeface="Roboto"/>
                <a:sym typeface="Roboto"/>
              </a:rPr>
              <a:t>Apa yang Bapak/Ibu pelajari dari pengalaman menyusun instrumen asesmen layanan BK?</a:t>
            </a:r>
            <a:endParaRPr sz="3300">
              <a:solidFill>
                <a:srgbClr val="1D2125"/>
              </a:solidFill>
              <a:highlight>
                <a:srgbClr val="FFFFFF"/>
              </a:highlight>
              <a:latin typeface="Roboto"/>
              <a:ea typeface="Roboto"/>
              <a:cs typeface="Roboto"/>
              <a:sym typeface="Roboto"/>
            </a:endParaRPr>
          </a:p>
          <a:p>
            <a:pPr indent="-438150" lvl="0" marL="457200" rtl="0" algn="l">
              <a:lnSpc>
                <a:spcPct val="115000"/>
              </a:lnSpc>
              <a:spcBef>
                <a:spcPts val="0"/>
              </a:spcBef>
              <a:spcAft>
                <a:spcPts val="0"/>
              </a:spcAft>
              <a:buClr>
                <a:srgbClr val="1D2125"/>
              </a:buClr>
              <a:buSzPts val="3300"/>
              <a:buFont typeface="Roboto"/>
              <a:buAutoNum type="arabicPeriod"/>
            </a:pPr>
            <a:r>
              <a:rPr lang="en-ID" sz="3300">
                <a:solidFill>
                  <a:srgbClr val="1D2125"/>
                </a:solidFill>
                <a:highlight>
                  <a:srgbClr val="FFFFFF"/>
                </a:highlight>
                <a:latin typeface="Roboto"/>
                <a:ea typeface="Roboto"/>
                <a:cs typeface="Roboto"/>
                <a:sym typeface="Roboto"/>
              </a:rPr>
              <a:t>Apa tantangan yang bapak/ibu rasakan dalam menyusun instrumen asesmen layanan BK?</a:t>
            </a:r>
            <a:endParaRPr sz="3300">
              <a:latin typeface="Arial"/>
              <a:ea typeface="Arial"/>
              <a:cs typeface="Arial"/>
              <a:sym typeface="Arial"/>
            </a:endParaRPr>
          </a:p>
          <a:p>
            <a:pPr indent="0" lvl="0" marL="0" rtl="0" algn="just">
              <a:lnSpc>
                <a:spcPct val="100000"/>
              </a:lnSpc>
              <a:spcBef>
                <a:spcPts val="1200"/>
              </a:spcBef>
              <a:spcAft>
                <a:spcPts val="0"/>
              </a:spcAft>
              <a:buNone/>
            </a:pPr>
            <a:r>
              <a:t/>
            </a:r>
            <a:endParaRPr sz="33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ctrTitle"/>
          </p:nvPr>
        </p:nvSpPr>
        <p:spPr>
          <a:xfrm>
            <a:off x="1524000" y="609600"/>
            <a:ext cx="9144000" cy="889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ID">
                <a:solidFill>
                  <a:schemeClr val="lt1"/>
                </a:solidFill>
                <a:latin typeface="Arial"/>
                <a:ea typeface="Arial"/>
                <a:cs typeface="Arial"/>
                <a:sym typeface="Arial"/>
              </a:rPr>
              <a:t>ICE BREAKING</a:t>
            </a:r>
            <a:endParaRPr>
              <a:solidFill>
                <a:schemeClr val="lt1"/>
              </a:solidFill>
              <a:latin typeface="Arial"/>
              <a:ea typeface="Arial"/>
              <a:cs typeface="Arial"/>
              <a:sym typeface="Arial"/>
            </a:endParaRPr>
          </a:p>
        </p:txBody>
      </p:sp>
      <p:sp>
        <p:nvSpPr>
          <p:cNvPr id="109" name="Google Shape;109;p5"/>
          <p:cNvSpPr txBox="1"/>
          <p:nvPr>
            <p:ph idx="1" type="subTitle"/>
          </p:nvPr>
        </p:nvSpPr>
        <p:spPr>
          <a:xfrm>
            <a:off x="6480650" y="2626825"/>
            <a:ext cx="4187400" cy="3594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400"/>
              <a:buNone/>
            </a:pPr>
            <a:r>
              <a:rPr lang="en-ID" u="sng">
                <a:solidFill>
                  <a:schemeClr val="hlink"/>
                </a:solidFill>
                <a:hlinkClick r:id="rId3"/>
              </a:rPr>
              <a:t>https://quizizz.com/admin/quiz/6129cf2353953d001dd1e01f?source=quiz_share</a:t>
            </a:r>
            <a:endParaRPr/>
          </a:p>
          <a:p>
            <a:pPr indent="0" lvl="0" marL="0" rtl="0" algn="ctr">
              <a:lnSpc>
                <a:spcPct val="90000"/>
              </a:lnSpc>
              <a:spcBef>
                <a:spcPts val="1000"/>
              </a:spcBef>
              <a:spcAft>
                <a:spcPts val="0"/>
              </a:spcAft>
              <a:buSzPts val="2400"/>
              <a:buNone/>
            </a:pPr>
            <a:r>
              <a:t/>
            </a:r>
            <a:endParaRPr/>
          </a:p>
          <a:p>
            <a:pPr indent="0" lvl="0" marL="0" rtl="0" algn="ctr">
              <a:lnSpc>
                <a:spcPct val="90000"/>
              </a:lnSpc>
              <a:spcBef>
                <a:spcPts val="1000"/>
              </a:spcBef>
              <a:spcAft>
                <a:spcPts val="0"/>
              </a:spcAft>
              <a:buSzPts val="2400"/>
              <a:buNone/>
            </a:pPr>
            <a:r>
              <a:t/>
            </a:r>
            <a:endParaRPr/>
          </a:p>
        </p:txBody>
      </p:sp>
      <p:pic>
        <p:nvPicPr>
          <p:cNvPr id="110" name="Google Shape;110;p5"/>
          <p:cNvPicPr preferRelativeResize="0"/>
          <p:nvPr/>
        </p:nvPicPr>
        <p:blipFill rotWithShape="1">
          <a:blip r:embed="rId4">
            <a:alphaModFix/>
          </a:blip>
          <a:srcRect b="0" l="0" r="0" t="0"/>
          <a:stretch/>
        </p:blipFill>
        <p:spPr>
          <a:xfrm>
            <a:off x="1385925" y="2456975"/>
            <a:ext cx="4619799" cy="37204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527ecdc6ce_0_6"/>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REFLEKSI TERBIMBING (20’)</a:t>
            </a:r>
            <a:endParaRPr>
              <a:latin typeface="Arial"/>
              <a:ea typeface="Arial"/>
              <a:cs typeface="Arial"/>
              <a:sym typeface="Arial"/>
            </a:endParaRPr>
          </a:p>
        </p:txBody>
      </p:sp>
      <p:sp>
        <p:nvSpPr>
          <p:cNvPr id="478" name="Google Shape;478;g2527ecdc6ce_0_6"/>
          <p:cNvSpPr txBox="1"/>
          <p:nvPr>
            <p:ph idx="1" type="body"/>
          </p:nvPr>
        </p:nvSpPr>
        <p:spPr>
          <a:xfrm>
            <a:off x="916478" y="2618509"/>
            <a:ext cx="10359000" cy="3558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n-ID">
                <a:latin typeface="Arial"/>
                <a:ea typeface="Arial"/>
                <a:cs typeface="Arial"/>
                <a:sym typeface="Arial"/>
              </a:rPr>
              <a:t>Link Jamboard: </a:t>
            </a:r>
            <a:endParaRPr>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n-ID" u="sng">
                <a:solidFill>
                  <a:schemeClr val="hlink"/>
                </a:solidFill>
                <a:latin typeface="Arial"/>
                <a:ea typeface="Arial"/>
                <a:cs typeface="Arial"/>
                <a:sym typeface="Arial"/>
                <a:hlinkClick r:id="rId3"/>
              </a:rPr>
              <a:t>https://jamboard.google.com/d/1lNGrO_z8rNC8HRn0Td8MYMdrCgETKlnU6TKSH2BkNdM/edit?usp=sharing</a:t>
            </a:r>
            <a:r>
              <a:rPr lang="en-ID">
                <a:latin typeface="Arial"/>
                <a:ea typeface="Arial"/>
                <a:cs typeface="Arial"/>
                <a:sym typeface="Arial"/>
              </a:rPr>
              <a:t> </a:t>
            </a:r>
            <a:endParaRPr>
              <a:latin typeface="Arial"/>
              <a:ea typeface="Arial"/>
              <a:cs typeface="Arial"/>
              <a:sym typeface="Arial"/>
            </a:endParaRPr>
          </a:p>
          <a:p>
            <a:pPr indent="0" lvl="0" marL="0" rtl="0" algn="just">
              <a:lnSpc>
                <a:spcPct val="100000"/>
              </a:lnSpc>
              <a:spcBef>
                <a:spcPts val="0"/>
              </a:spcBef>
              <a:spcAft>
                <a:spcPts val="0"/>
              </a:spcAft>
              <a:buSzPts val="1800"/>
              <a:buNone/>
            </a:pPr>
            <a:r>
              <a:t/>
            </a:r>
            <a:endParaRPr>
              <a:latin typeface="Arial"/>
              <a:ea typeface="Arial"/>
              <a:cs typeface="Arial"/>
              <a:sym typeface="Arial"/>
            </a:endParaRPr>
          </a:p>
          <a:p>
            <a:pPr indent="0" lvl="0" marL="0" rtl="0" algn="just">
              <a:lnSpc>
                <a:spcPct val="100000"/>
              </a:lnSpc>
              <a:spcBef>
                <a:spcPts val="0"/>
              </a:spcBef>
              <a:spcAft>
                <a:spcPts val="0"/>
              </a:spcAft>
              <a:buSzPts val="1800"/>
              <a:buNone/>
            </a:pPr>
            <a:r>
              <a:rPr lang="en-ID">
                <a:latin typeface="Arial"/>
                <a:ea typeface="Arial"/>
                <a:cs typeface="Arial"/>
                <a:sym typeface="Arial"/>
              </a:rPr>
              <a:t>Link Quizizz untuk pemahaman</a:t>
            </a:r>
            <a:endParaRPr>
              <a:latin typeface="Arial"/>
              <a:ea typeface="Arial"/>
              <a:cs typeface="Arial"/>
              <a:sym typeface="Arial"/>
            </a:endParaRPr>
          </a:p>
          <a:p>
            <a:pPr indent="0" lvl="0" marL="0" rtl="0" algn="just">
              <a:lnSpc>
                <a:spcPct val="100000"/>
              </a:lnSpc>
              <a:spcBef>
                <a:spcPts val="0"/>
              </a:spcBef>
              <a:spcAft>
                <a:spcPts val="0"/>
              </a:spcAft>
              <a:buSzPts val="1800"/>
              <a:buNone/>
            </a:pPr>
            <a:r>
              <a:rPr lang="en-ID" u="sng">
                <a:solidFill>
                  <a:schemeClr val="hlink"/>
                </a:solidFill>
                <a:latin typeface="Arial"/>
                <a:ea typeface="Arial"/>
                <a:cs typeface="Arial"/>
                <a:sym typeface="Arial"/>
                <a:hlinkClick r:id="rId4"/>
              </a:rPr>
              <a:t>https://quizizz.com/admin/quiz/648aa50c84898f001d4d0613?source=quiz_share</a:t>
            </a:r>
            <a:endParaRPr>
              <a:latin typeface="Arial"/>
              <a:ea typeface="Arial"/>
              <a:cs typeface="Arial"/>
              <a:sym typeface="Arial"/>
            </a:endParaRPr>
          </a:p>
          <a:p>
            <a:pPr indent="0" lvl="0" marL="0" rtl="0" algn="just">
              <a:lnSpc>
                <a:spcPct val="100000"/>
              </a:lnSpc>
              <a:spcBef>
                <a:spcPts val="0"/>
              </a:spcBef>
              <a:spcAft>
                <a:spcPts val="0"/>
              </a:spcAft>
              <a:buSzPts val="1800"/>
              <a:buNone/>
            </a:pPr>
            <a:r>
              <a:t/>
            </a:r>
            <a:endParaRPr>
              <a:latin typeface="Arial"/>
              <a:ea typeface="Arial"/>
              <a:cs typeface="Arial"/>
              <a:sym typeface="Arial"/>
            </a:endParaRPr>
          </a:p>
          <a:p>
            <a:pPr indent="0" lvl="0" marL="0" rtl="0" algn="just">
              <a:lnSpc>
                <a:spcPct val="100000"/>
              </a:lnSpc>
              <a:spcBef>
                <a:spcPts val="0"/>
              </a:spcBef>
              <a:spcAft>
                <a:spcPts val="0"/>
              </a:spcAft>
              <a:buSzPts val="1800"/>
              <a:buNone/>
            </a:pPr>
            <a:r>
              <a:t/>
            </a:r>
            <a:endParaRPr>
              <a:latin typeface="Arial"/>
              <a:ea typeface="Arial"/>
              <a:cs typeface="Arial"/>
              <a:sym typeface="Arial"/>
            </a:endParaRPr>
          </a:p>
          <a:p>
            <a:pPr indent="0" lvl="0" marL="0" rtl="0" algn="just">
              <a:lnSpc>
                <a:spcPct val="100000"/>
              </a:lnSpc>
              <a:spcBef>
                <a:spcPts val="0"/>
              </a:spcBef>
              <a:spcAft>
                <a:spcPts val="0"/>
              </a:spcAft>
              <a:buSzPts val="1800"/>
              <a:buNone/>
            </a:pPr>
            <a:r>
              <a:t/>
            </a:r>
            <a:endParaRPr>
              <a:latin typeface="Arial"/>
              <a:ea typeface="Arial"/>
              <a:cs typeface="Arial"/>
              <a:sym typeface="Arial"/>
            </a:endParaRPr>
          </a:p>
          <a:p>
            <a:pPr indent="0" lvl="0" marL="457200" rtl="0" algn="l">
              <a:lnSpc>
                <a:spcPct val="90000"/>
              </a:lnSpc>
              <a:spcBef>
                <a:spcPts val="1000"/>
              </a:spcBef>
              <a:spcAft>
                <a:spcPts val="0"/>
              </a:spcAft>
              <a:buSzPts val="1800"/>
              <a:buNone/>
            </a:pPr>
            <a:r>
              <a:t/>
            </a:r>
            <a:endParaRPr sz="31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4"/>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t>DEMONSTRASI KONTEKSTUAL (30’)</a:t>
            </a:r>
            <a:endParaRPr/>
          </a:p>
        </p:txBody>
      </p:sp>
      <p:sp>
        <p:nvSpPr>
          <p:cNvPr id="484" name="Google Shape;484;p14"/>
          <p:cNvSpPr txBox="1"/>
          <p:nvPr>
            <p:ph idx="1" type="body"/>
          </p:nvPr>
        </p:nvSpPr>
        <p:spPr>
          <a:xfrm>
            <a:off x="463550" y="2384075"/>
            <a:ext cx="11258700" cy="3415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ID" sz="2700">
                <a:solidFill>
                  <a:srgbClr val="000000"/>
                </a:solidFill>
              </a:rPr>
              <a:t>Anda sudah berdiskusi di Ruang Kolaborasi, sekarang dengan hasil data analisis tersebut, lakukanlah:</a:t>
            </a:r>
            <a:endParaRPr sz="2700">
              <a:solidFill>
                <a:srgbClr val="000000"/>
              </a:solidFill>
            </a:endParaRPr>
          </a:p>
          <a:p>
            <a:pPr indent="-400050" lvl="0" marL="457200" rtl="0" algn="just">
              <a:lnSpc>
                <a:spcPct val="100000"/>
              </a:lnSpc>
              <a:spcBef>
                <a:spcPts val="0"/>
              </a:spcBef>
              <a:spcAft>
                <a:spcPts val="0"/>
              </a:spcAft>
              <a:buClr>
                <a:srgbClr val="000000"/>
              </a:buClr>
              <a:buSzPts val="2700"/>
              <a:buAutoNum type="arabicPeriod"/>
            </a:pPr>
            <a:r>
              <a:rPr lang="en-ID" sz="2700">
                <a:solidFill>
                  <a:srgbClr val="000000"/>
                </a:solidFill>
              </a:rPr>
              <a:t>Menuliskan asesmen apa saja yang anda gunakan untuk melengkapi kecukupan data tersebut (Usahakan 5 asesmen tes dan non tes)</a:t>
            </a:r>
            <a:endParaRPr sz="2700">
              <a:solidFill>
                <a:srgbClr val="000000"/>
              </a:solidFill>
              <a:latin typeface="Candara"/>
              <a:ea typeface="Candara"/>
              <a:cs typeface="Candara"/>
              <a:sym typeface="Candara"/>
            </a:endParaRPr>
          </a:p>
          <a:p>
            <a:pPr indent="-400050" lvl="0" marL="457200" rtl="0" algn="l">
              <a:lnSpc>
                <a:spcPct val="100000"/>
              </a:lnSpc>
              <a:spcBef>
                <a:spcPts val="0"/>
              </a:spcBef>
              <a:spcAft>
                <a:spcPts val="0"/>
              </a:spcAft>
              <a:buClr>
                <a:srgbClr val="000000"/>
              </a:buClr>
              <a:buSzPts val="2700"/>
              <a:buFont typeface="Candara"/>
              <a:buAutoNum type="arabicPeriod"/>
            </a:pPr>
            <a:r>
              <a:rPr lang="en-ID" sz="2700">
                <a:solidFill>
                  <a:srgbClr val="000000"/>
                </a:solidFill>
                <a:latin typeface="Candara"/>
                <a:ea typeface="Candara"/>
                <a:cs typeface="Candara"/>
                <a:sym typeface="Candara"/>
              </a:rPr>
              <a:t>Menyusun Profil Murid berdasarkan hasil Asesmen yang telah dilaksanakan (usahakan untuk mencantumkan semua Elemen Sosial, Budaya, Ekonomi, Latar Belakang Orang Tua, Pekerjaan, suku dan Agama)</a:t>
            </a:r>
            <a:endParaRPr sz="2700">
              <a:solidFill>
                <a:srgbClr val="000000"/>
              </a:solidFill>
              <a:latin typeface="Candara"/>
              <a:ea typeface="Candara"/>
              <a:cs typeface="Candara"/>
              <a:sym typeface="Candara"/>
            </a:endParaRPr>
          </a:p>
          <a:p>
            <a:pPr indent="-400050" lvl="0" marL="457200" rtl="0" algn="l">
              <a:lnSpc>
                <a:spcPct val="100000"/>
              </a:lnSpc>
              <a:spcBef>
                <a:spcPts val="0"/>
              </a:spcBef>
              <a:spcAft>
                <a:spcPts val="0"/>
              </a:spcAft>
              <a:buClr>
                <a:srgbClr val="000000"/>
              </a:buClr>
              <a:buSzPts val="2700"/>
              <a:buFont typeface="Candara"/>
              <a:buAutoNum type="arabicPeriod"/>
            </a:pPr>
            <a:r>
              <a:rPr lang="en-ID" sz="2700">
                <a:solidFill>
                  <a:srgbClr val="000000"/>
                </a:solidFill>
                <a:latin typeface="Candara"/>
                <a:ea typeface="Candara"/>
                <a:cs typeface="Candara"/>
                <a:sym typeface="Candara"/>
              </a:rPr>
              <a:t>Interpretasi Hasil Asesmen yang telah diLaksanakan berdasarkan data (sampai memberikan rekomendasi sesuai kebutuhan murid)</a:t>
            </a:r>
            <a:endParaRPr sz="2700">
              <a:solidFill>
                <a:srgbClr val="000000"/>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sz="1800">
              <a:latin typeface="Arial"/>
              <a:ea typeface="Arial"/>
              <a:cs typeface="Arial"/>
              <a:sym typeface="Arial"/>
            </a:endParaRPr>
          </a:p>
          <a:p>
            <a:pPr indent="0" lvl="0" marL="457200" rtl="0" algn="just">
              <a:lnSpc>
                <a:spcPct val="100000"/>
              </a:lnSpc>
              <a:spcBef>
                <a:spcPts val="0"/>
              </a:spcBef>
              <a:spcAft>
                <a:spcPts val="0"/>
              </a:spcAft>
              <a:buSzPts val="1800"/>
              <a:buNone/>
            </a:pPr>
            <a:r>
              <a:t/>
            </a:r>
            <a:endParaRPr sz="1800">
              <a:latin typeface="Arial"/>
              <a:ea typeface="Arial"/>
              <a:cs typeface="Arial"/>
              <a:sym typeface="Arial"/>
            </a:endParaRPr>
          </a:p>
          <a:p>
            <a:pPr indent="0" lvl="0" marL="457200" rtl="0" algn="just">
              <a:lnSpc>
                <a:spcPct val="100000"/>
              </a:lnSpc>
              <a:spcBef>
                <a:spcPts val="0"/>
              </a:spcBef>
              <a:spcAft>
                <a:spcPts val="0"/>
              </a:spcAft>
              <a:buSzPts val="1800"/>
              <a:buNone/>
            </a:pPr>
            <a:r>
              <a:t/>
            </a:r>
            <a:endParaRPr sz="32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2962cebfea_0_61"/>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t>DEMONSTRASI KONTEKSTUAL (30’)</a:t>
            </a:r>
            <a:endParaRPr/>
          </a:p>
        </p:txBody>
      </p:sp>
      <p:graphicFrame>
        <p:nvGraphicFramePr>
          <p:cNvPr id="490" name="Google Shape;490;g22962cebfea_0_61"/>
          <p:cNvGraphicFramePr/>
          <p:nvPr/>
        </p:nvGraphicFramePr>
        <p:xfrm>
          <a:off x="952500" y="2743200"/>
          <a:ext cx="3000000" cy="3000000"/>
        </p:xfrm>
        <a:graphic>
          <a:graphicData uri="http://schemas.openxmlformats.org/drawingml/2006/table">
            <a:tbl>
              <a:tblPr>
                <a:noFill/>
                <a:tableStyleId>{1ABA14C6-316F-4009-932D-93A58B2ABC83}</a:tableStyleId>
              </a:tblPr>
              <a:tblGrid>
                <a:gridCol w="2675375"/>
                <a:gridCol w="3881175"/>
                <a:gridCol w="3730450"/>
              </a:tblGrid>
              <a:tr h="381000">
                <a:tc>
                  <a:txBody>
                    <a:bodyPr/>
                    <a:lstStyle/>
                    <a:p>
                      <a:pPr indent="0" lvl="0" marL="0" rtl="0" algn="l">
                        <a:spcBef>
                          <a:spcPts val="0"/>
                        </a:spcBef>
                        <a:spcAft>
                          <a:spcPts val="0"/>
                        </a:spcAft>
                        <a:buNone/>
                      </a:pPr>
                      <a:r>
                        <a:rPr lang="en-ID" sz="1600"/>
                        <a:t>Asesmen yang dipakai</a:t>
                      </a:r>
                      <a:endParaRPr sz="1600"/>
                    </a:p>
                  </a:txBody>
                  <a:tcPr marT="91425" marB="91425" marR="91425" marL="91425"/>
                </a:tc>
                <a:tc>
                  <a:txBody>
                    <a:bodyPr/>
                    <a:lstStyle/>
                    <a:p>
                      <a:pPr indent="0" lvl="0" marL="0" rtl="0" algn="l">
                        <a:spcBef>
                          <a:spcPts val="0"/>
                        </a:spcBef>
                        <a:spcAft>
                          <a:spcPts val="0"/>
                        </a:spcAft>
                        <a:buNone/>
                      </a:pPr>
                      <a:r>
                        <a:rPr lang="en-ID" sz="1600"/>
                        <a:t>Profil siswa yang dihasilkan</a:t>
                      </a:r>
                      <a:endParaRPr sz="1600"/>
                    </a:p>
                  </a:txBody>
                  <a:tcPr marT="91425" marB="91425" marR="91425" marL="91425"/>
                </a:tc>
                <a:tc>
                  <a:txBody>
                    <a:bodyPr/>
                    <a:lstStyle/>
                    <a:p>
                      <a:pPr indent="0" lvl="0" marL="0" rtl="0" algn="l">
                        <a:spcBef>
                          <a:spcPts val="0"/>
                        </a:spcBef>
                        <a:spcAft>
                          <a:spcPts val="0"/>
                        </a:spcAft>
                        <a:buNone/>
                      </a:pPr>
                      <a:r>
                        <a:rPr lang="en-ID" sz="1600"/>
                        <a:t>Hasil Asesmen &amp; rekomendasi Siswa:</a:t>
                      </a:r>
                      <a:endParaRPr sz="1600"/>
                    </a:p>
                  </a:txBody>
                  <a:tcPr marT="91425" marB="91425" marR="91425" marL="91425"/>
                </a:tc>
              </a:tr>
              <a:tr h="381000">
                <a:tc>
                  <a:txBody>
                    <a:bodyPr/>
                    <a:lstStyle/>
                    <a:p>
                      <a:pPr indent="0" lvl="0" marL="0" rtl="0" algn="l">
                        <a:spcBef>
                          <a:spcPts val="0"/>
                        </a:spcBef>
                        <a:spcAft>
                          <a:spcPts val="0"/>
                        </a:spcAft>
                        <a:buNone/>
                      </a:pPr>
                      <a:r>
                        <a:rPr lang="en-ID" sz="1600"/>
                        <a:t>Angket biodata siswa</a:t>
                      </a:r>
                      <a:endParaRPr sz="1600"/>
                    </a:p>
                  </a:txBody>
                  <a:tcPr marT="91425" marB="91425" marR="91425" marL="91425"/>
                </a:tc>
                <a:tc>
                  <a:txBody>
                    <a:bodyPr/>
                    <a:lstStyle/>
                    <a:p>
                      <a:pPr indent="0" lvl="0" marL="0" rtl="0" algn="l">
                        <a:spcBef>
                          <a:spcPts val="0"/>
                        </a:spcBef>
                        <a:spcAft>
                          <a:spcPts val="0"/>
                        </a:spcAft>
                        <a:buNone/>
                      </a:pPr>
                      <a:r>
                        <a:rPr lang="en-ID" sz="1600"/>
                        <a:t>Data siswa,</a:t>
                      </a:r>
                      <a:endParaRPr sz="1600"/>
                    </a:p>
                    <a:p>
                      <a:pPr indent="0" lvl="0" marL="0" rtl="0" algn="l">
                        <a:spcBef>
                          <a:spcPts val="0"/>
                        </a:spcBef>
                        <a:spcAft>
                          <a:spcPts val="0"/>
                        </a:spcAft>
                        <a:buNone/>
                      </a:pPr>
                      <a:r>
                        <a:rPr lang="en-ID" sz="1600"/>
                        <a:t>Data pekerjaan dan pendidikan Ortu (ekonomi dan sosial)</a:t>
                      </a:r>
                      <a:endParaRPr sz="1600"/>
                    </a:p>
                    <a:p>
                      <a:pPr indent="0" lvl="0" marL="0" rtl="0" algn="l">
                        <a:spcBef>
                          <a:spcPts val="0"/>
                        </a:spcBef>
                        <a:spcAft>
                          <a:spcPts val="0"/>
                        </a:spcAft>
                        <a:buNone/>
                      </a:pPr>
                      <a:r>
                        <a:rPr lang="en-ID" sz="1600"/>
                        <a:t>Data penghasilan (ekonomi)</a:t>
                      </a:r>
                      <a:endParaRPr sz="1600"/>
                    </a:p>
                    <a:p>
                      <a:pPr indent="0" lvl="0" marL="0" rtl="0" algn="l">
                        <a:spcBef>
                          <a:spcPts val="0"/>
                        </a:spcBef>
                        <a:spcAft>
                          <a:spcPts val="0"/>
                        </a:spcAft>
                        <a:buNone/>
                      </a:pPr>
                      <a:r>
                        <a:rPr lang="en-ID" sz="1600"/>
                        <a:t>Data Suku bangsa (budaya)</a:t>
                      </a:r>
                      <a:endParaRPr sz="1600"/>
                    </a:p>
                    <a:p>
                      <a:pPr indent="0" lvl="0" marL="0" rtl="0" algn="l">
                        <a:spcBef>
                          <a:spcPts val="0"/>
                        </a:spcBef>
                        <a:spcAft>
                          <a:spcPts val="0"/>
                        </a:spcAft>
                        <a:buNone/>
                      </a:pPr>
                      <a:r>
                        <a:rPr lang="en-ID" sz="1600"/>
                        <a:t>Data Agama (Sosial)</a:t>
                      </a:r>
                      <a:endParaRPr sz="1600"/>
                    </a:p>
                    <a:p>
                      <a:pPr indent="0" lvl="0" marL="0" rtl="0" algn="l">
                        <a:spcBef>
                          <a:spcPts val="0"/>
                        </a:spcBef>
                        <a:spcAft>
                          <a:spcPts val="0"/>
                        </a:spcAft>
                        <a:buNone/>
                      </a:pPr>
                      <a:r>
                        <a:rPr lang="en-ID" sz="1600"/>
                        <a:t>Data Hobi/ Minat siswa</a:t>
                      </a:r>
                      <a:endParaRPr sz="1600"/>
                    </a:p>
                  </a:txBody>
                  <a:tcPr marT="91425" marB="91425" marR="91425" marL="91425"/>
                </a:tc>
                <a:tc>
                  <a:txBody>
                    <a:bodyPr/>
                    <a:lstStyle/>
                    <a:p>
                      <a:pPr indent="0" lvl="0" marL="0" rtl="0" algn="l">
                        <a:spcBef>
                          <a:spcPts val="0"/>
                        </a:spcBef>
                        <a:spcAft>
                          <a:spcPts val="0"/>
                        </a:spcAft>
                        <a:buNone/>
                      </a:pPr>
                      <a:r>
                        <a:rPr lang="en-ID" sz="1600"/>
                        <a:t>klasifikasi siswa berdasarkan data yang ada untuk direkomendasikan dalam pemilihan sekolah lanjut, atau kegiatan ekstrakurikuler</a:t>
                      </a:r>
                      <a:endParaRPr sz="1600"/>
                    </a:p>
                  </a:txBody>
                  <a:tcPr marT="91425" marB="91425" marR="91425" marL="91425"/>
                </a:tc>
              </a:tr>
              <a:tr h="381000">
                <a:tc>
                  <a:txBody>
                    <a:bodyPr/>
                    <a:lstStyle/>
                    <a:p>
                      <a:pPr indent="0" lvl="0" marL="0" rtl="0" algn="l">
                        <a:spcBef>
                          <a:spcPts val="0"/>
                        </a:spcBef>
                        <a:spcAft>
                          <a:spcPts val="0"/>
                        </a:spcAft>
                        <a:buNone/>
                      </a:pPr>
                      <a:r>
                        <a:rPr lang="en-ID" sz="1600"/>
                        <a:t>Tes Kecerdasan Majemuk</a:t>
                      </a:r>
                      <a:endParaRPr sz="1600"/>
                    </a:p>
                  </a:txBody>
                  <a:tcPr marT="91425" marB="91425" marR="91425" marL="91425"/>
                </a:tc>
                <a:tc>
                  <a:txBody>
                    <a:bodyPr/>
                    <a:lstStyle/>
                    <a:p>
                      <a:pPr indent="0" lvl="0" marL="0" rtl="0" algn="l">
                        <a:spcBef>
                          <a:spcPts val="0"/>
                        </a:spcBef>
                        <a:spcAft>
                          <a:spcPts val="0"/>
                        </a:spcAft>
                        <a:buNone/>
                      </a:pPr>
                      <a:r>
                        <a:rPr lang="en-ID" sz="1600"/>
                        <a:t>Data Grafik/skor kecerdasan majemuk siswa dari 8 bidang kecerdasan</a:t>
                      </a:r>
                      <a:endParaRPr sz="1600"/>
                    </a:p>
                  </a:txBody>
                  <a:tcPr marT="91425" marB="91425" marR="91425" marL="91425"/>
                </a:tc>
                <a:tc>
                  <a:txBody>
                    <a:bodyPr/>
                    <a:lstStyle/>
                    <a:p>
                      <a:pPr indent="0" lvl="0" marL="0" rtl="0" algn="l">
                        <a:spcBef>
                          <a:spcPts val="0"/>
                        </a:spcBef>
                        <a:spcAft>
                          <a:spcPts val="0"/>
                        </a:spcAft>
                        <a:buNone/>
                      </a:pPr>
                      <a:r>
                        <a:rPr lang="en-ID" sz="1600"/>
                        <a:t>klasifikasi siswa berdasarkan kelompok kecerdasan dominan dirinya, untuk direkomendasikan dalam memilih sekolah lanjutan/memilih kelompok mapel peminatan, layanan penempatan dan penyaluran </a:t>
                      </a:r>
                      <a:endParaRPr sz="1600"/>
                    </a:p>
                  </a:txBody>
                  <a:tcPr marT="91425" marB="91425" marR="91425" marL="9142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5"/>
          <p:cNvSpPr txBox="1"/>
          <p:nvPr>
            <p:ph type="title"/>
          </p:nvPr>
        </p:nvSpPr>
        <p:spPr>
          <a:xfrm>
            <a:off x="1571550" y="2653050"/>
            <a:ext cx="9048900" cy="21858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chemeClr val="dk1"/>
              </a:buClr>
              <a:buSzPts val="990"/>
              <a:buFont typeface="Arial"/>
              <a:buNone/>
            </a:pPr>
            <a:r>
              <a:rPr lang="en-ID" sz="3400">
                <a:latin typeface="Arial"/>
                <a:ea typeface="Arial"/>
                <a:cs typeface="Arial"/>
                <a:sym typeface="Arial"/>
              </a:rPr>
              <a:t>Tentukan langkah-langkah apa saja yang bapak/Ibu lakukan dalam menyusun atau memilih instrumen Asesmen layanan Bimbingan dan Konseling?</a:t>
            </a:r>
            <a:endParaRPr sz="7000"/>
          </a:p>
        </p:txBody>
      </p:sp>
      <p:sp>
        <p:nvSpPr>
          <p:cNvPr id="496" name="Google Shape;496;p15"/>
          <p:cNvSpPr txBox="1"/>
          <p:nvPr/>
        </p:nvSpPr>
        <p:spPr>
          <a:xfrm>
            <a:off x="368300" y="1524000"/>
            <a:ext cx="6629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1" lang="en-ID" sz="2300" u="none" cap="none" strike="noStrike">
                <a:solidFill>
                  <a:srgbClr val="000000"/>
                </a:solidFill>
                <a:latin typeface="Arial"/>
                <a:ea typeface="Arial"/>
                <a:cs typeface="Arial"/>
                <a:sym typeface="Arial"/>
              </a:rPr>
              <a:t>#Tantangan Demonstrasi Kontektual</a:t>
            </a:r>
            <a:endParaRPr b="0" i="1" sz="23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6"/>
          <p:cNvSpPr txBox="1"/>
          <p:nvPr>
            <p:ph type="title"/>
          </p:nvPr>
        </p:nvSpPr>
        <p:spPr>
          <a:xfrm>
            <a:off x="916478" y="14794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ELABORASI PEMAHAMAN (30’)</a:t>
            </a:r>
            <a:endParaRPr>
              <a:latin typeface="Arial"/>
              <a:ea typeface="Arial"/>
              <a:cs typeface="Arial"/>
              <a:sym typeface="Arial"/>
            </a:endParaRPr>
          </a:p>
        </p:txBody>
      </p:sp>
      <p:sp>
        <p:nvSpPr>
          <p:cNvPr id="502" name="Google Shape;502;p16"/>
          <p:cNvSpPr txBox="1"/>
          <p:nvPr>
            <p:ph idx="1" type="body"/>
          </p:nvPr>
        </p:nvSpPr>
        <p:spPr>
          <a:xfrm>
            <a:off x="764078" y="2389909"/>
            <a:ext cx="10359000" cy="3558600"/>
          </a:xfrm>
          <a:prstGeom prst="rect">
            <a:avLst/>
          </a:prstGeom>
          <a:noFill/>
          <a:ln>
            <a:noFill/>
          </a:ln>
        </p:spPr>
        <p:txBody>
          <a:bodyPr anchorCtr="0" anchor="t" bIns="45700" lIns="91425" spcFirstLastPara="1" rIns="91425" wrap="square" tIns="45700">
            <a:noAutofit/>
          </a:bodyPr>
          <a:lstStyle/>
          <a:p>
            <a:pPr indent="-387350" lvl="0" marL="457200" rtl="0" algn="l">
              <a:lnSpc>
                <a:spcPct val="115000"/>
              </a:lnSpc>
              <a:spcBef>
                <a:spcPts val="0"/>
              </a:spcBef>
              <a:spcAft>
                <a:spcPts val="0"/>
              </a:spcAft>
              <a:buClr>
                <a:srgbClr val="1D2125"/>
              </a:buClr>
              <a:buSzPts val="2500"/>
              <a:buFont typeface="Roboto"/>
              <a:buChar char="●"/>
            </a:pPr>
            <a:r>
              <a:rPr lang="en-ID" sz="2500">
                <a:solidFill>
                  <a:srgbClr val="1D2125"/>
                </a:solidFill>
                <a:highlight>
                  <a:srgbClr val="FFFFFF"/>
                </a:highlight>
                <a:latin typeface="Roboto"/>
                <a:ea typeface="Roboto"/>
                <a:cs typeface="Roboto"/>
                <a:sym typeface="Roboto"/>
              </a:rPr>
              <a:t>Hal baik apa yang sudah anda lakukan dalam menyusun asesmen  bimbingan konseling</a:t>
            </a:r>
            <a:endParaRPr sz="2500">
              <a:solidFill>
                <a:srgbClr val="1D2125"/>
              </a:solidFill>
              <a:highlight>
                <a:srgbClr val="FFFFFF"/>
              </a:highlight>
              <a:latin typeface="Roboto"/>
              <a:ea typeface="Roboto"/>
              <a:cs typeface="Roboto"/>
              <a:sym typeface="Roboto"/>
            </a:endParaRPr>
          </a:p>
          <a:p>
            <a:pPr indent="-387350" lvl="0" marL="457200" rtl="0" algn="l">
              <a:lnSpc>
                <a:spcPct val="115000"/>
              </a:lnSpc>
              <a:spcBef>
                <a:spcPts val="0"/>
              </a:spcBef>
              <a:spcAft>
                <a:spcPts val="0"/>
              </a:spcAft>
              <a:buClr>
                <a:srgbClr val="1D2125"/>
              </a:buClr>
              <a:buSzPts val="2500"/>
              <a:buFont typeface="Roboto"/>
              <a:buAutoNum type="arabicPeriod"/>
            </a:pPr>
            <a:r>
              <a:rPr lang="en-ID" sz="2500">
                <a:solidFill>
                  <a:srgbClr val="1D2125"/>
                </a:solidFill>
                <a:highlight>
                  <a:srgbClr val="FFFFFF"/>
                </a:highlight>
                <a:latin typeface="Roboto"/>
                <a:ea typeface="Roboto"/>
                <a:cs typeface="Roboto"/>
                <a:sym typeface="Roboto"/>
              </a:rPr>
              <a:t>Apa tantangan dalam melakukan  asesmen dalam layanan bimbingan konseling?</a:t>
            </a:r>
            <a:endParaRPr sz="2500">
              <a:solidFill>
                <a:srgbClr val="1D2125"/>
              </a:solidFill>
              <a:highlight>
                <a:srgbClr val="FFFFFF"/>
              </a:highlight>
              <a:latin typeface="Roboto"/>
              <a:ea typeface="Roboto"/>
              <a:cs typeface="Roboto"/>
              <a:sym typeface="Roboto"/>
            </a:endParaRPr>
          </a:p>
          <a:p>
            <a:pPr indent="-387350" lvl="0" marL="457200" rtl="0" algn="l">
              <a:lnSpc>
                <a:spcPct val="115000"/>
              </a:lnSpc>
              <a:spcBef>
                <a:spcPts val="0"/>
              </a:spcBef>
              <a:spcAft>
                <a:spcPts val="0"/>
              </a:spcAft>
              <a:buClr>
                <a:srgbClr val="1D2125"/>
              </a:buClr>
              <a:buSzPts val="2500"/>
              <a:buFont typeface="Roboto"/>
              <a:buAutoNum type="arabicPeriod"/>
            </a:pPr>
            <a:r>
              <a:rPr lang="en-ID" sz="2500">
                <a:solidFill>
                  <a:srgbClr val="1D2125"/>
                </a:solidFill>
                <a:highlight>
                  <a:srgbClr val="FFFFFF"/>
                </a:highlight>
                <a:latin typeface="Roboto"/>
                <a:ea typeface="Roboto"/>
                <a:cs typeface="Roboto"/>
                <a:sym typeface="Roboto"/>
              </a:rPr>
              <a:t>Apa pembelajaran yang didapatkan saat melaksanakan asesmen bimbingan konseling tersebut?</a:t>
            </a:r>
            <a:endParaRPr sz="2500">
              <a:solidFill>
                <a:srgbClr val="1D2125"/>
              </a:solidFill>
              <a:highlight>
                <a:srgbClr val="FFFFFF"/>
              </a:highlight>
              <a:latin typeface="Roboto"/>
              <a:ea typeface="Roboto"/>
              <a:cs typeface="Roboto"/>
              <a:sym typeface="Roboto"/>
            </a:endParaRPr>
          </a:p>
          <a:p>
            <a:pPr indent="-387350" lvl="0" marL="457200" rtl="0" algn="l">
              <a:lnSpc>
                <a:spcPct val="115000"/>
              </a:lnSpc>
              <a:spcBef>
                <a:spcPts val="0"/>
              </a:spcBef>
              <a:spcAft>
                <a:spcPts val="0"/>
              </a:spcAft>
              <a:buClr>
                <a:srgbClr val="1D2125"/>
              </a:buClr>
              <a:buSzPts val="2500"/>
              <a:buFont typeface="Roboto"/>
              <a:buAutoNum type="arabicPeriod"/>
            </a:pPr>
            <a:r>
              <a:rPr lang="en-ID" sz="2500">
                <a:solidFill>
                  <a:srgbClr val="1D2125"/>
                </a:solidFill>
                <a:highlight>
                  <a:srgbClr val="FFFFFF"/>
                </a:highlight>
                <a:latin typeface="Roboto"/>
                <a:ea typeface="Roboto"/>
                <a:cs typeface="Roboto"/>
                <a:sym typeface="Roboto"/>
              </a:rPr>
              <a:t> Apa tips dalam menggunakan asesmen  layanan bimbingan konseling?</a:t>
            </a:r>
            <a:endParaRPr sz="2500">
              <a:solidFill>
                <a:srgbClr val="1D2125"/>
              </a:solidFill>
              <a:highlight>
                <a:srgbClr val="FFFFFF"/>
              </a:highlight>
              <a:latin typeface="Roboto"/>
              <a:ea typeface="Roboto"/>
              <a:cs typeface="Roboto"/>
              <a:sym typeface="Roboto"/>
            </a:endParaRPr>
          </a:p>
          <a:p>
            <a:pPr indent="-387350" lvl="0" marL="457200" rtl="0" algn="l">
              <a:lnSpc>
                <a:spcPct val="115000"/>
              </a:lnSpc>
              <a:spcBef>
                <a:spcPts val="0"/>
              </a:spcBef>
              <a:spcAft>
                <a:spcPts val="0"/>
              </a:spcAft>
              <a:buClr>
                <a:srgbClr val="1D2125"/>
              </a:buClr>
              <a:buSzPts val="2500"/>
              <a:buFont typeface="Roboto"/>
              <a:buAutoNum type="arabicPeriod"/>
            </a:pPr>
            <a:r>
              <a:rPr lang="en-ID" sz="2500">
                <a:solidFill>
                  <a:srgbClr val="1D2125"/>
                </a:solidFill>
                <a:highlight>
                  <a:srgbClr val="FFFFFF"/>
                </a:highlight>
                <a:latin typeface="Roboto"/>
                <a:ea typeface="Roboto"/>
                <a:cs typeface="Roboto"/>
                <a:sym typeface="Roboto"/>
              </a:rPr>
              <a:t>Apa yang bisa bapak/ibu lakukan agar instrumen asesmen yang telah disusun dapat dipergunakan di Sekolah masing-masing?</a:t>
            </a:r>
            <a:endParaRPr b="1" sz="25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296b5d7f73_0_299"/>
          <p:cNvSpPr txBox="1"/>
          <p:nvPr>
            <p:ph type="title"/>
          </p:nvPr>
        </p:nvSpPr>
        <p:spPr>
          <a:xfrm>
            <a:off x="916478" y="1250859"/>
            <a:ext cx="10359000" cy="873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ID"/>
              <a:t>ELABORASI PEMAHAMAN</a:t>
            </a:r>
            <a:endParaRPr/>
          </a:p>
        </p:txBody>
      </p:sp>
      <p:sp>
        <p:nvSpPr>
          <p:cNvPr id="508" name="Google Shape;508;g2296b5d7f73_0_299"/>
          <p:cNvSpPr txBox="1"/>
          <p:nvPr>
            <p:ph idx="1" type="body"/>
          </p:nvPr>
        </p:nvSpPr>
        <p:spPr>
          <a:xfrm>
            <a:off x="916478" y="2618509"/>
            <a:ext cx="10359000" cy="3558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ID"/>
              <a:t>CONTOH INSTRUMEN:</a:t>
            </a:r>
            <a:endParaRPr/>
          </a:p>
          <a:p>
            <a:pPr indent="0" lvl="0" marL="0" rtl="0" algn="l">
              <a:spcBef>
                <a:spcPts val="1000"/>
              </a:spcBef>
              <a:spcAft>
                <a:spcPts val="0"/>
              </a:spcAft>
              <a:buNone/>
            </a:pPr>
            <a:r>
              <a:rPr lang="en-ID" u="sng">
                <a:solidFill>
                  <a:schemeClr val="hlink"/>
                </a:solidFill>
                <a:hlinkClick r:id="rId3"/>
              </a:rPr>
              <a:t>https://drive.google.com/file/d/1vdTEavyFrDIIlx5wr0lu0sWxI4mvTHQv/view?usp=sharing</a:t>
            </a:r>
            <a:endParaRPr/>
          </a:p>
          <a:p>
            <a:pPr indent="0" lvl="0" marL="0" rtl="0" algn="l">
              <a:spcBef>
                <a:spcPts val="100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7"/>
          <p:cNvSpPr txBox="1"/>
          <p:nvPr>
            <p:ph type="title"/>
          </p:nvPr>
        </p:nvSpPr>
        <p:spPr>
          <a:xfrm>
            <a:off x="916478" y="14032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KONEKSI ANTAR MATERI (30’)</a:t>
            </a:r>
            <a:endParaRPr>
              <a:latin typeface="Arial"/>
              <a:ea typeface="Arial"/>
              <a:cs typeface="Arial"/>
              <a:sym typeface="Arial"/>
            </a:endParaRPr>
          </a:p>
        </p:txBody>
      </p:sp>
      <p:sp>
        <p:nvSpPr>
          <p:cNvPr id="514" name="Google Shape;514;p17"/>
          <p:cNvSpPr txBox="1"/>
          <p:nvPr>
            <p:ph idx="1" type="body"/>
          </p:nvPr>
        </p:nvSpPr>
        <p:spPr>
          <a:xfrm>
            <a:off x="916478" y="2618509"/>
            <a:ext cx="10359000" cy="3558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lang="en-ID" sz="3300">
                <a:solidFill>
                  <a:srgbClr val="1D2125"/>
                </a:solidFill>
                <a:highlight>
                  <a:srgbClr val="FFFFFF"/>
                </a:highlight>
                <a:latin typeface="Roboto"/>
                <a:ea typeface="Roboto"/>
                <a:cs typeface="Roboto"/>
                <a:sym typeface="Roboto"/>
              </a:rPr>
              <a:t>Fasilitator meminta peserta berdiskusi menyusun draft instrumen asesmen siswa (Action Plan) untuk setiap peserta yang telah dipergunakan di  Sekolah masing-masing peserta (sesuai jenjangnya).</a:t>
            </a:r>
            <a:endParaRPr sz="3300">
              <a:solidFill>
                <a:srgbClr val="1D2125"/>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SzPts val="1800"/>
              <a:buNone/>
            </a:pPr>
            <a:r>
              <a:rPr lang="en-ID" sz="3300">
                <a:solidFill>
                  <a:srgbClr val="1D2125"/>
                </a:solidFill>
                <a:highlight>
                  <a:srgbClr val="FFFFFF"/>
                </a:highlight>
                <a:latin typeface="Roboto"/>
                <a:ea typeface="Roboto"/>
                <a:cs typeface="Roboto"/>
                <a:sym typeface="Roboto"/>
              </a:rPr>
              <a:t>Kemudian dipresentasikan</a:t>
            </a:r>
            <a:endParaRPr sz="3300">
              <a:solidFill>
                <a:srgbClr val="1D2125"/>
              </a:solidFill>
              <a:highlight>
                <a:srgbClr val="FFFFFF"/>
              </a:highlight>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2962cebfea_0_421"/>
          <p:cNvSpPr txBox="1"/>
          <p:nvPr>
            <p:ph type="title"/>
          </p:nvPr>
        </p:nvSpPr>
        <p:spPr>
          <a:xfrm>
            <a:off x="831850" y="1110010"/>
            <a:ext cx="10515600" cy="80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a:p>
        </p:txBody>
      </p:sp>
      <p:sp>
        <p:nvSpPr>
          <p:cNvPr id="520" name="Google Shape;520;g22962cebfea_0_421"/>
          <p:cNvSpPr txBox="1"/>
          <p:nvPr>
            <p:ph idx="1" type="body"/>
          </p:nvPr>
        </p:nvSpPr>
        <p:spPr>
          <a:xfrm>
            <a:off x="831850" y="2028305"/>
            <a:ext cx="10515600" cy="4061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521" name="Google Shape;521;g22962cebfea_0_42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8"/>
          <p:cNvSpPr txBox="1"/>
          <p:nvPr>
            <p:ph type="title"/>
          </p:nvPr>
        </p:nvSpPr>
        <p:spPr>
          <a:xfrm>
            <a:off x="916478" y="12508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RENCANA AKSI NYATA (15’)</a:t>
            </a:r>
            <a:endParaRPr>
              <a:latin typeface="Arial"/>
              <a:ea typeface="Arial"/>
              <a:cs typeface="Arial"/>
              <a:sym typeface="Arial"/>
            </a:endParaRPr>
          </a:p>
        </p:txBody>
      </p:sp>
      <p:sp>
        <p:nvSpPr>
          <p:cNvPr id="527" name="Google Shape;527;p18"/>
          <p:cNvSpPr txBox="1"/>
          <p:nvPr>
            <p:ph idx="1" type="body"/>
          </p:nvPr>
        </p:nvSpPr>
        <p:spPr>
          <a:xfrm>
            <a:off x="916478" y="2618509"/>
            <a:ext cx="10359000" cy="35586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Clr>
                <a:schemeClr val="dk1"/>
              </a:buClr>
              <a:buSzPts val="1100"/>
              <a:buFont typeface="Arial"/>
              <a:buNone/>
            </a:pPr>
            <a:r>
              <a:t/>
            </a:r>
            <a:endParaRPr b="1" sz="1400">
              <a:highlight>
                <a:srgbClr val="FFFF00"/>
              </a:highlight>
            </a:endParaRPr>
          </a:p>
          <a:p>
            <a:pPr indent="0" lvl="0" marL="0" rtl="0" algn="just">
              <a:lnSpc>
                <a:spcPct val="100000"/>
              </a:lnSpc>
              <a:spcBef>
                <a:spcPts val="0"/>
              </a:spcBef>
              <a:spcAft>
                <a:spcPts val="0"/>
              </a:spcAft>
              <a:buClr>
                <a:schemeClr val="dk1"/>
              </a:buClr>
              <a:buSzPts val="1100"/>
              <a:buFont typeface="Arial"/>
              <a:buNone/>
            </a:pPr>
            <a:r>
              <a:t/>
            </a:r>
            <a:endParaRPr b="1" sz="1200">
              <a:highlight>
                <a:srgbClr val="FFFF00"/>
              </a:highlight>
            </a:endParaRPr>
          </a:p>
          <a:p>
            <a:pPr indent="0" lvl="0" marL="0" rtl="0" algn="just">
              <a:lnSpc>
                <a:spcPct val="100000"/>
              </a:lnSpc>
              <a:spcBef>
                <a:spcPts val="0"/>
              </a:spcBef>
              <a:spcAft>
                <a:spcPts val="0"/>
              </a:spcAft>
              <a:buClr>
                <a:schemeClr val="dk1"/>
              </a:buClr>
              <a:buSzPts val="1100"/>
              <a:buFont typeface="Arial"/>
              <a:buNone/>
            </a:pPr>
            <a:r>
              <a:rPr lang="en-ID" sz="3700">
                <a:latin typeface="Arial"/>
                <a:ea typeface="Arial"/>
                <a:cs typeface="Arial"/>
                <a:sym typeface="Arial"/>
              </a:rPr>
              <a:t>Peserta membuat Rekomendasi kebutuhan "asesmen" </a:t>
            </a:r>
            <a:r>
              <a:rPr i="1" lang="en-ID" sz="3700">
                <a:latin typeface="Arial"/>
                <a:ea typeface="Arial"/>
                <a:cs typeface="Arial"/>
                <a:sym typeface="Arial"/>
              </a:rPr>
              <a:t>untuk aksi nyata penelusuran minat, bakat dan kemampuan peserta didik di satuan pendidikannya.</a:t>
            </a:r>
            <a:endParaRPr i="1" sz="3700">
              <a:latin typeface="Arial"/>
              <a:ea typeface="Arial"/>
              <a:cs typeface="Arial"/>
              <a:sym typeface="Arial"/>
            </a:endParaRPr>
          </a:p>
          <a:p>
            <a:pPr indent="0" lvl="0" marL="0" rtl="0" algn="l">
              <a:lnSpc>
                <a:spcPct val="100000"/>
              </a:lnSpc>
              <a:spcBef>
                <a:spcPts val="0"/>
              </a:spcBef>
              <a:spcAft>
                <a:spcPts val="0"/>
              </a:spcAft>
              <a:buSzPts val="1800"/>
              <a:buNone/>
            </a:pPr>
            <a:r>
              <a:t/>
            </a:r>
            <a:endParaRPr>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highlight>
                <a:schemeClr val="lt1"/>
              </a:high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2962cebfea_0_121"/>
          <p:cNvSpPr txBox="1"/>
          <p:nvPr>
            <p:ph type="title"/>
          </p:nvPr>
        </p:nvSpPr>
        <p:spPr>
          <a:xfrm>
            <a:off x="916478" y="12508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CONTOH PRODUK YANG DIHASILKAN</a:t>
            </a:r>
            <a:endParaRPr>
              <a:latin typeface="Arial"/>
              <a:ea typeface="Arial"/>
              <a:cs typeface="Arial"/>
              <a:sym typeface="Arial"/>
            </a:endParaRPr>
          </a:p>
        </p:txBody>
      </p:sp>
      <p:graphicFrame>
        <p:nvGraphicFramePr>
          <p:cNvPr id="533" name="Google Shape;533;g22962cebfea_0_121"/>
          <p:cNvGraphicFramePr/>
          <p:nvPr/>
        </p:nvGraphicFramePr>
        <p:xfrm>
          <a:off x="952500" y="2667000"/>
          <a:ext cx="3000000" cy="3000000"/>
        </p:xfrm>
        <a:graphic>
          <a:graphicData uri="http://schemas.openxmlformats.org/drawingml/2006/table">
            <a:tbl>
              <a:tblPr>
                <a:noFill/>
                <a:tableStyleId>{1ABA14C6-316F-4009-932D-93A58B2ABC83}</a:tableStyleId>
              </a:tblPr>
              <a:tblGrid>
                <a:gridCol w="2313800"/>
                <a:gridCol w="3647475"/>
                <a:gridCol w="4325750"/>
              </a:tblGrid>
              <a:tr h="381000">
                <a:tc>
                  <a:txBody>
                    <a:bodyPr/>
                    <a:lstStyle/>
                    <a:p>
                      <a:pPr indent="0" lvl="0" marL="0" rtl="0" algn="l">
                        <a:spcBef>
                          <a:spcPts val="0"/>
                        </a:spcBef>
                        <a:spcAft>
                          <a:spcPts val="0"/>
                        </a:spcAft>
                        <a:buNone/>
                      </a:pPr>
                      <a:r>
                        <a:rPr lang="en-ID" sz="1700"/>
                        <a:t>Aspek Kebutuhan Belajar</a:t>
                      </a:r>
                      <a:endParaRPr sz="1700"/>
                    </a:p>
                  </a:txBody>
                  <a:tcPr marT="91425" marB="91425" marR="91425" marL="91425"/>
                </a:tc>
                <a:tc>
                  <a:txBody>
                    <a:bodyPr/>
                    <a:lstStyle/>
                    <a:p>
                      <a:pPr indent="0" lvl="0" marL="0" rtl="0" algn="l">
                        <a:spcBef>
                          <a:spcPts val="0"/>
                        </a:spcBef>
                        <a:spcAft>
                          <a:spcPts val="0"/>
                        </a:spcAft>
                        <a:buNone/>
                      </a:pPr>
                      <a:r>
                        <a:rPr lang="en-ID" sz="1700"/>
                        <a:t>Data  Kebutuhan yang diperlukan</a:t>
                      </a:r>
                      <a:endParaRPr sz="1700"/>
                    </a:p>
                  </a:txBody>
                  <a:tcPr marT="91425" marB="91425" marR="91425" marL="91425"/>
                </a:tc>
                <a:tc>
                  <a:txBody>
                    <a:bodyPr/>
                    <a:lstStyle/>
                    <a:p>
                      <a:pPr indent="0" lvl="0" marL="0" rtl="0" algn="l">
                        <a:spcBef>
                          <a:spcPts val="0"/>
                        </a:spcBef>
                        <a:spcAft>
                          <a:spcPts val="0"/>
                        </a:spcAft>
                        <a:buNone/>
                      </a:pPr>
                      <a:r>
                        <a:rPr lang="en-ID" sz="1700"/>
                        <a:t>Rekomendasi Asesmen yang dipakai</a:t>
                      </a:r>
                      <a:endParaRPr sz="1700"/>
                    </a:p>
                  </a:txBody>
                  <a:tcPr marT="91425" marB="91425" marR="91425" marL="91425"/>
                </a:tc>
              </a:tr>
              <a:tr h="381000">
                <a:tc>
                  <a:txBody>
                    <a:bodyPr/>
                    <a:lstStyle/>
                    <a:p>
                      <a:pPr indent="0" lvl="0" marL="0" rtl="0" algn="l">
                        <a:spcBef>
                          <a:spcPts val="0"/>
                        </a:spcBef>
                        <a:spcAft>
                          <a:spcPts val="0"/>
                        </a:spcAft>
                        <a:buNone/>
                      </a:pPr>
                      <a:r>
                        <a:rPr lang="en-ID" sz="1700"/>
                        <a:t>Profil Belajar</a:t>
                      </a:r>
                      <a:endParaRPr sz="1700"/>
                    </a:p>
                  </a:txBody>
                  <a:tcPr marT="91425" marB="91425" marR="91425" marL="91425"/>
                </a:tc>
                <a:tc>
                  <a:txBody>
                    <a:bodyPr/>
                    <a:lstStyle/>
                    <a:p>
                      <a:pPr indent="0" lvl="0" marL="0" rtl="0" algn="l">
                        <a:spcBef>
                          <a:spcPts val="0"/>
                        </a:spcBef>
                        <a:spcAft>
                          <a:spcPts val="0"/>
                        </a:spcAft>
                        <a:buNone/>
                      </a:pPr>
                      <a:r>
                        <a:rPr lang="en-ID" sz="1700"/>
                        <a:t>IQ</a:t>
                      </a:r>
                      <a:endParaRPr sz="1700"/>
                    </a:p>
                    <a:p>
                      <a:pPr indent="0" lvl="0" marL="0" rtl="0" algn="l">
                        <a:spcBef>
                          <a:spcPts val="0"/>
                        </a:spcBef>
                        <a:spcAft>
                          <a:spcPts val="0"/>
                        </a:spcAft>
                        <a:buNone/>
                      </a:pPr>
                      <a:r>
                        <a:rPr lang="en-ID" sz="1700"/>
                        <a:t>Gaya Belajar</a:t>
                      </a:r>
                      <a:endParaRPr sz="1700"/>
                    </a:p>
                    <a:p>
                      <a:pPr indent="0" lvl="0" marL="0" rtl="0" algn="l">
                        <a:spcBef>
                          <a:spcPts val="0"/>
                        </a:spcBef>
                        <a:spcAft>
                          <a:spcPts val="0"/>
                        </a:spcAft>
                        <a:buNone/>
                      </a:pPr>
                      <a:r>
                        <a:rPr lang="en-ID" sz="1700"/>
                        <a:t>Kepribadian</a:t>
                      </a:r>
                      <a:endParaRPr sz="1700"/>
                    </a:p>
                  </a:txBody>
                  <a:tcPr marT="91425" marB="91425" marR="91425" marL="91425"/>
                </a:tc>
                <a:tc>
                  <a:txBody>
                    <a:bodyPr/>
                    <a:lstStyle/>
                    <a:p>
                      <a:pPr indent="0" lvl="0" marL="0" rtl="0" algn="l">
                        <a:spcBef>
                          <a:spcPts val="0"/>
                        </a:spcBef>
                        <a:spcAft>
                          <a:spcPts val="0"/>
                        </a:spcAft>
                        <a:buNone/>
                      </a:pPr>
                      <a:r>
                        <a:rPr lang="en-ID" sz="1700"/>
                        <a:t>Tes IQ</a:t>
                      </a:r>
                      <a:endParaRPr sz="1700"/>
                    </a:p>
                    <a:p>
                      <a:pPr indent="0" lvl="0" marL="0" rtl="0" algn="l">
                        <a:spcBef>
                          <a:spcPts val="0"/>
                        </a:spcBef>
                        <a:spcAft>
                          <a:spcPts val="0"/>
                        </a:spcAft>
                        <a:buNone/>
                      </a:pPr>
                      <a:r>
                        <a:rPr lang="en-ID" sz="1700"/>
                        <a:t>Tes/Skala Gaya Belajar</a:t>
                      </a:r>
                      <a:endParaRPr sz="1700"/>
                    </a:p>
                    <a:p>
                      <a:pPr indent="0" lvl="0" marL="0" rtl="0" algn="l">
                        <a:spcBef>
                          <a:spcPts val="0"/>
                        </a:spcBef>
                        <a:spcAft>
                          <a:spcPts val="0"/>
                        </a:spcAft>
                        <a:buNone/>
                      </a:pPr>
                      <a:r>
                        <a:rPr lang="en-ID" sz="1700"/>
                        <a:t>Tes Kepribadian (MBTI, EPPS)</a:t>
                      </a:r>
                      <a:endParaRPr sz="1700"/>
                    </a:p>
                  </a:txBody>
                  <a:tcPr marT="91425" marB="91425" marR="91425" marL="91425"/>
                </a:tc>
              </a:tr>
              <a:tr h="381000">
                <a:tc>
                  <a:txBody>
                    <a:bodyPr/>
                    <a:lstStyle/>
                    <a:p>
                      <a:pPr indent="0" lvl="0" marL="0" rtl="0" algn="l">
                        <a:spcBef>
                          <a:spcPts val="0"/>
                        </a:spcBef>
                        <a:spcAft>
                          <a:spcPts val="0"/>
                        </a:spcAft>
                        <a:buNone/>
                      </a:pPr>
                      <a:r>
                        <a:rPr lang="en-ID" sz="1700"/>
                        <a:t>Kesiapan Belajar</a:t>
                      </a:r>
                      <a:endParaRPr sz="1700"/>
                    </a:p>
                  </a:txBody>
                  <a:tcPr marT="91425" marB="91425" marR="91425" marL="91425"/>
                </a:tc>
                <a:tc>
                  <a:txBody>
                    <a:bodyPr/>
                    <a:lstStyle/>
                    <a:p>
                      <a:pPr indent="0" lvl="0" marL="0" rtl="0" algn="l">
                        <a:spcBef>
                          <a:spcPts val="0"/>
                        </a:spcBef>
                        <a:spcAft>
                          <a:spcPts val="0"/>
                        </a:spcAft>
                        <a:buNone/>
                      </a:pPr>
                      <a:r>
                        <a:rPr lang="en-ID" sz="1700"/>
                        <a:t>Kesiapan Belajar Psikologis</a:t>
                      </a:r>
                      <a:endParaRPr sz="1700"/>
                    </a:p>
                    <a:p>
                      <a:pPr indent="0" lvl="0" marL="0" rtl="0" algn="l">
                        <a:spcBef>
                          <a:spcPts val="0"/>
                        </a:spcBef>
                        <a:spcAft>
                          <a:spcPts val="0"/>
                        </a:spcAft>
                        <a:buNone/>
                      </a:pPr>
                      <a:r>
                        <a:rPr lang="en-ID" sz="1700"/>
                        <a:t>Fasilitas Belajar yang dimiliki</a:t>
                      </a:r>
                      <a:endParaRPr sz="1700"/>
                    </a:p>
                    <a:p>
                      <a:pPr indent="0" lvl="0" marL="0" rtl="0" algn="l">
                        <a:spcBef>
                          <a:spcPts val="0"/>
                        </a:spcBef>
                        <a:spcAft>
                          <a:spcPts val="0"/>
                        </a:spcAft>
                        <a:buNone/>
                      </a:pPr>
                      <a:r>
                        <a:rPr lang="en-ID" sz="1700"/>
                        <a:t>Kemandirian Belajar</a:t>
                      </a:r>
                      <a:endParaRPr sz="1700"/>
                    </a:p>
                  </a:txBody>
                  <a:tcPr marT="91425" marB="91425" marR="91425" marL="91425"/>
                </a:tc>
                <a:tc>
                  <a:txBody>
                    <a:bodyPr/>
                    <a:lstStyle/>
                    <a:p>
                      <a:pPr indent="0" lvl="0" marL="0" rtl="0" algn="l">
                        <a:spcBef>
                          <a:spcPts val="0"/>
                        </a:spcBef>
                        <a:spcAft>
                          <a:spcPts val="0"/>
                        </a:spcAft>
                        <a:buNone/>
                      </a:pPr>
                      <a:r>
                        <a:rPr lang="en-ID" sz="1700"/>
                        <a:t>Angket kesiapan psikologis dalam belajar</a:t>
                      </a:r>
                      <a:endParaRPr sz="1700"/>
                    </a:p>
                    <a:p>
                      <a:pPr indent="0" lvl="0" marL="0" rtl="0" algn="l">
                        <a:spcBef>
                          <a:spcPts val="0"/>
                        </a:spcBef>
                        <a:spcAft>
                          <a:spcPts val="0"/>
                        </a:spcAft>
                        <a:buNone/>
                      </a:pPr>
                      <a:r>
                        <a:rPr lang="en-ID" sz="1700"/>
                        <a:t>Angket fasilitas belajar yang dimiliki murid</a:t>
                      </a:r>
                      <a:endParaRPr sz="1700"/>
                    </a:p>
                    <a:p>
                      <a:pPr indent="0" lvl="0" marL="0" rtl="0" algn="l">
                        <a:spcBef>
                          <a:spcPts val="0"/>
                        </a:spcBef>
                        <a:spcAft>
                          <a:spcPts val="0"/>
                        </a:spcAft>
                        <a:buNone/>
                      </a:pPr>
                      <a:r>
                        <a:rPr lang="en-ID" sz="1700"/>
                        <a:t>Skala kemandirian belajar</a:t>
                      </a:r>
                      <a:endParaRPr sz="1700"/>
                    </a:p>
                  </a:txBody>
                  <a:tcPr marT="91425" marB="91425" marR="91425" marL="91425"/>
                </a:tc>
              </a:tr>
              <a:tr h="381000">
                <a:tc>
                  <a:txBody>
                    <a:bodyPr/>
                    <a:lstStyle/>
                    <a:p>
                      <a:pPr indent="0" lvl="0" marL="0" rtl="0" algn="l">
                        <a:spcBef>
                          <a:spcPts val="0"/>
                        </a:spcBef>
                        <a:spcAft>
                          <a:spcPts val="0"/>
                        </a:spcAft>
                        <a:buNone/>
                      </a:pPr>
                      <a:r>
                        <a:rPr lang="en-ID" sz="1700"/>
                        <a:t>Minat Belajar</a:t>
                      </a:r>
                      <a:endParaRPr sz="1700"/>
                    </a:p>
                  </a:txBody>
                  <a:tcPr marT="91425" marB="91425" marR="91425" marL="91425"/>
                </a:tc>
                <a:tc>
                  <a:txBody>
                    <a:bodyPr/>
                    <a:lstStyle/>
                    <a:p>
                      <a:pPr indent="0" lvl="0" marL="0" rtl="0" algn="l">
                        <a:spcBef>
                          <a:spcPts val="0"/>
                        </a:spcBef>
                        <a:spcAft>
                          <a:spcPts val="0"/>
                        </a:spcAft>
                        <a:buNone/>
                      </a:pPr>
                      <a:r>
                        <a:rPr lang="en-ID" sz="1700"/>
                        <a:t>arah peminatan mata pelajaran</a:t>
                      </a:r>
                      <a:endParaRPr sz="1700"/>
                    </a:p>
                    <a:p>
                      <a:pPr indent="0" lvl="0" marL="0" rtl="0" algn="l">
                        <a:spcBef>
                          <a:spcPts val="0"/>
                        </a:spcBef>
                        <a:spcAft>
                          <a:spcPts val="0"/>
                        </a:spcAft>
                        <a:buNone/>
                      </a:pPr>
                      <a:r>
                        <a:rPr lang="en-ID" sz="1700"/>
                        <a:t>Minat/hobi</a:t>
                      </a:r>
                      <a:endParaRPr sz="1700"/>
                    </a:p>
                  </a:txBody>
                  <a:tcPr marT="91425" marB="91425" marR="91425" marL="91425"/>
                </a:tc>
                <a:tc>
                  <a:txBody>
                    <a:bodyPr/>
                    <a:lstStyle/>
                    <a:p>
                      <a:pPr indent="0" lvl="0" marL="0" rtl="0" algn="l">
                        <a:spcBef>
                          <a:spcPts val="0"/>
                        </a:spcBef>
                        <a:spcAft>
                          <a:spcPts val="0"/>
                        </a:spcAft>
                        <a:buNone/>
                      </a:pPr>
                      <a:r>
                        <a:rPr lang="en-ID" sz="1700"/>
                        <a:t>Tes Eksplorasi Karir</a:t>
                      </a:r>
                      <a:endParaRPr sz="1700"/>
                    </a:p>
                    <a:p>
                      <a:pPr indent="0" lvl="0" marL="0" rtl="0" algn="l">
                        <a:spcBef>
                          <a:spcPts val="0"/>
                        </a:spcBef>
                        <a:spcAft>
                          <a:spcPts val="0"/>
                        </a:spcAft>
                        <a:buNone/>
                      </a:pPr>
                      <a:r>
                        <a:rPr lang="en-ID" sz="1700"/>
                        <a:t>Angket penelusuran minat</a:t>
                      </a:r>
                      <a:endParaRPr sz="17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ctrTitle"/>
          </p:nvPr>
        </p:nvSpPr>
        <p:spPr>
          <a:xfrm>
            <a:off x="1524000" y="457200"/>
            <a:ext cx="9144000" cy="889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990"/>
              <a:buNone/>
            </a:pPr>
            <a:r>
              <a:rPr lang="en-ID" sz="5000">
                <a:solidFill>
                  <a:schemeClr val="lt1"/>
                </a:solidFill>
                <a:latin typeface="Arial"/>
                <a:ea typeface="Arial"/>
                <a:cs typeface="Arial"/>
                <a:sym typeface="Arial"/>
              </a:rPr>
              <a:t>TUJUAN</a:t>
            </a:r>
            <a:endParaRPr sz="5000">
              <a:solidFill>
                <a:schemeClr val="lt1"/>
              </a:solidFill>
              <a:latin typeface="Arial"/>
              <a:ea typeface="Arial"/>
              <a:cs typeface="Arial"/>
              <a:sym typeface="Arial"/>
            </a:endParaRPr>
          </a:p>
        </p:txBody>
      </p:sp>
      <p:sp>
        <p:nvSpPr>
          <p:cNvPr id="116" name="Google Shape;116;p6"/>
          <p:cNvSpPr txBox="1"/>
          <p:nvPr>
            <p:ph idx="1" type="subTitle"/>
          </p:nvPr>
        </p:nvSpPr>
        <p:spPr>
          <a:xfrm>
            <a:off x="617475" y="1429975"/>
            <a:ext cx="11088300" cy="359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ID" sz="2800">
                <a:latin typeface="Arial"/>
                <a:ea typeface="Arial"/>
                <a:cs typeface="Arial"/>
                <a:sym typeface="Arial"/>
              </a:rPr>
              <a:t>Tujuan Umum:</a:t>
            </a:r>
            <a:endParaRPr b="1" sz="2800">
              <a:latin typeface="Arial"/>
              <a:ea typeface="Arial"/>
              <a:cs typeface="Arial"/>
              <a:sym typeface="Arial"/>
            </a:endParaRPr>
          </a:p>
          <a:p>
            <a:pPr indent="0" lvl="0" marL="0" rtl="0" algn="l">
              <a:lnSpc>
                <a:spcPct val="100000"/>
              </a:lnSpc>
              <a:spcBef>
                <a:spcPts val="0"/>
              </a:spcBef>
              <a:spcAft>
                <a:spcPts val="0"/>
              </a:spcAft>
              <a:buSzPts val="2400"/>
              <a:buNone/>
            </a:pPr>
            <a:r>
              <a:rPr lang="en-ID" sz="2700">
                <a:solidFill>
                  <a:srgbClr val="000000"/>
                </a:solidFill>
                <a:latin typeface="Arial"/>
                <a:ea typeface="Arial"/>
                <a:cs typeface="Arial"/>
                <a:sym typeface="Arial"/>
              </a:rPr>
              <a:t>Peserta memahami filosofi pembelajaran yang memerdekakan, profil pelajar pancasila, dan implikasinya dalam layanan Bimbingan dan Konseling</a:t>
            </a:r>
            <a:r>
              <a:rPr lang="en-ID" sz="2700">
                <a:solidFill>
                  <a:srgbClr val="000000"/>
                </a:solidFill>
                <a:highlight>
                  <a:srgbClr val="FFFF00"/>
                </a:highlight>
                <a:latin typeface="Arial"/>
                <a:ea typeface="Arial"/>
                <a:cs typeface="Arial"/>
                <a:sym typeface="Arial"/>
              </a:rPr>
              <a:t> </a:t>
            </a:r>
            <a:endParaRPr sz="2700">
              <a:solidFill>
                <a:srgbClr val="000000"/>
              </a:solidFill>
              <a:highlight>
                <a:srgbClr val="FFFF00"/>
              </a:highlight>
              <a:latin typeface="Arial"/>
              <a:ea typeface="Arial"/>
              <a:cs typeface="Arial"/>
              <a:sym typeface="Arial"/>
            </a:endParaRPr>
          </a:p>
          <a:p>
            <a:pPr indent="0" lvl="0" marL="0" rtl="0" algn="l">
              <a:lnSpc>
                <a:spcPct val="115000"/>
              </a:lnSpc>
              <a:spcBef>
                <a:spcPts val="0"/>
              </a:spcBef>
              <a:spcAft>
                <a:spcPts val="0"/>
              </a:spcAft>
              <a:buSzPts val="2400"/>
              <a:buNone/>
            </a:pPr>
            <a:r>
              <a:rPr b="1" lang="en-ID" sz="2800">
                <a:highlight>
                  <a:schemeClr val="lt1"/>
                </a:highlight>
                <a:latin typeface="Arial"/>
                <a:ea typeface="Arial"/>
                <a:cs typeface="Arial"/>
                <a:sym typeface="Arial"/>
              </a:rPr>
              <a:t>Tujuan Khusus:</a:t>
            </a:r>
            <a:endParaRPr b="1" sz="2800">
              <a:highlight>
                <a:schemeClr val="lt1"/>
              </a:highlight>
              <a:latin typeface="Arial"/>
              <a:ea typeface="Arial"/>
              <a:cs typeface="Arial"/>
              <a:sym typeface="Arial"/>
            </a:endParaRPr>
          </a:p>
          <a:p>
            <a:pPr indent="-400050" lvl="0" marL="457200" rtl="0" algn="l">
              <a:lnSpc>
                <a:spcPct val="100000"/>
              </a:lnSpc>
              <a:spcBef>
                <a:spcPts val="0"/>
              </a:spcBef>
              <a:spcAft>
                <a:spcPts val="0"/>
              </a:spcAft>
              <a:buSzPts val="2700"/>
              <a:buAutoNum type="arabicPeriod"/>
            </a:pPr>
            <a:r>
              <a:rPr i="1" lang="en-ID" sz="2700">
                <a:latin typeface="Arial"/>
                <a:ea typeface="Arial"/>
                <a:cs typeface="Arial"/>
                <a:sym typeface="Arial"/>
              </a:rPr>
              <a:t>Peserta memahami konsep asesmen peserta didik.</a:t>
            </a:r>
            <a:endParaRPr i="1" sz="2700">
              <a:latin typeface="Arial"/>
              <a:ea typeface="Arial"/>
              <a:cs typeface="Arial"/>
              <a:sym typeface="Arial"/>
            </a:endParaRPr>
          </a:p>
          <a:p>
            <a:pPr indent="-400050" lvl="0" marL="457200" rtl="0" algn="l">
              <a:lnSpc>
                <a:spcPct val="100000"/>
              </a:lnSpc>
              <a:spcBef>
                <a:spcPts val="0"/>
              </a:spcBef>
              <a:spcAft>
                <a:spcPts val="0"/>
              </a:spcAft>
              <a:buSzPts val="2700"/>
              <a:buAutoNum type="arabicPeriod"/>
            </a:pPr>
            <a:r>
              <a:rPr i="1" lang="en-ID" sz="2700">
                <a:latin typeface="Arial"/>
                <a:ea typeface="Arial"/>
                <a:cs typeface="Arial"/>
                <a:sym typeface="Arial"/>
              </a:rPr>
              <a:t>Peserta mampu menentukan kebutuhan data asesmen secara kolaboratif </a:t>
            </a:r>
            <a:endParaRPr i="1" sz="2700">
              <a:latin typeface="Arial"/>
              <a:ea typeface="Arial"/>
              <a:cs typeface="Arial"/>
              <a:sym typeface="Arial"/>
            </a:endParaRPr>
          </a:p>
          <a:p>
            <a:pPr indent="-400050" lvl="0" marL="457200" rtl="0" algn="l">
              <a:lnSpc>
                <a:spcPct val="100000"/>
              </a:lnSpc>
              <a:spcBef>
                <a:spcPts val="0"/>
              </a:spcBef>
              <a:spcAft>
                <a:spcPts val="0"/>
              </a:spcAft>
              <a:buSzPts val="2700"/>
              <a:buAutoNum type="arabicPeriod"/>
            </a:pPr>
            <a:r>
              <a:rPr i="1" lang="en-ID" sz="2700">
                <a:latin typeface="Arial"/>
                <a:ea typeface="Arial"/>
                <a:cs typeface="Arial"/>
                <a:sym typeface="Arial"/>
              </a:rPr>
              <a:t>Peserta mampu mengembangkan instrumen asesmen yang mengacu pada profil pelajar pancasila</a:t>
            </a:r>
            <a:r>
              <a:rPr i="1" lang="en-ID" sz="2700">
                <a:highlight>
                  <a:srgbClr val="B6D7A8"/>
                </a:highlight>
                <a:latin typeface="Arial"/>
                <a:ea typeface="Arial"/>
                <a:cs typeface="Arial"/>
                <a:sym typeface="Arial"/>
              </a:rPr>
              <a:t> </a:t>
            </a:r>
            <a:endParaRPr i="1" sz="2700">
              <a:highlight>
                <a:srgbClr val="B6D7A8"/>
              </a:highlight>
              <a:latin typeface="Arial"/>
              <a:ea typeface="Arial"/>
              <a:cs typeface="Arial"/>
              <a:sym typeface="Arial"/>
            </a:endParaRPr>
          </a:p>
          <a:p>
            <a:pPr indent="-400050" lvl="0" marL="457200" rtl="0" algn="l">
              <a:lnSpc>
                <a:spcPct val="100000"/>
              </a:lnSpc>
              <a:spcBef>
                <a:spcPts val="0"/>
              </a:spcBef>
              <a:spcAft>
                <a:spcPts val="0"/>
              </a:spcAft>
              <a:buSzPts val="2700"/>
              <a:buAutoNum type="arabicPeriod"/>
            </a:pPr>
            <a:r>
              <a:rPr i="1" lang="en-ID" sz="2700">
                <a:latin typeface="Arial"/>
                <a:ea typeface="Arial"/>
                <a:cs typeface="Arial"/>
                <a:sym typeface="Arial"/>
              </a:rPr>
              <a:t>Peserta mampu mengakomodasi penelusuran minat, bakat dan kemampuan peserta didik berdasarkan hasil asesme</a:t>
            </a:r>
            <a:endParaRPr sz="3800">
              <a:highlight>
                <a:schemeClr val="lt1"/>
              </a:highlight>
              <a:latin typeface="Arial"/>
              <a:ea typeface="Arial"/>
              <a:cs typeface="Arial"/>
              <a:sym typeface="Arial"/>
            </a:endParaRPr>
          </a:p>
          <a:p>
            <a:pPr indent="0" lvl="0" marL="0" rtl="0" algn="l">
              <a:lnSpc>
                <a:spcPct val="90000"/>
              </a:lnSpc>
              <a:spcBef>
                <a:spcPts val="1000"/>
              </a:spcBef>
              <a:spcAft>
                <a:spcPts val="0"/>
              </a:spcAft>
              <a:buSzPts val="24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9"/>
          <p:cNvSpPr txBox="1"/>
          <p:nvPr>
            <p:ph type="title"/>
          </p:nvPr>
        </p:nvSpPr>
        <p:spPr>
          <a:xfrm>
            <a:off x="916478" y="1250859"/>
            <a:ext cx="10359000" cy="87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ID">
                <a:latin typeface="Arial"/>
                <a:ea typeface="Arial"/>
                <a:cs typeface="Arial"/>
                <a:sym typeface="Arial"/>
              </a:rPr>
              <a:t>PRODUK YANG DIHASILKAN</a:t>
            </a:r>
            <a:endParaRPr>
              <a:latin typeface="Arial"/>
              <a:ea typeface="Arial"/>
              <a:cs typeface="Arial"/>
              <a:sym typeface="Arial"/>
            </a:endParaRPr>
          </a:p>
        </p:txBody>
      </p:sp>
      <p:sp>
        <p:nvSpPr>
          <p:cNvPr id="539" name="Google Shape;539;p19"/>
          <p:cNvSpPr txBox="1"/>
          <p:nvPr/>
        </p:nvSpPr>
        <p:spPr>
          <a:xfrm>
            <a:off x="304800" y="2590800"/>
            <a:ext cx="11204100" cy="1569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3000"/>
              <a:buFont typeface="Arial"/>
              <a:buNone/>
            </a:pPr>
            <a:r>
              <a:rPr b="0" i="0" lang="en-ID" sz="3000" u="none" cap="none" strike="noStrike">
                <a:solidFill>
                  <a:schemeClr val="dk1"/>
                </a:solidFill>
                <a:latin typeface="Arial"/>
                <a:ea typeface="Arial"/>
                <a:cs typeface="Arial"/>
                <a:sym typeface="Arial"/>
              </a:rPr>
              <a:t>Rekomendasi kebutuhan "asesmen" </a:t>
            </a:r>
            <a:r>
              <a:rPr b="0" i="1" lang="en-ID" sz="3000" u="none" cap="none" strike="noStrike">
                <a:solidFill>
                  <a:schemeClr val="dk1"/>
                </a:solidFill>
                <a:latin typeface="Arial"/>
                <a:ea typeface="Arial"/>
                <a:cs typeface="Arial"/>
                <a:sym typeface="Arial"/>
              </a:rPr>
              <a:t>untuk  penelusuran minat, bakat dan kemampuan peserta didik di satuan pendidikan.</a:t>
            </a:r>
            <a:endParaRPr b="0" i="1" sz="30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0"/>
          <p:cNvSpPr txBox="1"/>
          <p:nvPr>
            <p:ph type="title"/>
          </p:nvPr>
        </p:nvSpPr>
        <p:spPr>
          <a:xfrm>
            <a:off x="916478" y="1327059"/>
            <a:ext cx="10359000" cy="873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ID">
                <a:latin typeface="Arial"/>
                <a:ea typeface="Arial"/>
                <a:cs typeface="Arial"/>
                <a:sym typeface="Arial"/>
              </a:rPr>
              <a:t>BAHAN BACAAN </a:t>
            </a:r>
            <a:endParaRPr>
              <a:latin typeface="Arial"/>
              <a:ea typeface="Arial"/>
              <a:cs typeface="Arial"/>
              <a:sym typeface="Arial"/>
            </a:endParaRPr>
          </a:p>
        </p:txBody>
      </p:sp>
      <p:sp>
        <p:nvSpPr>
          <p:cNvPr id="545" name="Google Shape;545;p20"/>
          <p:cNvSpPr txBox="1"/>
          <p:nvPr/>
        </p:nvSpPr>
        <p:spPr>
          <a:xfrm>
            <a:off x="827700" y="2995450"/>
            <a:ext cx="75675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ID" sz="2700" u="none" cap="none" strike="noStrike">
                <a:solidFill>
                  <a:srgbClr val="0000FF"/>
                </a:solidFill>
                <a:latin typeface="Calibri"/>
                <a:ea typeface="Calibri"/>
                <a:cs typeface="Calibri"/>
                <a:sym typeface="Calibri"/>
              </a:rPr>
              <a:t>https://drive.google.com/drive/folders/1nCqdMQG0qKcdk1zItCAaESSRZNIZgx4E?usp=sharing</a:t>
            </a:r>
            <a:endParaRPr b="0" i="0" sz="2700" u="none" cap="none" strike="noStrike">
              <a:solidFill>
                <a:srgbClr val="0000FF"/>
              </a:solidFill>
              <a:latin typeface="Calibri"/>
              <a:ea typeface="Calibri"/>
              <a:cs typeface="Calibri"/>
              <a:sym typeface="Calibri"/>
            </a:endParaRPr>
          </a:p>
        </p:txBody>
      </p:sp>
      <p:sp>
        <p:nvSpPr>
          <p:cNvPr id="546" name="Google Shape;546;p20"/>
          <p:cNvSpPr txBox="1"/>
          <p:nvPr/>
        </p:nvSpPr>
        <p:spPr>
          <a:xfrm>
            <a:off x="827325" y="4337025"/>
            <a:ext cx="75675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ID" sz="2700" u="none" cap="none" strike="noStrike">
                <a:solidFill>
                  <a:srgbClr val="0000FF"/>
                </a:solidFill>
                <a:latin typeface="Calibri"/>
                <a:ea typeface="Calibri"/>
                <a:cs typeface="Calibri"/>
                <a:sym typeface="Calibri"/>
              </a:rPr>
              <a:t>https://drive.google.com/drive/folders/1iQuPRd9TymBL0wgGLnqdM08AyZGPY17C?usp=share_link</a:t>
            </a:r>
            <a:endParaRPr b="0" i="0" sz="2700" u="none" cap="none" strike="noStrike">
              <a:solidFill>
                <a:srgbClr val="0000FF"/>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1"/>
          <p:cNvSpPr txBox="1"/>
          <p:nvPr>
            <p:ph type="title"/>
          </p:nvPr>
        </p:nvSpPr>
        <p:spPr>
          <a:xfrm>
            <a:off x="916478" y="1250859"/>
            <a:ext cx="10359000" cy="873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ID"/>
              <a:t> </a:t>
            </a:r>
            <a:endParaRPr/>
          </a:p>
        </p:txBody>
      </p:sp>
      <p:pic>
        <p:nvPicPr>
          <p:cNvPr id="552" name="Google Shape;552;p21"/>
          <p:cNvPicPr preferRelativeResize="0"/>
          <p:nvPr/>
        </p:nvPicPr>
        <p:blipFill rotWithShape="1">
          <a:blip r:embed="rId3">
            <a:alphaModFix/>
          </a:blip>
          <a:srcRect b="0" l="0" r="0" t="0"/>
          <a:stretch/>
        </p:blipFill>
        <p:spPr>
          <a:xfrm>
            <a:off x="0" y="2276850"/>
            <a:ext cx="12192000" cy="4581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ctrTitle"/>
          </p:nvPr>
        </p:nvSpPr>
        <p:spPr>
          <a:xfrm>
            <a:off x="3370800" y="575450"/>
            <a:ext cx="6666600" cy="889500"/>
          </a:xfrm>
          <a:prstGeom prst="rect">
            <a:avLst/>
          </a:prstGeom>
          <a:noFill/>
          <a:ln cap="flat" cmpd="sng" w="9525">
            <a:solidFill>
              <a:srgbClr val="FFFFFF"/>
            </a:solidFill>
            <a:prstDash val="solid"/>
            <a:round/>
            <a:headEnd len="sm" w="sm" type="none"/>
            <a:tailEnd len="sm" w="sm" type="none"/>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ID">
                <a:solidFill>
                  <a:schemeClr val="lt1"/>
                </a:solidFill>
                <a:latin typeface="Arial"/>
                <a:ea typeface="Arial"/>
                <a:cs typeface="Arial"/>
                <a:sym typeface="Arial"/>
              </a:rPr>
              <a:t>AGENDA HARI INI</a:t>
            </a:r>
            <a:endParaRPr>
              <a:solidFill>
                <a:schemeClr val="lt1"/>
              </a:solidFill>
              <a:latin typeface="Arial"/>
              <a:ea typeface="Arial"/>
              <a:cs typeface="Arial"/>
              <a:sym typeface="Arial"/>
            </a:endParaRPr>
          </a:p>
        </p:txBody>
      </p:sp>
      <p:pic>
        <p:nvPicPr>
          <p:cNvPr id="122" name="Google Shape;122;p7"/>
          <p:cNvPicPr preferRelativeResize="0"/>
          <p:nvPr/>
        </p:nvPicPr>
        <p:blipFill rotWithShape="1">
          <a:blip r:embed="rId3">
            <a:alphaModFix/>
          </a:blip>
          <a:srcRect b="0" l="0" r="0" t="0"/>
          <a:stretch/>
        </p:blipFill>
        <p:spPr>
          <a:xfrm>
            <a:off x="706025" y="2878575"/>
            <a:ext cx="2994925" cy="2495775"/>
          </a:xfrm>
          <a:prstGeom prst="rect">
            <a:avLst/>
          </a:prstGeom>
          <a:noFill/>
          <a:ln>
            <a:noFill/>
          </a:ln>
        </p:spPr>
      </p:pic>
      <p:graphicFrame>
        <p:nvGraphicFramePr>
          <p:cNvPr id="123" name="Google Shape;123;p7"/>
          <p:cNvGraphicFramePr/>
          <p:nvPr/>
        </p:nvGraphicFramePr>
        <p:xfrm>
          <a:off x="3370800" y="2069168"/>
          <a:ext cx="3000000" cy="3000000"/>
        </p:xfrm>
        <a:graphic>
          <a:graphicData uri="http://schemas.openxmlformats.org/drawingml/2006/table">
            <a:tbl>
              <a:tblPr bandRow="1">
                <a:noFill/>
                <a:tableStyleId>{D5183F04-E987-4B71-8C20-304604D2ED61}</a:tableStyleId>
              </a:tblPr>
              <a:tblGrid>
                <a:gridCol w="5497250"/>
                <a:gridCol w="1964200"/>
              </a:tblGrid>
              <a:tr h="514325">
                <a:tc>
                  <a:txBody>
                    <a:bodyPr/>
                    <a:lstStyle/>
                    <a:p>
                      <a:pPr indent="0" lvl="0" marL="0" marR="0" rtl="0" algn="l">
                        <a:lnSpc>
                          <a:spcPct val="100000"/>
                        </a:lnSpc>
                        <a:spcBef>
                          <a:spcPts val="0"/>
                        </a:spcBef>
                        <a:spcAft>
                          <a:spcPts val="0"/>
                        </a:spcAft>
                        <a:buClr>
                          <a:srgbClr val="000000"/>
                        </a:buClr>
                        <a:buSzPts val="1800"/>
                        <a:buFont typeface="Arial"/>
                        <a:buNone/>
                      </a:pPr>
                      <a:r>
                        <a:rPr lang="en-ID" sz="1800" u="none" cap="none" strike="noStrike"/>
                        <a:t>Mulai dari diri</a:t>
                      </a:r>
                      <a:endParaRPr sz="1800" u="none" cap="none" strike="noStrike"/>
                    </a:p>
                  </a:txBody>
                  <a:tcPr marT="63500" marB="63500" marR="63500" marL="63500" anchor="ctr">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u="none" cap="none" strike="noStrike">
                          <a:solidFill>
                            <a:schemeClr val="dk1"/>
                          </a:solidFill>
                        </a:rPr>
                        <a:t>10 Menit</a:t>
                      </a:r>
                      <a:endParaRPr b="1" sz="1800" u="none" cap="none" strike="noStrike"/>
                    </a:p>
                  </a:txBody>
                  <a:tcPr marT="63500" marB="63500" marR="63500" marL="63500" anchor="ctr">
                    <a:solidFill>
                      <a:srgbClr val="FFFFFF"/>
                    </a:solidFill>
                  </a:tcPr>
                </a:tc>
              </a:tr>
              <a:tr h="514325">
                <a:tc>
                  <a:txBody>
                    <a:bodyPr/>
                    <a:lstStyle/>
                    <a:p>
                      <a:pPr indent="0" lvl="0" marL="0" marR="0" rtl="0" algn="l">
                        <a:lnSpc>
                          <a:spcPct val="100000"/>
                        </a:lnSpc>
                        <a:spcBef>
                          <a:spcPts val="0"/>
                        </a:spcBef>
                        <a:spcAft>
                          <a:spcPts val="0"/>
                        </a:spcAft>
                        <a:buClr>
                          <a:srgbClr val="000000"/>
                        </a:buClr>
                        <a:buSzPts val="1800"/>
                        <a:buFont typeface="Arial"/>
                        <a:buNone/>
                      </a:pPr>
                      <a:r>
                        <a:rPr lang="en-ID" sz="1800" u="none" cap="none" strike="noStrike"/>
                        <a:t>Eksplorasi konsep</a:t>
                      </a:r>
                      <a:endParaRPr sz="1800" u="none" cap="none" strike="noStrike"/>
                    </a:p>
                  </a:txBody>
                  <a:tcPr marT="63500" marB="63500" marR="63500" marL="63500" anchor="ctr">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a:t>30</a:t>
                      </a:r>
                      <a:r>
                        <a:rPr b="1" lang="en-ID" sz="1800" u="none" cap="none" strike="noStrike"/>
                        <a:t> Menit</a:t>
                      </a:r>
                      <a:endParaRPr b="1" sz="1800" u="none" cap="none" strike="noStrike"/>
                    </a:p>
                  </a:txBody>
                  <a:tcPr marT="63500" marB="63500" marR="63500" marL="63500" anchor="ctr">
                    <a:solidFill>
                      <a:srgbClr val="FFFFFF"/>
                    </a:solidFill>
                  </a:tcPr>
                </a:tc>
              </a:tr>
              <a:tr h="514325">
                <a:tc>
                  <a:txBody>
                    <a:bodyPr/>
                    <a:lstStyle/>
                    <a:p>
                      <a:pPr indent="0" lvl="0" marL="0" marR="0" rtl="0" algn="l">
                        <a:lnSpc>
                          <a:spcPct val="100000"/>
                        </a:lnSpc>
                        <a:spcBef>
                          <a:spcPts val="0"/>
                        </a:spcBef>
                        <a:spcAft>
                          <a:spcPts val="0"/>
                        </a:spcAft>
                        <a:buClr>
                          <a:srgbClr val="000000"/>
                        </a:buClr>
                        <a:buSzPts val="1800"/>
                        <a:buFont typeface="Arial"/>
                        <a:buNone/>
                      </a:pPr>
                      <a:r>
                        <a:rPr lang="en-ID" sz="1800" u="none" cap="none" strike="noStrike"/>
                        <a:t>Ruang kolaborasi</a:t>
                      </a:r>
                      <a:endParaRPr sz="1800" u="none" cap="none" strike="noStrike"/>
                    </a:p>
                  </a:txBody>
                  <a:tcPr marT="63500" marB="63500" marR="63500" marL="63500" anchor="ctr">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u="none" cap="none" strike="noStrike"/>
                        <a:t>30 Menit</a:t>
                      </a:r>
                      <a:endParaRPr b="1" sz="1800" u="none" cap="none" strike="noStrike"/>
                    </a:p>
                  </a:txBody>
                  <a:tcPr marT="63500" marB="63500" marR="63500" marL="63500" anchor="ctr">
                    <a:solidFill>
                      <a:srgbClr val="FFFFFF"/>
                    </a:solidFill>
                  </a:tcPr>
                </a:tc>
              </a:tr>
              <a:tr h="514325">
                <a:tc>
                  <a:txBody>
                    <a:bodyPr/>
                    <a:lstStyle/>
                    <a:p>
                      <a:pPr indent="0" lvl="0" marL="0" marR="0" rtl="0" algn="l">
                        <a:lnSpc>
                          <a:spcPct val="100000"/>
                        </a:lnSpc>
                        <a:spcBef>
                          <a:spcPts val="0"/>
                        </a:spcBef>
                        <a:spcAft>
                          <a:spcPts val="0"/>
                        </a:spcAft>
                        <a:buClr>
                          <a:schemeClr val="dk1"/>
                        </a:buClr>
                        <a:buSzPts val="1800"/>
                        <a:buFont typeface="Arial"/>
                        <a:buNone/>
                      </a:pPr>
                      <a:r>
                        <a:rPr lang="en-ID" sz="1800" u="none" cap="none" strike="noStrike">
                          <a:solidFill>
                            <a:schemeClr val="dk1"/>
                          </a:solidFill>
                        </a:rPr>
                        <a:t>Refleksi terbimbing</a:t>
                      </a:r>
                      <a:endParaRPr sz="1800" u="none" cap="none" strike="noStrike"/>
                    </a:p>
                  </a:txBody>
                  <a:tcPr marT="63500" marB="63500" marR="63500" marL="63500" anchor="ctr">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u="none" cap="none" strike="noStrike"/>
                        <a:t>20 Menit</a:t>
                      </a:r>
                      <a:endParaRPr b="1" sz="1800" u="none" cap="none" strike="noStrike"/>
                    </a:p>
                  </a:txBody>
                  <a:tcPr marT="63500" marB="63500" marR="63500" marL="63500" anchor="ctr">
                    <a:solidFill>
                      <a:srgbClr val="FFFFFF"/>
                    </a:solidFill>
                  </a:tcPr>
                </a:tc>
              </a:tr>
              <a:tr h="514325">
                <a:tc>
                  <a:txBody>
                    <a:bodyPr/>
                    <a:lstStyle/>
                    <a:p>
                      <a:pPr indent="0" lvl="0" marL="0" marR="0" rtl="0" algn="l">
                        <a:lnSpc>
                          <a:spcPct val="100000"/>
                        </a:lnSpc>
                        <a:spcBef>
                          <a:spcPts val="0"/>
                        </a:spcBef>
                        <a:spcAft>
                          <a:spcPts val="0"/>
                        </a:spcAft>
                        <a:buClr>
                          <a:schemeClr val="dk1"/>
                        </a:buClr>
                        <a:buSzPts val="1100"/>
                        <a:buFont typeface="Arial"/>
                        <a:buNone/>
                      </a:pPr>
                      <a:r>
                        <a:rPr lang="en-ID" sz="1800" u="none" cap="none" strike="noStrike">
                          <a:solidFill>
                            <a:schemeClr val="dk1"/>
                          </a:solidFill>
                        </a:rPr>
                        <a:t>Demonstrasi kontekstual</a:t>
                      </a:r>
                      <a:endParaRPr sz="1800" u="none" cap="none" strike="noStrike"/>
                    </a:p>
                  </a:txBody>
                  <a:tcPr marT="63500" marB="63500" marR="63500" marL="63500" anchor="ctr">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a:t>25</a:t>
                      </a:r>
                      <a:r>
                        <a:rPr b="1" lang="en-ID" sz="1800" u="none" cap="none" strike="noStrike"/>
                        <a:t> Menit</a:t>
                      </a:r>
                      <a:endParaRPr b="1" sz="1800" u="none" cap="none" strike="noStrike"/>
                    </a:p>
                  </a:txBody>
                  <a:tcPr marT="63500" marB="63500" marR="63500" marL="63500" anchor="ctr">
                    <a:lnB cap="flat" cmpd="sng" w="9525">
                      <a:solidFill>
                        <a:srgbClr val="000000"/>
                      </a:solidFill>
                      <a:prstDash val="solid"/>
                      <a:round/>
                      <a:headEnd len="sm" w="sm" type="none"/>
                      <a:tailEnd len="sm" w="sm" type="none"/>
                    </a:lnB>
                    <a:solidFill>
                      <a:srgbClr val="FFFFFF"/>
                    </a:solidFill>
                  </a:tcPr>
                </a:tc>
              </a:tr>
              <a:tr h="514325">
                <a:tc>
                  <a:txBody>
                    <a:bodyPr/>
                    <a:lstStyle/>
                    <a:p>
                      <a:pPr indent="0" lvl="0" marL="0" marR="0" rtl="0" algn="l">
                        <a:lnSpc>
                          <a:spcPct val="100000"/>
                        </a:lnSpc>
                        <a:spcBef>
                          <a:spcPts val="0"/>
                        </a:spcBef>
                        <a:spcAft>
                          <a:spcPts val="0"/>
                        </a:spcAft>
                        <a:buClr>
                          <a:srgbClr val="000000"/>
                        </a:buClr>
                        <a:buSzPts val="1800"/>
                        <a:buFont typeface="Arial"/>
                        <a:buNone/>
                      </a:pPr>
                      <a:r>
                        <a:rPr lang="en-ID" sz="1800" u="none" cap="none" strike="noStrike">
                          <a:solidFill>
                            <a:schemeClr val="dk1"/>
                          </a:solidFill>
                        </a:rPr>
                        <a:t>Elaborasi pemahaman</a:t>
                      </a:r>
                      <a:endParaRPr sz="1800" u="none" cap="none" strike="noStrike">
                        <a:solidFill>
                          <a:schemeClr val="dk1"/>
                        </a:solidFill>
                      </a:endParaRPr>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u="none" cap="none" strike="noStrike">
                          <a:solidFill>
                            <a:schemeClr val="dk1"/>
                          </a:solidFill>
                        </a:rPr>
                        <a:t>30  Menit</a:t>
                      </a:r>
                      <a:endParaRPr b="1" sz="1800" u="none" cap="none" strike="noStrike"/>
                    </a:p>
                  </a:txBody>
                  <a:tcPr marT="63500" marB="63500" marR="63500" marL="63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514325">
                <a:tc>
                  <a:txBody>
                    <a:bodyPr/>
                    <a:lstStyle/>
                    <a:p>
                      <a:pPr indent="0" lvl="0" marL="0" marR="0" rtl="0" algn="l">
                        <a:lnSpc>
                          <a:spcPct val="100000"/>
                        </a:lnSpc>
                        <a:spcBef>
                          <a:spcPts val="0"/>
                        </a:spcBef>
                        <a:spcAft>
                          <a:spcPts val="0"/>
                        </a:spcAft>
                        <a:buClr>
                          <a:srgbClr val="000000"/>
                        </a:buClr>
                        <a:buSzPts val="1800"/>
                        <a:buFont typeface="Arial"/>
                        <a:buNone/>
                      </a:pPr>
                      <a:r>
                        <a:rPr lang="en-ID" sz="1800" u="none" cap="none" strike="noStrike">
                          <a:solidFill>
                            <a:schemeClr val="dk1"/>
                          </a:solidFill>
                        </a:rPr>
                        <a:t>Koneksi Antar Materi</a:t>
                      </a:r>
                      <a:endParaRPr sz="1800" u="none" cap="none" strike="noStrike"/>
                    </a:p>
                  </a:txBody>
                  <a:tcPr marT="63500" marB="63500" marR="63500" marL="63500" anchor="ctr">
                    <a:lnT cap="flat" cmpd="sng" w="9525">
                      <a:solidFill>
                        <a:srgbClr val="000000"/>
                      </a:solidFill>
                      <a:prstDash val="solid"/>
                      <a:round/>
                      <a:headEnd len="sm" w="sm" type="none"/>
                      <a:tailEnd len="sm" w="sm" type="none"/>
                    </a:lnT>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a:solidFill>
                            <a:schemeClr val="dk1"/>
                          </a:solidFill>
                        </a:rPr>
                        <a:t>2</a:t>
                      </a:r>
                      <a:r>
                        <a:rPr b="1" lang="en-ID" sz="1800" u="none" cap="none" strike="noStrike">
                          <a:solidFill>
                            <a:schemeClr val="dk1"/>
                          </a:solidFill>
                        </a:rPr>
                        <a:t>0  Menit</a:t>
                      </a:r>
                      <a:endParaRPr b="1" sz="1800" u="none" cap="none" strike="noStrike"/>
                    </a:p>
                  </a:txBody>
                  <a:tcPr marT="63500" marB="63500" marR="63500" marL="63500" anchor="ctr">
                    <a:lnT cap="flat" cmpd="sng" w="9525">
                      <a:solidFill>
                        <a:srgbClr val="000000"/>
                      </a:solidFill>
                      <a:prstDash val="solid"/>
                      <a:round/>
                      <a:headEnd len="sm" w="sm" type="none"/>
                      <a:tailEnd len="sm" w="sm" type="none"/>
                    </a:lnT>
                    <a:solidFill>
                      <a:srgbClr val="FFFFFF"/>
                    </a:solidFill>
                  </a:tcPr>
                </a:tc>
              </a:tr>
              <a:tr h="514325">
                <a:tc>
                  <a:txBody>
                    <a:bodyPr/>
                    <a:lstStyle/>
                    <a:p>
                      <a:pPr indent="0" lvl="0" marL="0" marR="0" rtl="0" algn="l">
                        <a:lnSpc>
                          <a:spcPct val="100000"/>
                        </a:lnSpc>
                        <a:spcBef>
                          <a:spcPts val="0"/>
                        </a:spcBef>
                        <a:spcAft>
                          <a:spcPts val="0"/>
                        </a:spcAft>
                        <a:buClr>
                          <a:srgbClr val="000000"/>
                        </a:buClr>
                        <a:buSzPts val="1800"/>
                        <a:buFont typeface="Arial"/>
                        <a:buNone/>
                      </a:pPr>
                      <a:r>
                        <a:rPr lang="en-ID" sz="1800" u="none" cap="none" strike="noStrike">
                          <a:solidFill>
                            <a:schemeClr val="dk1"/>
                          </a:solidFill>
                        </a:rPr>
                        <a:t>Rencana Aksi Nyata</a:t>
                      </a:r>
                      <a:endParaRPr sz="1800" u="none" cap="none" strike="noStrike">
                        <a:solidFill>
                          <a:schemeClr val="dk1"/>
                        </a:solidFill>
                      </a:endParaRPr>
                    </a:p>
                  </a:txBody>
                  <a:tcPr marT="63500" marB="63500" marR="63500" marL="63500" anchor="ctr">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D" sz="1800" u="none" cap="none" strike="noStrike">
                          <a:solidFill>
                            <a:schemeClr val="dk1"/>
                          </a:solidFill>
                        </a:rPr>
                        <a:t>15 Menit</a:t>
                      </a:r>
                      <a:endParaRPr b="1" sz="1800" u="none" cap="none" strike="noStrike">
                        <a:solidFill>
                          <a:schemeClr val="dk1"/>
                        </a:solidFill>
                      </a:endParaRPr>
                    </a:p>
                  </a:txBody>
                  <a:tcPr marT="63500" marB="63500" marR="63500" marL="63500" anchor="ctr">
                    <a:solidFill>
                      <a:srgbClr val="FF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ctrTitle"/>
          </p:nvPr>
        </p:nvSpPr>
        <p:spPr>
          <a:xfrm>
            <a:off x="1524000" y="704175"/>
            <a:ext cx="9144000" cy="889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ID">
                <a:latin typeface="Arial"/>
                <a:ea typeface="Arial"/>
                <a:cs typeface="Arial"/>
                <a:sym typeface="Arial"/>
              </a:rPr>
              <a:t>CAPAIAN PELATIHAN</a:t>
            </a:r>
            <a:endParaRPr>
              <a:latin typeface="Arial"/>
              <a:ea typeface="Arial"/>
              <a:cs typeface="Arial"/>
              <a:sym typeface="Arial"/>
            </a:endParaRPr>
          </a:p>
        </p:txBody>
      </p:sp>
      <p:sp>
        <p:nvSpPr>
          <p:cNvPr id="129" name="Google Shape;129;p8"/>
          <p:cNvSpPr txBox="1"/>
          <p:nvPr>
            <p:ph idx="1" type="subTitle"/>
          </p:nvPr>
        </p:nvSpPr>
        <p:spPr>
          <a:xfrm>
            <a:off x="1031250" y="2049500"/>
            <a:ext cx="10129500" cy="449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en-ID"/>
              <a:t>Peserta Memahami : </a:t>
            </a:r>
            <a:endParaRPr i="1"/>
          </a:p>
          <a:p>
            <a:pPr indent="-381000" lvl="0" marL="457200" rtl="0" algn="l">
              <a:lnSpc>
                <a:spcPct val="100000"/>
              </a:lnSpc>
              <a:spcBef>
                <a:spcPts val="0"/>
              </a:spcBef>
              <a:spcAft>
                <a:spcPts val="0"/>
              </a:spcAft>
              <a:buSzPts val="2400"/>
              <a:buFont typeface="Calibri"/>
              <a:buAutoNum type="arabicPeriod"/>
            </a:pPr>
            <a:r>
              <a:rPr i="1" lang="en-ID"/>
              <a:t>Peserta memahami profil pelajar pancasila sebagai dasar bagi satuan pendidikan untuk memberikan layanan bimbingan dan konseling.</a:t>
            </a:r>
            <a:endParaRPr i="1"/>
          </a:p>
          <a:p>
            <a:pPr indent="-381000" lvl="0" marL="457200" rtl="0" algn="l">
              <a:lnSpc>
                <a:spcPct val="100000"/>
              </a:lnSpc>
              <a:spcBef>
                <a:spcPts val="0"/>
              </a:spcBef>
              <a:spcAft>
                <a:spcPts val="0"/>
              </a:spcAft>
              <a:buSzPts val="2400"/>
              <a:buFont typeface="Calibri"/>
              <a:buAutoNum type="arabicPeriod"/>
            </a:pPr>
            <a:r>
              <a:rPr i="1" lang="en-ID"/>
              <a:t>Peserta memahami asesmen layanan bimbingan dan konseling bagi peserta didik.</a:t>
            </a:r>
            <a:endParaRPr i="1"/>
          </a:p>
          <a:p>
            <a:pPr indent="0" lvl="0" marL="0" rtl="0" algn="just">
              <a:lnSpc>
                <a:spcPct val="100000"/>
              </a:lnSpc>
              <a:spcBef>
                <a:spcPts val="0"/>
              </a:spcBef>
              <a:spcAft>
                <a:spcPts val="0"/>
              </a:spcAft>
              <a:buClr>
                <a:schemeClr val="dk1"/>
              </a:buClr>
              <a:buSzPts val="1100"/>
              <a:buFont typeface="Arial"/>
              <a:buNone/>
            </a:pPr>
            <a:r>
              <a:t/>
            </a:r>
            <a:endParaRPr sz="2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i="1" lang="en-ID"/>
              <a:t>Peserta terampil:</a:t>
            </a:r>
            <a:endParaRPr/>
          </a:p>
          <a:p>
            <a:pPr indent="-381000" lvl="0" marL="457200" rtl="0" algn="l">
              <a:lnSpc>
                <a:spcPct val="100000"/>
              </a:lnSpc>
              <a:spcBef>
                <a:spcPts val="0"/>
              </a:spcBef>
              <a:spcAft>
                <a:spcPts val="0"/>
              </a:spcAft>
              <a:buSzPts val="2400"/>
              <a:buFont typeface="Noto Sans Symbols"/>
              <a:buChar char="●"/>
            </a:pPr>
            <a:r>
              <a:rPr i="1" lang="en-ID"/>
              <a:t>Menentukan kebutuhan data asesmen untuk penelusuran minat, bakat dan kemampuan peserta didik.</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ph type="ctrTitle"/>
          </p:nvPr>
        </p:nvSpPr>
        <p:spPr>
          <a:xfrm>
            <a:off x="3220475" y="386625"/>
            <a:ext cx="6780900" cy="889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990"/>
              <a:buNone/>
            </a:pPr>
            <a:r>
              <a:rPr b="1" lang="en-ID" sz="3100">
                <a:solidFill>
                  <a:schemeClr val="lt1"/>
                </a:solidFill>
                <a:latin typeface="Arial"/>
                <a:ea typeface="Arial"/>
                <a:cs typeface="Arial"/>
                <a:sym typeface="Arial"/>
              </a:rPr>
              <a:t>PROFIL PELAJAR PANCASILA</a:t>
            </a:r>
            <a:endParaRPr b="1" sz="3100">
              <a:solidFill>
                <a:schemeClr val="lt1"/>
              </a:solidFill>
              <a:latin typeface="Arial"/>
              <a:ea typeface="Arial"/>
              <a:cs typeface="Arial"/>
              <a:sym typeface="Arial"/>
            </a:endParaRPr>
          </a:p>
        </p:txBody>
      </p:sp>
      <p:pic>
        <p:nvPicPr>
          <p:cNvPr id="135" name="Google Shape;135;p9"/>
          <p:cNvPicPr preferRelativeResize="0"/>
          <p:nvPr/>
        </p:nvPicPr>
        <p:blipFill rotWithShape="1">
          <a:blip r:embed="rId3">
            <a:alphaModFix/>
          </a:blip>
          <a:srcRect b="0" l="0" r="0" t="0"/>
          <a:stretch/>
        </p:blipFill>
        <p:spPr>
          <a:xfrm>
            <a:off x="3700100" y="1956300"/>
            <a:ext cx="5479900" cy="4397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