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3"/>
    <p:sldMasterId id="2147483668" r:id="rId4"/>
    <p:sldMasterId id="2147483683" r:id="rId5"/>
    <p:sldMasterId id="2147483704" r:id="rId6"/>
    <p:sldMasterId id="2147483728" r:id="rId7"/>
    <p:sldMasterId id="2147483749" r:id="rId8"/>
    <p:sldMasterId id="2147483770" r:id="rId9"/>
  </p:sldMasterIdLst>
  <p:notesMasterIdLst>
    <p:notesMasterId r:id="rId11"/>
  </p:notesMasterIdLst>
  <p:sldIdLst>
    <p:sldId id="256" r:id="rId10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85" r:id="rId33"/>
    <p:sldId id="278" r:id="rId34"/>
    <p:sldId id="279" r:id="rId35"/>
    <p:sldId id="280" r:id="rId36"/>
    <p:sldId id="281" r:id="rId37"/>
    <p:sldId id="282" r:id="rId38"/>
    <p:sldId id="284" r:id="rId39"/>
  </p:sldIdLst>
  <p:sldSz cx="9144000" cy="5143500"/>
  <p:notesSz cx="6858000" cy="9144000"/>
  <p:embeddedFontLst>
    <p:embeddedFont>
      <p:font typeface="Roboto Slab"/>
      <p:bold r:id="rId43"/>
    </p:embeddedFont>
    <p:embeddedFont>
      <p:font typeface="Roboto" panose="02000000000000000000"/>
      <p:regular r:id="rId44"/>
      <p:bold r:id="rId45"/>
      <p:italic r:id="rId46"/>
      <p:boldItalic r:id="rId47"/>
    </p:embeddedFont>
    <p:embeddedFont>
      <p:font typeface="Calibri" panose="020F0502020204030204"/>
      <p:regular r:id="rId48"/>
    </p:embeddedFont>
    <p:embeddedFont>
      <p:font typeface="Nunito Sans"/>
      <p:regular r:id="rId49"/>
      <p:italic r:id="rId50"/>
      <p:boldItalic r:id="rId51"/>
    </p:embeddedFont>
    <p:embeddedFont>
      <p:font typeface="Inter" panose="02000503000000020004"/>
      <p:regular r:id="rId52"/>
    </p:embeddedFont>
    <p:embeddedFont>
      <p:font typeface="Open Sans"/>
      <p:regular r:id="rId53"/>
    </p:embeddedFont>
    <p:embeddedFont>
      <p:font typeface="Montserrat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66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ED354E-ACAC-452E-A792-A3BAD03074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8A9B404C-405D-4F6F-9F61-1732F71BBEE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6954C7ED-D5F1-48B2-8623-20730C8500CC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D8A23CFE-0539-409E-843E-092E6F998D18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0519701E-36EA-454F-8562-A8E7BAE6C1EA}" styleName="Table_4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20"/>
        <p:guide pos="2866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7" Type="http://schemas.openxmlformats.org/officeDocument/2006/relationships/font" Target="fonts/font15.fntdata"/><Relationship Id="rId56" Type="http://schemas.openxmlformats.org/officeDocument/2006/relationships/font" Target="fonts/font14.fntdata"/><Relationship Id="rId55" Type="http://schemas.openxmlformats.org/officeDocument/2006/relationships/font" Target="fonts/font13.fntdata"/><Relationship Id="rId54" Type="http://schemas.openxmlformats.org/officeDocument/2006/relationships/font" Target="fonts/font12.fntdata"/><Relationship Id="rId53" Type="http://schemas.openxmlformats.org/officeDocument/2006/relationships/font" Target="fonts/font11.fntdata"/><Relationship Id="rId52" Type="http://schemas.openxmlformats.org/officeDocument/2006/relationships/font" Target="fonts/font10.fntdata"/><Relationship Id="rId51" Type="http://schemas.openxmlformats.org/officeDocument/2006/relationships/font" Target="fonts/font9.fntdata"/><Relationship Id="rId50" Type="http://schemas.openxmlformats.org/officeDocument/2006/relationships/font" Target="fonts/font8.fntdata"/><Relationship Id="rId5" Type="http://schemas.openxmlformats.org/officeDocument/2006/relationships/slideMaster" Target="slideMasters/slideMaster4.xml"/><Relationship Id="rId49" Type="http://schemas.openxmlformats.org/officeDocument/2006/relationships/font" Target="fonts/font7.fntdata"/><Relationship Id="rId48" Type="http://schemas.openxmlformats.org/officeDocument/2006/relationships/font" Target="fonts/font6.fntdata"/><Relationship Id="rId47" Type="http://schemas.openxmlformats.org/officeDocument/2006/relationships/font" Target="fonts/font5.fntdata"/><Relationship Id="rId46" Type="http://schemas.openxmlformats.org/officeDocument/2006/relationships/font" Target="fonts/font4.fntdata"/><Relationship Id="rId45" Type="http://schemas.openxmlformats.org/officeDocument/2006/relationships/font" Target="fonts/font3.fntdata"/><Relationship Id="rId44" Type="http://schemas.openxmlformats.org/officeDocument/2006/relationships/font" Target="fonts/font2.fntdata"/><Relationship Id="rId43" Type="http://schemas.openxmlformats.org/officeDocument/2006/relationships/font" Target="fonts/font1.fntdata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9.xml"/><Relationship Id="rId38" Type="http://schemas.openxmlformats.org/officeDocument/2006/relationships/slide" Target="slides/slide28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c6f75fceb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c6f75fceb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2db01852381_0_55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2db01852381_0_55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2709951018d_0_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2709951018d_0_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2db01852381_0_72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2db01852381_0_7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2db01852381_0_80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2db01852381_0_80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2db01852381_0_88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2db01852381_0_88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2db01852381_0_103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5" name="Google Shape;925;g2db01852381_0_103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2db01852381_0_164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2db01852381_0_164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2db01852381_0_193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2db01852381_0_193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2db01852381_0_139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2db01852381_0_139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2db01852381_0_154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2db01852381_0_154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c6f75fceb_0_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c6f75fceb_0_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270d15d7e8b_0_61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4" name="Google Shape;1004;g270d15d7e8b_0_61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270d15d7e8b_0_75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0" name="Google Shape;1010;g270d15d7e8b_0_75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2709951018d_0_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2709951018d_0_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c6f75fceb_0_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c6f75fceb_0_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2db01852381_0_220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2db01852381_0_220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2db01852381_0_232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2db01852381_0_232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2db01852381_0_256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2db01852381_0_256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270d15d7e8b_0_23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270d15d7e8b_0_23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270d15d7e8b_0_35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Google Shape;1055;g270d15d7e8b_0_35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2709951018d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2709951018d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2709951018d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2709951018d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2db01852381_0_5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3" name="Google Shape;763;g2db01852381_0_5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2db01852381_0_10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1" name="Google Shape;771;g2db01852381_0_10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2db01852381_0_15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9" name="Google Shape;779;g2db01852381_0_15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2db01852381_0_23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4" name="Google Shape;814;g2db01852381_0_23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2db01852381_0_29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0" name="Google Shape;820;g2db01852381_0_29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2db01852381_0_37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9" name="Google Shape;839;g2db01852381_0_37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54;p11"/>
          <p:cNvSpPr txBox="1"/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107" descr="Graphical user interface, application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643"/>
            <a:ext cx="9143996" cy="5142216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107"/>
          <p:cNvSpPr txBox="1"/>
          <p:nvPr>
            <p:ph type="title"/>
          </p:nvPr>
        </p:nvSpPr>
        <p:spPr>
          <a:xfrm>
            <a:off x="623888" y="832508"/>
            <a:ext cx="78867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7" name="Google Shape;537;p107"/>
          <p:cNvSpPr txBox="1"/>
          <p:nvPr>
            <p:ph type="body" idx="1"/>
          </p:nvPr>
        </p:nvSpPr>
        <p:spPr>
          <a:xfrm>
            <a:off x="623888" y="1521229"/>
            <a:ext cx="7886700" cy="30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8" name="Google Shape;538;p107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9" name="Google Shape;539;p107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0" name="Google Shape;540;p107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108" descr="Icon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643"/>
            <a:ext cx="9143996" cy="5142216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108"/>
          <p:cNvSpPr txBox="1"/>
          <p:nvPr>
            <p:ph type="title"/>
          </p:nvPr>
        </p:nvSpPr>
        <p:spPr>
          <a:xfrm>
            <a:off x="628650" y="1121742"/>
            <a:ext cx="42717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anose="020F0502020204030204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4" name="Google Shape;544;p108"/>
          <p:cNvSpPr txBox="1"/>
          <p:nvPr>
            <p:ph type="body" idx="1"/>
          </p:nvPr>
        </p:nvSpPr>
        <p:spPr>
          <a:xfrm>
            <a:off x="628649" y="1558636"/>
            <a:ext cx="4271700" cy="30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5" name="Google Shape;545;p108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6" name="Google Shape;546;p108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7" name="Google Shape;547;p108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logo">
  <p:cSld name="TITLE_AND_BODY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09"/>
          <p:cNvSpPr txBox="1"/>
          <p:nvPr>
            <p:ph type="title"/>
          </p:nvPr>
        </p:nvSpPr>
        <p:spPr>
          <a:xfrm>
            <a:off x="153675" y="132750"/>
            <a:ext cx="88593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None/>
              <a:defRPr sz="1800" b="1">
                <a:solidFill>
                  <a:srgbClr val="07376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9pPr>
          </a:lstStyle>
          <a:p/>
        </p:txBody>
      </p:sp>
      <p:sp>
        <p:nvSpPr>
          <p:cNvPr id="550" name="Google Shape;550;p109"/>
          <p:cNvSpPr txBox="1"/>
          <p:nvPr>
            <p:ph type="body" idx="1"/>
          </p:nvPr>
        </p:nvSpPr>
        <p:spPr>
          <a:xfrm>
            <a:off x="153675" y="839325"/>
            <a:ext cx="8859300" cy="3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1" name="Google Shape;551;p109"/>
          <p:cNvSpPr/>
          <p:nvPr/>
        </p:nvSpPr>
        <p:spPr>
          <a:xfrm>
            <a:off x="0" y="4767270"/>
            <a:ext cx="9144000" cy="376200"/>
          </a:xfrm>
          <a:prstGeom prst="rect">
            <a:avLst/>
          </a:prstGeom>
          <a:solidFill>
            <a:srgbClr val="073763"/>
          </a:solidFill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 panose="020F0502020204030204"/>
              <a:buNone/>
            </a:pPr>
            <a:endParaRPr sz="12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2" name="Google Shape;552;p109"/>
          <p:cNvSpPr txBox="1"/>
          <p:nvPr>
            <p:ph type="sldNum" idx="12"/>
          </p:nvPr>
        </p:nvSpPr>
        <p:spPr>
          <a:xfrm>
            <a:off x="8682175" y="4823394"/>
            <a:ext cx="415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53" name="Google Shape;553;p109"/>
          <p:cNvSpPr txBox="1"/>
          <p:nvPr/>
        </p:nvSpPr>
        <p:spPr>
          <a:xfrm>
            <a:off x="6316675" y="4866975"/>
            <a:ext cx="25053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 panose="020B0604020202020204"/>
              <a:buNone/>
            </a:pPr>
            <a:r>
              <a:rPr lang="en-GB" sz="7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Kementerian Pendidikan</a:t>
            </a:r>
            <a:r>
              <a:rPr lang="en-GB" sz="700">
                <a:solidFill>
                  <a:srgbClr val="FFFFFF"/>
                </a:solidFill>
              </a:rPr>
              <a:t>, </a:t>
            </a:r>
            <a:r>
              <a:rPr lang="en-GB" sz="7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Kebudayaan, Riset, dan Teknologi</a:t>
            </a:r>
            <a:endParaRPr sz="7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54" name="Google Shape;554;p109" descr="Google Shape;12;p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901503" y="4808597"/>
            <a:ext cx="415180" cy="29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1">
  <p:cSld name="TITLE_AND_BODY_9_1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10"/>
          <p:cNvSpPr txBox="1"/>
          <p:nvPr>
            <p:ph type="title"/>
          </p:nvPr>
        </p:nvSpPr>
        <p:spPr>
          <a:xfrm>
            <a:off x="153675" y="132750"/>
            <a:ext cx="8859300" cy="376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None/>
              <a:defRPr sz="1800" b="1">
                <a:solidFill>
                  <a:srgbClr val="07376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9pPr>
          </a:lstStyle>
          <a:p/>
        </p:txBody>
      </p:sp>
      <p:sp>
        <p:nvSpPr>
          <p:cNvPr id="557" name="Google Shape;557;p110"/>
          <p:cNvSpPr/>
          <p:nvPr/>
        </p:nvSpPr>
        <p:spPr>
          <a:xfrm>
            <a:off x="0" y="4767270"/>
            <a:ext cx="9144000" cy="376200"/>
          </a:xfrm>
          <a:prstGeom prst="rect">
            <a:avLst/>
          </a:prstGeom>
          <a:solidFill>
            <a:srgbClr val="073763"/>
          </a:solidFill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 panose="020F0502020204030204"/>
              <a:buNone/>
            </a:pPr>
            <a:endParaRPr sz="12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8" name="Google Shape;558;p110"/>
          <p:cNvSpPr txBox="1"/>
          <p:nvPr>
            <p:ph type="sldNum" idx="12"/>
          </p:nvPr>
        </p:nvSpPr>
        <p:spPr>
          <a:xfrm>
            <a:off x="8682175" y="4823394"/>
            <a:ext cx="415200" cy="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rgbClr val="FFFFFF"/>
                </a:solidFill>
              </a:defRPr>
            </a:lvl1pPr>
            <a:lvl2pPr lvl="1" algn="r" rtl="0">
              <a:buNone/>
              <a:defRPr sz="1000">
                <a:solidFill>
                  <a:srgbClr val="FFFFFF"/>
                </a:solidFill>
              </a:defRPr>
            </a:lvl2pPr>
            <a:lvl3pPr lvl="2" algn="r" rtl="0">
              <a:buNone/>
              <a:defRPr sz="1000">
                <a:solidFill>
                  <a:srgbClr val="FFFFFF"/>
                </a:solidFill>
              </a:defRPr>
            </a:lvl3pPr>
            <a:lvl4pPr lvl="3" algn="r" rtl="0">
              <a:buNone/>
              <a:defRPr sz="1000">
                <a:solidFill>
                  <a:srgbClr val="FFFFFF"/>
                </a:solidFill>
              </a:defRPr>
            </a:lvl4pPr>
            <a:lvl5pPr lvl="4" algn="r" rtl="0">
              <a:buNone/>
              <a:defRPr sz="1000">
                <a:solidFill>
                  <a:srgbClr val="FFFFFF"/>
                </a:solidFill>
              </a:defRPr>
            </a:lvl5pPr>
            <a:lvl6pPr lvl="5" algn="r" rtl="0">
              <a:buNone/>
              <a:defRPr sz="1000">
                <a:solidFill>
                  <a:srgbClr val="FFFFFF"/>
                </a:solidFill>
              </a:defRPr>
            </a:lvl6pPr>
            <a:lvl7pPr lvl="6" algn="r" rtl="0">
              <a:buNone/>
              <a:defRPr sz="1000">
                <a:solidFill>
                  <a:srgbClr val="FFFFFF"/>
                </a:solidFill>
              </a:defRPr>
            </a:lvl7pPr>
            <a:lvl8pPr lvl="7" algn="r" rtl="0">
              <a:buNone/>
              <a:defRPr sz="1000">
                <a:solidFill>
                  <a:srgbClr val="FFFFFF"/>
                </a:solidFill>
              </a:defRPr>
            </a:lvl8pPr>
            <a:lvl9pPr lvl="8" algn="r" rtl="0"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59" name="Google Shape;559;p110"/>
          <p:cNvSpPr txBox="1"/>
          <p:nvPr/>
        </p:nvSpPr>
        <p:spPr>
          <a:xfrm>
            <a:off x="5414200" y="4866975"/>
            <a:ext cx="34080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spAutoFit/>
          </a:bodyPr>
          <a:lstStyle/>
          <a:p>
            <a:pPr marL="0" marR="0" lvl="1" indent="2540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 panose="020B0604020202020204"/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Kementerian Pendidikan</a:t>
            </a:r>
            <a:r>
              <a:rPr lang="en-GB" sz="900">
                <a:solidFill>
                  <a:srgbClr val="FFFFFF"/>
                </a:solidFill>
              </a:rPr>
              <a:t>,</a:t>
            </a:r>
            <a:r>
              <a:rPr lang="en-GB" sz="9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Kebudayaan, Riset, dan Teknologi</a:t>
            </a:r>
            <a:endParaRPr sz="9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60" name="Google Shape;560;p110" descr="Google Shape;12;p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291903" y="4808597"/>
            <a:ext cx="415180" cy="29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chemeClr val="accent4"/>
        </a:solidFill>
        <a:effectLst/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11"/>
          <p:cNvSpPr txBox="1"/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7">
  <p:cSld name="TITLE_AND_BODY_17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5" name="Google Shape;565;p112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66" name="Google Shape;566;p112"/>
          <p:cNvSpPr txBox="1"/>
          <p:nvPr>
            <p:ph type="sldNum" idx="12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3">
  <p:cSld name="TITLE_AND_BODY_13"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9" name="Google Shape;569;p113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70" name="Google Shape;570;p11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4">
  <p:cSld name="TITLE_AND_BODY_14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3" name="Google Shape;573;p114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74" name="Google Shape;574;p11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15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7" name="Google Shape;577;p115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8" name="Google Shape;578;p115"/>
          <p:cNvSpPr txBox="1"/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79" name="Google Shape;579;p115"/>
          <p:cNvSpPr txBox="1"/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>
  <p:cSld name="TITLE_AND_BODY 2"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16"/>
          <p:cNvSpPr txBox="1"/>
          <p:nvPr>
            <p:ph type="title"/>
          </p:nvPr>
        </p:nvSpPr>
        <p:spPr>
          <a:xfrm>
            <a:off x="311699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82" name="Google Shape;582;p116"/>
          <p:cNvSpPr txBox="1"/>
          <p:nvPr>
            <p:ph type="body" idx="1"/>
          </p:nvPr>
        </p:nvSpPr>
        <p:spPr>
          <a:xfrm>
            <a:off x="311699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3" name="Google Shape;583;p116"/>
          <p:cNvSpPr txBox="1"/>
          <p:nvPr>
            <p:ph type="sldNum" idx="12"/>
          </p:nvPr>
        </p:nvSpPr>
        <p:spPr>
          <a:xfrm>
            <a:off x="8684345" y="4700819"/>
            <a:ext cx="3369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lnSpcReduction="20000"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sz="9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5">
  <p:cSld name="TITLE_AND_BODY_15"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6" name="Google Shape;586;p117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87" name="Google Shape;587;p11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18"/>
          <p:cNvSpPr txBox="1"/>
          <p:nvPr>
            <p:ph type="title"/>
          </p:nvPr>
        </p:nvSpPr>
        <p:spPr>
          <a:xfrm>
            <a:off x="623888" y="2512288"/>
            <a:ext cx="7886700" cy="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" panose="02000503000000020004"/>
              <a:buNone/>
              <a:defRPr sz="2600"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0" name="Google Shape;590;p118"/>
          <p:cNvSpPr txBox="1"/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Inter" panose="02000503000000020004"/>
              <a:buNone/>
              <a:defRPr sz="18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Inter" panose="02000503000000020004"/>
              <a:buNone/>
              <a:defRPr sz="15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Inter" panose="02000503000000020004"/>
              <a:buNone/>
              <a:defRPr sz="14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Inter" panose="02000503000000020004"/>
              <a:buNone/>
              <a:defRPr sz="12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Inter" panose="02000503000000020004"/>
              <a:buNone/>
              <a:defRPr sz="12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Inter" panose="02000503000000020004"/>
              <a:buNone/>
              <a:defRPr sz="12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Inter" panose="02000503000000020004"/>
              <a:buNone/>
              <a:defRPr sz="12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Inter" panose="02000503000000020004"/>
              <a:buNone/>
              <a:defRPr sz="12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Inter" panose="02000503000000020004"/>
              <a:buNone/>
              <a:defRPr sz="12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9pPr>
          </a:lstStyle>
          <a:p/>
        </p:txBody>
      </p:sp>
      <p:sp>
        <p:nvSpPr>
          <p:cNvPr id="591" name="Google Shape;591;p118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2" name="Google Shape;592;p118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3" name="Google Shape;593;p118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19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6" name="Google Shape;596;p119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7" name="Google Shape;597;p11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98" name="Google Shape;598;p119"/>
          <p:cNvSpPr txBox="1"/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2">
  <p:cSld name="SECTION_HEADER_2"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20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01" name="Google Shape;601;p120"/>
          <p:cNvSpPr txBox="1"/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21"/>
          <p:cNvSpPr txBox="1"/>
          <p:nvPr>
            <p:ph type="title"/>
          </p:nvPr>
        </p:nvSpPr>
        <p:spPr>
          <a:xfrm>
            <a:off x="457200" y="205740"/>
            <a:ext cx="82296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4" name="Google Shape;604;p121"/>
          <p:cNvSpPr txBox="1"/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5" name="Google Shape;605;p121"/>
          <p:cNvSpPr txBox="1"/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6" name="Google Shape;606;p121"/>
          <p:cNvSpPr txBox="1"/>
          <p:nvPr>
            <p:ph type="sldNum" idx="12"/>
          </p:nvPr>
        </p:nvSpPr>
        <p:spPr>
          <a:xfrm>
            <a:off x="6583680" y="4783455"/>
            <a:ext cx="21030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d slide layout">
  <p:cSld name="2_End slide layout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22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609" name="Google Shape;609;p122"/>
          <p:cNvSpPr/>
          <p:nvPr/>
        </p:nvSpPr>
        <p:spPr>
          <a:xfrm>
            <a:off x="0" y="4767270"/>
            <a:ext cx="9144000" cy="3762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 panose="020F0502020204030204"/>
              <a:buNone/>
            </a:pPr>
            <a:endParaRPr sz="12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1_Title Slide">
  <p:cSld name="TITLE"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Google Shape;620;p124" descr="Graphical user interface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643"/>
            <a:ext cx="9143994" cy="51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124"/>
          <p:cNvSpPr txBox="1"/>
          <p:nvPr>
            <p:ph type="ctrTitle"/>
          </p:nvPr>
        </p:nvSpPr>
        <p:spPr>
          <a:xfrm>
            <a:off x="261851" y="1200150"/>
            <a:ext cx="4850700" cy="19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2" name="Google Shape;622;p124"/>
          <p:cNvSpPr txBox="1"/>
          <p:nvPr>
            <p:ph type="subTitle" idx="1"/>
          </p:nvPr>
        </p:nvSpPr>
        <p:spPr>
          <a:xfrm>
            <a:off x="261851" y="3235730"/>
            <a:ext cx="4850700" cy="1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23" name="Google Shape;623;p124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4" name="Google Shape;624;p124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5" name="Google Shape;625;p124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5"/>
          <p:cNvSpPr txBox="1"/>
          <p:nvPr/>
        </p:nvSpPr>
        <p:spPr>
          <a:xfrm rot="10800000" flipH="1">
            <a:off x="0" y="75"/>
            <a:ext cx="9144000" cy="5174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8" name="Google Shape;628;p125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9" name="Google Shape;629;p125"/>
          <p:cNvSpPr txBox="1"/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630" name="Google Shape;630;p125"/>
          <p:cNvSpPr txBox="1"/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126" descr="Graphical user interface, application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643"/>
            <a:ext cx="9143994" cy="51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126"/>
          <p:cNvSpPr txBox="1"/>
          <p:nvPr>
            <p:ph type="title"/>
          </p:nvPr>
        </p:nvSpPr>
        <p:spPr>
          <a:xfrm>
            <a:off x="623888" y="832508"/>
            <a:ext cx="78867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4" name="Google Shape;634;p126"/>
          <p:cNvSpPr txBox="1"/>
          <p:nvPr>
            <p:ph type="body" idx="1"/>
          </p:nvPr>
        </p:nvSpPr>
        <p:spPr>
          <a:xfrm>
            <a:off x="623888" y="1521229"/>
            <a:ext cx="7886700" cy="30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5" name="Google Shape;635;p126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6" name="Google Shape;636;p126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7" name="Google Shape;637;p126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_1">
    <p:bg>
      <p:bgPr>
        <a:solidFill>
          <a:srgbClr val="FFFFFF"/>
        </a:solidFill>
        <a:effectLst/>
      </p:bgPr>
    </p:bg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27"/>
          <p:cNvSpPr/>
          <p:nvPr/>
        </p:nvSpPr>
        <p:spPr>
          <a:xfrm>
            <a:off x="-19450" y="-38525"/>
            <a:ext cx="9305400" cy="524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0" name="Google Shape;640;p127"/>
          <p:cNvSpPr txBox="1"/>
          <p:nvPr>
            <p:ph type="ctrTitle"/>
          </p:nvPr>
        </p:nvSpPr>
        <p:spPr>
          <a:xfrm>
            <a:off x="1143000" y="1200150"/>
            <a:ext cx="68580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1" name="Google Shape;641;p127"/>
          <p:cNvSpPr txBox="1"/>
          <p:nvPr>
            <p:ph type="subTitle" idx="1"/>
          </p:nvPr>
        </p:nvSpPr>
        <p:spPr>
          <a:xfrm>
            <a:off x="1143000" y="1970117"/>
            <a:ext cx="6858000" cy="26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42" name="Google Shape;642;p127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3" name="Google Shape;643;p127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4" name="Google Shape;644;p127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Master">
  <p:cSld name="Title Mast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 amt="51000"/>
          </a:blip>
          <a:srcRect t="3428" b="3418"/>
          <a:stretch>
            <a:fillRect/>
          </a:stretch>
        </p:blipFill>
        <p:spPr>
          <a:xfrm>
            <a:off x="203" y="0"/>
            <a:ext cx="9143797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14"/>
          <p:cNvGrpSpPr/>
          <p:nvPr/>
        </p:nvGrpSpPr>
        <p:grpSpPr>
          <a:xfrm>
            <a:off x="3171602" y="4842"/>
            <a:ext cx="5972400" cy="5143500"/>
            <a:chOff x="4228801" y="7184"/>
            <a:chExt cx="7963200" cy="6858000"/>
          </a:xfrm>
        </p:grpSpPr>
        <p:sp>
          <p:nvSpPr>
            <p:cNvPr id="67" name="Google Shape;67;p14"/>
            <p:cNvSpPr/>
            <p:nvPr/>
          </p:nvSpPr>
          <p:spPr>
            <a:xfrm>
              <a:off x="5691001" y="7184"/>
              <a:ext cx="6501000" cy="6843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 flipH="1">
              <a:off x="4228801" y="7184"/>
              <a:ext cx="1462200" cy="68580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69" name="Google Shape;69;p14"/>
          <p:cNvSpPr txBox="1"/>
          <p:nvPr/>
        </p:nvSpPr>
        <p:spPr>
          <a:xfrm>
            <a:off x="4161661" y="1588566"/>
            <a:ext cx="46914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 panose="020B0604020202020204"/>
              <a:buNone/>
            </a:pPr>
            <a:r>
              <a:rPr lang="en-GB" sz="1500" b="1" i="0" u="none" strike="noStrike" cap="none">
                <a:solidFill>
                  <a:srgbClr val="0130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KEMENTERIAN PENDIDIKAN, KEBUDAYAAN, RISET, DAN TEKNOLOGI</a:t>
            </a:r>
            <a:endParaRPr sz="11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0" name="Google Shape;70;p14" descr="D:\Ade\KEMENDIKBUD\Paparan Menteri\ppt\Gand Design PGRI\33ddc3bc2640689.png"/>
          <p:cNvPicPr preferRelativeResize="0"/>
          <p:nvPr/>
        </p:nvPicPr>
        <p:blipFill rotWithShape="1">
          <a:blip r:embed="rId3"/>
          <a:srcRect l="6794"/>
          <a:stretch>
            <a:fillRect/>
          </a:stretch>
        </p:blipFill>
        <p:spPr>
          <a:xfrm>
            <a:off x="5959106" y="771948"/>
            <a:ext cx="1096578" cy="83178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type="body" idx="1"/>
          </p:nvPr>
        </p:nvSpPr>
        <p:spPr>
          <a:xfrm>
            <a:off x="4033350" y="2325687"/>
            <a:ext cx="4948200" cy="11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3066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0130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type="body" idx="2"/>
          </p:nvPr>
        </p:nvSpPr>
        <p:spPr>
          <a:xfrm>
            <a:off x="4033350" y="3924573"/>
            <a:ext cx="4948200" cy="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3066"/>
              </a:buClr>
              <a:buSzPts val="1200"/>
              <a:buFont typeface="Arial" panose="020B0604020202020204"/>
              <a:buNone/>
              <a:defRPr sz="1200" b="1" i="0" u="none" strike="noStrike" cap="none">
                <a:solidFill>
                  <a:srgbClr val="0130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1 2">
  <p:cSld name="logo 1"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28"/>
          <p:cNvSpPr txBox="1"/>
          <p:nvPr>
            <p:ph type="title"/>
          </p:nvPr>
        </p:nvSpPr>
        <p:spPr>
          <a:xfrm>
            <a:off x="153675" y="132750"/>
            <a:ext cx="88593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None/>
              <a:defRPr sz="1800" b="1">
                <a:solidFill>
                  <a:srgbClr val="07376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sz="1400" b="1">
                <a:solidFill>
                  <a:srgbClr val="07376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sz="1400" b="1">
                <a:solidFill>
                  <a:srgbClr val="07376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sz="1400" b="1">
                <a:solidFill>
                  <a:srgbClr val="07376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sz="1400" b="1">
                <a:solidFill>
                  <a:srgbClr val="07376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sz="1400" b="1">
                <a:solidFill>
                  <a:srgbClr val="07376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sz="1400" b="1">
                <a:solidFill>
                  <a:srgbClr val="07376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sz="1400" b="1">
                <a:solidFill>
                  <a:srgbClr val="07376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sz="1400" b="1">
                <a:solidFill>
                  <a:srgbClr val="073763"/>
                </a:solidFill>
              </a:defRPr>
            </a:lvl9pPr>
          </a:lstStyle>
          <a:p/>
        </p:txBody>
      </p:sp>
      <p:sp>
        <p:nvSpPr>
          <p:cNvPr id="647" name="Google Shape;647;p128"/>
          <p:cNvSpPr/>
          <p:nvPr/>
        </p:nvSpPr>
        <p:spPr>
          <a:xfrm>
            <a:off x="0" y="4767270"/>
            <a:ext cx="9144000" cy="376200"/>
          </a:xfrm>
          <a:prstGeom prst="rect">
            <a:avLst/>
          </a:prstGeom>
          <a:solidFill>
            <a:srgbClr val="073763"/>
          </a:solidFill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50" tIns="34200" rIns="68450" bIns="342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 panose="020F0502020204030204"/>
              <a:buNone/>
            </a:pPr>
            <a:endParaRPr sz="12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8" name="Google Shape;648;p128"/>
          <p:cNvSpPr txBox="1"/>
          <p:nvPr>
            <p:ph type="sldNum" idx="12"/>
          </p:nvPr>
        </p:nvSpPr>
        <p:spPr>
          <a:xfrm>
            <a:off x="8682185" y="4823394"/>
            <a:ext cx="415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649" name="Google Shape;649;p128"/>
          <p:cNvSpPr txBox="1"/>
          <p:nvPr/>
        </p:nvSpPr>
        <p:spPr>
          <a:xfrm>
            <a:off x="5414206" y="4866976"/>
            <a:ext cx="3408000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650" tIns="25650" rIns="25650" bIns="25650" anchor="t" anchorCtr="0">
            <a:spAutoFit/>
          </a:bodyPr>
          <a:lstStyle/>
          <a:p>
            <a:pPr marL="0" marR="0" lvl="1" indent="2540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Kementerian Pendidikan, Kebudayaan, Riset, dan Teknologi</a:t>
            </a:r>
            <a:endParaRPr sz="9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50" name="Google Shape;650;p128" descr="Google Shape;12;p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291909" y="4808597"/>
            <a:ext cx="414369" cy="29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129" descr="Icon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643"/>
            <a:ext cx="9143994" cy="51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129"/>
          <p:cNvSpPr txBox="1"/>
          <p:nvPr>
            <p:ph type="title"/>
          </p:nvPr>
        </p:nvSpPr>
        <p:spPr>
          <a:xfrm>
            <a:off x="628650" y="1121742"/>
            <a:ext cx="42717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anose="020F0502020204030204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4" name="Google Shape;654;p129"/>
          <p:cNvSpPr txBox="1"/>
          <p:nvPr>
            <p:ph type="body" idx="1"/>
          </p:nvPr>
        </p:nvSpPr>
        <p:spPr>
          <a:xfrm>
            <a:off x="628649" y="1558636"/>
            <a:ext cx="4271700" cy="30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5" name="Google Shape;655;p129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6" name="Google Shape;656;p129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7" name="Google Shape;657;p129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4"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Google Shape;659;p130" descr="Graphical user interface, application&#10;&#10;Description automatically generated"/>
          <p:cNvPicPr preferRelativeResize="0"/>
          <p:nvPr/>
        </p:nvPicPr>
        <p:blipFill rotWithShape="1">
          <a:blip r:embed="rId2"/>
          <a:srcRect b="7304"/>
          <a:stretch>
            <a:fillRect/>
          </a:stretch>
        </p:blipFill>
        <p:spPr>
          <a:xfrm>
            <a:off x="0" y="650"/>
            <a:ext cx="914399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130"/>
          <p:cNvSpPr txBox="1"/>
          <p:nvPr>
            <p:ph type="title"/>
          </p:nvPr>
        </p:nvSpPr>
        <p:spPr>
          <a:xfrm>
            <a:off x="623888" y="832508"/>
            <a:ext cx="78867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1" name="Google Shape;661;p130"/>
          <p:cNvSpPr txBox="1"/>
          <p:nvPr>
            <p:ph type="body" idx="1"/>
          </p:nvPr>
        </p:nvSpPr>
        <p:spPr>
          <a:xfrm>
            <a:off x="623888" y="1521229"/>
            <a:ext cx="7886700" cy="30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62" name="Google Shape;662;p130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3" name="Google Shape;663;p130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4" name="Google Shape;664;p130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logo">
  <p:cSld name="TITLE_AND_BODY"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31"/>
          <p:cNvSpPr txBox="1"/>
          <p:nvPr>
            <p:ph type="title"/>
          </p:nvPr>
        </p:nvSpPr>
        <p:spPr>
          <a:xfrm>
            <a:off x="153675" y="132750"/>
            <a:ext cx="88593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None/>
              <a:defRPr sz="1800" b="1">
                <a:solidFill>
                  <a:srgbClr val="07376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9pPr>
          </a:lstStyle>
          <a:p/>
        </p:txBody>
      </p:sp>
      <p:sp>
        <p:nvSpPr>
          <p:cNvPr id="667" name="Google Shape;667;p131"/>
          <p:cNvSpPr txBox="1"/>
          <p:nvPr>
            <p:ph type="body" idx="1"/>
          </p:nvPr>
        </p:nvSpPr>
        <p:spPr>
          <a:xfrm>
            <a:off x="153675" y="839325"/>
            <a:ext cx="8859300" cy="3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8" name="Google Shape;668;p131"/>
          <p:cNvSpPr/>
          <p:nvPr/>
        </p:nvSpPr>
        <p:spPr>
          <a:xfrm>
            <a:off x="0" y="4767270"/>
            <a:ext cx="9144000" cy="376200"/>
          </a:xfrm>
          <a:prstGeom prst="rect">
            <a:avLst/>
          </a:prstGeom>
          <a:solidFill>
            <a:srgbClr val="073763"/>
          </a:solidFill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 panose="020F0502020204030204"/>
              <a:buNone/>
            </a:pPr>
            <a:endParaRPr sz="12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9" name="Google Shape;669;p131"/>
          <p:cNvSpPr txBox="1"/>
          <p:nvPr>
            <p:ph type="sldNum" idx="12"/>
          </p:nvPr>
        </p:nvSpPr>
        <p:spPr>
          <a:xfrm>
            <a:off x="8682175" y="4823394"/>
            <a:ext cx="415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670" name="Google Shape;670;p131"/>
          <p:cNvSpPr txBox="1"/>
          <p:nvPr/>
        </p:nvSpPr>
        <p:spPr>
          <a:xfrm>
            <a:off x="6316675" y="4866975"/>
            <a:ext cx="25053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 panose="020B0604020202020204"/>
              <a:buNone/>
            </a:pPr>
            <a:r>
              <a:rPr lang="en-GB" sz="7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Kementerian Pendidikan, Kebudayaan, Riset, dan Teknologi</a:t>
            </a:r>
            <a:endParaRPr sz="7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71" name="Google Shape;671;p131" descr="Google Shape;12;p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901503" y="4808597"/>
            <a:ext cx="415180" cy="29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132" descr="Graphical user interface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643"/>
            <a:ext cx="9143994" cy="5142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132" descr="Graphical user interface, application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43"/>
            <a:ext cx="9143994" cy="51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132"/>
          <p:cNvSpPr txBox="1"/>
          <p:nvPr>
            <p:ph type="ctrTitle"/>
          </p:nvPr>
        </p:nvSpPr>
        <p:spPr>
          <a:xfrm>
            <a:off x="1143000" y="1200150"/>
            <a:ext cx="68580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6" name="Google Shape;676;p132"/>
          <p:cNvSpPr txBox="1"/>
          <p:nvPr>
            <p:ph type="subTitle" idx="1"/>
          </p:nvPr>
        </p:nvSpPr>
        <p:spPr>
          <a:xfrm>
            <a:off x="1143000" y="1970117"/>
            <a:ext cx="6858000" cy="26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77" name="Google Shape;677;p132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8" name="Google Shape;678;p132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9" name="Google Shape;679;p132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133" descr="A picture containing background pattern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643"/>
            <a:ext cx="9143994" cy="51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133"/>
          <p:cNvSpPr txBox="1"/>
          <p:nvPr>
            <p:ph type="title"/>
          </p:nvPr>
        </p:nvSpPr>
        <p:spPr>
          <a:xfrm>
            <a:off x="687358" y="938144"/>
            <a:ext cx="7769400" cy="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 panose="020F0502020204030204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3" name="Google Shape;683;p133"/>
          <p:cNvSpPr txBox="1"/>
          <p:nvPr>
            <p:ph type="body" idx="1"/>
          </p:nvPr>
        </p:nvSpPr>
        <p:spPr>
          <a:xfrm>
            <a:off x="687358" y="1963882"/>
            <a:ext cx="7769400" cy="26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4" name="Google Shape;684;p133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5" name="Google Shape;685;p133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6" name="Google Shape;686;p133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3">
    <p:bg>
      <p:bgPr>
        <a:solidFill>
          <a:schemeClr val="lt1"/>
        </a:solidFill>
        <a:effectLst/>
      </p:bgPr>
    </p:bg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Google Shape;688;p134" descr="Graphical user interface, application&#10;&#10;Description automatically generated"/>
          <p:cNvPicPr preferRelativeResize="0"/>
          <p:nvPr/>
        </p:nvPicPr>
        <p:blipFill rotWithShape="1">
          <a:blip r:embed="rId2"/>
          <a:srcRect b="7304"/>
          <a:stretch>
            <a:fillRect/>
          </a:stretch>
        </p:blipFill>
        <p:spPr>
          <a:xfrm>
            <a:off x="0" y="650"/>
            <a:ext cx="914399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134"/>
          <p:cNvSpPr txBox="1"/>
          <p:nvPr>
            <p:ph type="title"/>
          </p:nvPr>
        </p:nvSpPr>
        <p:spPr>
          <a:xfrm>
            <a:off x="623888" y="832508"/>
            <a:ext cx="78867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0" name="Google Shape;690;p134"/>
          <p:cNvSpPr txBox="1"/>
          <p:nvPr>
            <p:ph type="body" idx="1"/>
          </p:nvPr>
        </p:nvSpPr>
        <p:spPr>
          <a:xfrm>
            <a:off x="623888" y="1521229"/>
            <a:ext cx="7886700" cy="30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91" name="Google Shape;691;p134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2" name="Google Shape;692;p134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3" name="Google Shape;693;p134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1">
  <p:cSld name="TITLE_AND_BODY_9_1"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35"/>
          <p:cNvSpPr txBox="1"/>
          <p:nvPr>
            <p:ph type="title"/>
          </p:nvPr>
        </p:nvSpPr>
        <p:spPr>
          <a:xfrm>
            <a:off x="153675" y="132750"/>
            <a:ext cx="88593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None/>
              <a:defRPr sz="1800" b="1">
                <a:solidFill>
                  <a:srgbClr val="07376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9pPr>
          </a:lstStyle>
          <a:p/>
        </p:txBody>
      </p:sp>
      <p:sp>
        <p:nvSpPr>
          <p:cNvPr id="696" name="Google Shape;696;p135"/>
          <p:cNvSpPr/>
          <p:nvPr/>
        </p:nvSpPr>
        <p:spPr>
          <a:xfrm>
            <a:off x="0" y="4767270"/>
            <a:ext cx="9144000" cy="376200"/>
          </a:xfrm>
          <a:prstGeom prst="rect">
            <a:avLst/>
          </a:prstGeom>
          <a:solidFill>
            <a:srgbClr val="073763"/>
          </a:solidFill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 panose="020F0502020204030204"/>
              <a:buNone/>
            </a:pPr>
            <a:endParaRPr sz="12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7" name="Google Shape;697;p135"/>
          <p:cNvSpPr txBox="1"/>
          <p:nvPr>
            <p:ph type="sldNum" idx="12"/>
          </p:nvPr>
        </p:nvSpPr>
        <p:spPr>
          <a:xfrm>
            <a:off x="8682175" y="4823394"/>
            <a:ext cx="415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698" name="Google Shape;698;p135"/>
          <p:cNvSpPr txBox="1"/>
          <p:nvPr/>
        </p:nvSpPr>
        <p:spPr>
          <a:xfrm>
            <a:off x="5414200" y="4866975"/>
            <a:ext cx="34080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spAutoFit/>
          </a:bodyPr>
          <a:lstStyle/>
          <a:p>
            <a:pPr marL="0" marR="0" lvl="1" indent="2540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 panose="020B0604020202020204"/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Kementerian Pendidikan, Kebudayaan, Riset, dan Teknologi</a:t>
            </a:r>
            <a:endParaRPr sz="9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99" name="Google Shape;699;p135" descr="Google Shape;12;p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291903" y="4808597"/>
            <a:ext cx="415180" cy="29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chemeClr val="accent4"/>
        </a:solidFill>
        <a:effectLst/>
      </p:bgPr>
    </p:bg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36"/>
          <p:cNvSpPr txBox="1"/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7">
  <p:cSld name="TITLE_AND_BODY_17"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4" name="Google Shape;704;p137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705" name="Google Shape;705;p137"/>
          <p:cNvSpPr txBox="1"/>
          <p:nvPr>
            <p:ph type="sldNum" idx="12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182880" y="160338"/>
            <a:ext cx="87363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066"/>
              </a:buClr>
              <a:buSzPts val="1800"/>
              <a:buFont typeface="Arial" panose="020B0604020202020204"/>
              <a:buNone/>
              <a:defRPr sz="2400" b="1" i="0" u="none" strike="noStrike" cap="none">
                <a:solidFill>
                  <a:srgbClr val="0130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5" name="Google Shape;75;p15"/>
          <p:cNvSpPr/>
          <p:nvPr/>
        </p:nvSpPr>
        <p:spPr>
          <a:xfrm>
            <a:off x="182880" y="617218"/>
            <a:ext cx="5745600" cy="68700"/>
          </a:xfrm>
          <a:prstGeom prst="rect">
            <a:avLst/>
          </a:prstGeom>
          <a:solidFill>
            <a:srgbClr val="1F37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5250180" y="617218"/>
            <a:ext cx="3669000" cy="68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" name="Google Shape;77;p15"/>
          <p:cNvSpPr txBox="1"/>
          <p:nvPr>
            <p:ph type="body" idx="1"/>
          </p:nvPr>
        </p:nvSpPr>
        <p:spPr>
          <a:xfrm>
            <a:off x="182880" y="835570"/>
            <a:ext cx="8736300" cy="37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1F376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1F376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1F376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1F376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1F376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3">
  <p:cSld name="TITLE_AND_BODY_13"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8" name="Google Shape;708;p138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709" name="Google Shape;709;p13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4">
  <p:cSld name="TITLE_AND_BODY_14"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2" name="Google Shape;712;p139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713" name="Google Shape;713;p13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>
  <p:cSld name="TITLE_AND_BODY 2"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40"/>
          <p:cNvSpPr txBox="1"/>
          <p:nvPr>
            <p:ph type="title"/>
          </p:nvPr>
        </p:nvSpPr>
        <p:spPr>
          <a:xfrm>
            <a:off x="311699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16" name="Google Shape;716;p140"/>
          <p:cNvSpPr txBox="1"/>
          <p:nvPr>
            <p:ph type="body" idx="1"/>
          </p:nvPr>
        </p:nvSpPr>
        <p:spPr>
          <a:xfrm>
            <a:off x="311699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17" name="Google Shape;717;p140"/>
          <p:cNvSpPr txBox="1"/>
          <p:nvPr>
            <p:ph type="sldNum" idx="12"/>
          </p:nvPr>
        </p:nvSpPr>
        <p:spPr>
          <a:xfrm>
            <a:off x="8684345" y="4700819"/>
            <a:ext cx="3369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58585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58585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58585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58585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58585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58585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58585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58585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58585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sz="9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5">
  <p:cSld name="TITLE_AND_BODY_15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0" name="Google Shape;720;p14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721" name="Google Shape;721;p14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42"/>
          <p:cNvSpPr txBox="1"/>
          <p:nvPr>
            <p:ph type="title"/>
          </p:nvPr>
        </p:nvSpPr>
        <p:spPr>
          <a:xfrm>
            <a:off x="623888" y="2512288"/>
            <a:ext cx="7886700" cy="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" panose="02000503000000020004"/>
              <a:buNone/>
              <a:defRPr sz="2600"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4" name="Google Shape;724;p142"/>
          <p:cNvSpPr txBox="1"/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Inter" panose="02000503000000020004"/>
              <a:buNone/>
              <a:defRPr sz="18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Inter" panose="02000503000000020004"/>
              <a:buNone/>
              <a:defRPr sz="15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Inter" panose="02000503000000020004"/>
              <a:buNone/>
              <a:defRPr sz="14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Inter" panose="02000503000000020004"/>
              <a:buNone/>
              <a:defRPr sz="12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Inter" panose="02000503000000020004"/>
              <a:buNone/>
              <a:defRPr sz="12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Inter" panose="02000503000000020004"/>
              <a:buNone/>
              <a:defRPr sz="12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Inter" panose="02000503000000020004"/>
              <a:buNone/>
              <a:defRPr sz="12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Inter" panose="02000503000000020004"/>
              <a:buNone/>
              <a:defRPr sz="12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Inter" panose="02000503000000020004"/>
              <a:buNone/>
              <a:defRPr sz="12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9pPr>
          </a:lstStyle>
          <a:p/>
        </p:txBody>
      </p:sp>
      <p:sp>
        <p:nvSpPr>
          <p:cNvPr id="725" name="Google Shape;725;p142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6" name="Google Shape;726;p142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7" name="Google Shape;727;p142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43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0" name="Google Shape;730;p14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1" name="Google Shape;731;p14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32" name="Google Shape;732;p143"/>
          <p:cNvSpPr txBox="1"/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2">
  <p:cSld name="SECTION_HEADER_2"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44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35" name="Google Shape;735;p144"/>
          <p:cNvSpPr txBox="1"/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"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45"/>
          <p:cNvSpPr txBox="1"/>
          <p:nvPr>
            <p:ph type="title"/>
          </p:nvPr>
        </p:nvSpPr>
        <p:spPr>
          <a:xfrm>
            <a:off x="457200" y="205740"/>
            <a:ext cx="82296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8" name="Google Shape;738;p145"/>
          <p:cNvSpPr txBox="1"/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9" name="Google Shape;739;p145"/>
          <p:cNvSpPr txBox="1"/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0" name="Google Shape;740;p145"/>
          <p:cNvSpPr txBox="1"/>
          <p:nvPr>
            <p:ph type="sldNum" idx="12"/>
          </p:nvPr>
        </p:nvSpPr>
        <p:spPr>
          <a:xfrm>
            <a:off x="6583680" y="4783455"/>
            <a:ext cx="21030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d slide layout">
  <p:cSld name="2_End slide layout"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46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743" name="Google Shape;743;p146"/>
          <p:cNvSpPr/>
          <p:nvPr/>
        </p:nvSpPr>
        <p:spPr>
          <a:xfrm>
            <a:off x="0" y="4767270"/>
            <a:ext cx="9144000" cy="3762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 panose="020F0502020204030204"/>
              <a:buNone/>
            </a:pPr>
            <a:endParaRPr sz="12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Master">
  <p:cSld name="1_Title Mast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2">
            <a:alphaModFix amt="20000"/>
          </a:blip>
          <a:srcRect t="3428" b="3418"/>
          <a:stretch>
            <a:fillRect/>
          </a:stretch>
        </p:blipFill>
        <p:spPr>
          <a:xfrm>
            <a:off x="203" y="0"/>
            <a:ext cx="9143797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Google Shape;81;p16"/>
          <p:cNvGrpSpPr/>
          <p:nvPr/>
        </p:nvGrpSpPr>
        <p:grpSpPr>
          <a:xfrm>
            <a:off x="3171602" y="165203"/>
            <a:ext cx="5972400" cy="5143500"/>
            <a:chOff x="4228801" y="7184"/>
            <a:chExt cx="7963200" cy="6858000"/>
          </a:xfrm>
        </p:grpSpPr>
        <p:sp>
          <p:nvSpPr>
            <p:cNvPr id="82" name="Google Shape;82;p16"/>
            <p:cNvSpPr/>
            <p:nvPr/>
          </p:nvSpPr>
          <p:spPr>
            <a:xfrm>
              <a:off x="5691001" y="7184"/>
              <a:ext cx="6501000" cy="6843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" name="Google Shape;83;p16"/>
            <p:cNvSpPr/>
            <p:nvPr/>
          </p:nvSpPr>
          <p:spPr>
            <a:xfrm flipH="1">
              <a:off x="4228801" y="7184"/>
              <a:ext cx="1462200" cy="68580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84" name="Google Shape;84;p16"/>
          <p:cNvSpPr txBox="1"/>
          <p:nvPr>
            <p:ph type="body" idx="1"/>
          </p:nvPr>
        </p:nvSpPr>
        <p:spPr>
          <a:xfrm>
            <a:off x="4033350" y="2561665"/>
            <a:ext cx="4948200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3066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0130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5" name="Google Shape;85;p16"/>
          <p:cNvSpPr/>
          <p:nvPr/>
        </p:nvSpPr>
        <p:spPr>
          <a:xfrm>
            <a:off x="4033350" y="3447534"/>
            <a:ext cx="3819600" cy="76200"/>
          </a:xfrm>
          <a:prstGeom prst="rect">
            <a:avLst/>
          </a:prstGeom>
          <a:solidFill>
            <a:srgbClr val="1F37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7511970" y="3447535"/>
            <a:ext cx="1474200" cy="7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 rotWithShape="1">
          <a:blip r:embed="rId2"/>
          <a:srcRect t="3428" b="3418"/>
          <a:stretch>
            <a:fillRect/>
          </a:stretch>
        </p:blipFill>
        <p:spPr>
          <a:xfrm>
            <a:off x="-671" y="0"/>
            <a:ext cx="9143797" cy="4773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1_Title Slide">
  <p:cSld name="TITL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 descr="Graphical user interface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643"/>
            <a:ext cx="9143996" cy="514221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>
            <p:ph type="ctrTitle"/>
          </p:nvPr>
        </p:nvSpPr>
        <p:spPr>
          <a:xfrm>
            <a:off x="261851" y="1200150"/>
            <a:ext cx="4850700" cy="19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Char char="●"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type="subTitle" idx="1"/>
          </p:nvPr>
        </p:nvSpPr>
        <p:spPr>
          <a:xfrm>
            <a:off x="261851" y="3235730"/>
            <a:ext cx="4850700" cy="1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93" name="Google Shape;93;p18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19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99;p19"/>
          <p:cNvSpPr txBox="1"/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100" name="Google Shape;100;p19"/>
          <p:cNvSpPr txBox="1"/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1" name="Google Shape;111;p22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2" name="Google Shape;112;p2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9" name="Google Shape;119;p2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3" name="Google Shape;123;p25"/>
          <p:cNvSpPr txBox="1"/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4" name="Google Shape;124;p2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0" name="Google Shape;130;p27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1" name="Google Shape;131;p2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4" name="Google Shape;134;p2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" name="Google Shape;137;p2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8" name="Google Shape;138;p29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9" name="Google Shape;139;p29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0" name="Google Shape;140;p2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/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3" name="Google Shape;143;p3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/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6" name="Google Shape;146;p31"/>
          <p:cNvSpPr txBox="1"/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7" name="Google Shape;147;p3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3" descr="Graphical user interface, application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643"/>
            <a:ext cx="9143994" cy="51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3"/>
          <p:cNvSpPr txBox="1"/>
          <p:nvPr>
            <p:ph type="title"/>
          </p:nvPr>
        </p:nvSpPr>
        <p:spPr>
          <a:xfrm>
            <a:off x="623888" y="832508"/>
            <a:ext cx="78867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33"/>
          <p:cNvSpPr txBox="1"/>
          <p:nvPr>
            <p:ph type="body" idx="1"/>
          </p:nvPr>
        </p:nvSpPr>
        <p:spPr>
          <a:xfrm>
            <a:off x="623888" y="1521229"/>
            <a:ext cx="7886700" cy="30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4" name="Google Shape;154;p33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55" name="Google Shape;155;p33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56" name="Google Shape;156;p33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2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4" descr="Graphical user interface, application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643"/>
            <a:ext cx="9143994" cy="51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4"/>
          <p:cNvSpPr txBox="1"/>
          <p:nvPr>
            <p:ph type="title"/>
          </p:nvPr>
        </p:nvSpPr>
        <p:spPr>
          <a:xfrm>
            <a:off x="623888" y="832508"/>
            <a:ext cx="78867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0" name="Google Shape;160;p34"/>
          <p:cNvSpPr txBox="1"/>
          <p:nvPr>
            <p:ph type="body" idx="1"/>
          </p:nvPr>
        </p:nvSpPr>
        <p:spPr>
          <a:xfrm>
            <a:off x="623888" y="1521229"/>
            <a:ext cx="7886700" cy="30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1" name="Google Shape;161;p34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62" name="Google Shape;162;p34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63" name="Google Shape;163;p34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3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5" descr="Graphical user interface, application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643"/>
            <a:ext cx="9143994" cy="51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5"/>
          <p:cNvSpPr txBox="1"/>
          <p:nvPr>
            <p:ph type="title"/>
          </p:nvPr>
        </p:nvSpPr>
        <p:spPr>
          <a:xfrm>
            <a:off x="623888" y="832508"/>
            <a:ext cx="78867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7" name="Google Shape;167;p35"/>
          <p:cNvSpPr txBox="1"/>
          <p:nvPr>
            <p:ph type="body" idx="1"/>
          </p:nvPr>
        </p:nvSpPr>
        <p:spPr>
          <a:xfrm>
            <a:off x="623888" y="1521229"/>
            <a:ext cx="7886700" cy="30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8" name="Google Shape;168;p35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69" name="Google Shape;169;p35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70" name="Google Shape;170;p35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7" name="Google Shape;177;p37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8" name="Google Shape;178;p3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1" name="Google Shape;181;p3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4" name="Google Shape;184;p39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5" name="Google Shape;185;p3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8" name="Google Shape;188;p40"/>
          <p:cNvSpPr txBox="1"/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9" name="Google Shape;189;p40"/>
          <p:cNvSpPr txBox="1"/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0" name="Google Shape;190;p4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3" name="Google Shape;193;p4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6" name="Google Shape;196;p42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7" name="Google Shape;197;p4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0" name="Google Shape;200;p4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3" name="Google Shape;203;p4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4" name="Google Shape;204;p44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5" name="Google Shape;205;p44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6" name="Google Shape;206;p4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5"/>
          <p:cNvSpPr txBox="1"/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09" name="Google Shape;209;p4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6"/>
          <p:cNvSpPr txBox="1"/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2" name="Google Shape;212;p46"/>
          <p:cNvSpPr txBox="1"/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3" name="Google Shape;213;p4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chemeClr val="lt1"/>
        </a:solidFill>
        <a:effectLst/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8"/>
          <p:cNvSpPr txBox="1"/>
          <p:nvPr>
            <p:ph type="sldNum" idx="12"/>
          </p:nvPr>
        </p:nvSpPr>
        <p:spPr>
          <a:xfrm>
            <a:off x="8748004" y="4960185"/>
            <a:ext cx="396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bg>
      <p:bgPr>
        <a:solidFill>
          <a:schemeClr val="lt1"/>
        </a:solidFill>
        <a:effectLst/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9"/>
          <p:cNvSpPr txBox="1"/>
          <p:nvPr>
            <p:ph type="title"/>
          </p:nvPr>
        </p:nvSpPr>
        <p:spPr>
          <a:xfrm>
            <a:off x="0" y="0"/>
            <a:ext cx="91440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F77"/>
              </a:buClr>
              <a:buSzPts val="1800"/>
              <a:buFont typeface="Nunito Sans"/>
              <a:buNone/>
              <a:defRPr>
                <a:solidFill>
                  <a:srgbClr val="152F7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0" name="Google Shape;220;p49"/>
          <p:cNvSpPr txBox="1"/>
          <p:nvPr>
            <p:ph type="body" idx="1"/>
          </p:nvPr>
        </p:nvSpPr>
        <p:spPr>
          <a:xfrm>
            <a:off x="152400" y="519157"/>
            <a:ext cx="8839200" cy="44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F77"/>
              </a:buClr>
              <a:buSzPts val="1200"/>
              <a:buAutoNum type="arabicPeriod"/>
              <a:defRPr>
                <a:solidFill>
                  <a:srgbClr val="152F77"/>
                </a:solidFill>
              </a:defRPr>
            </a:lvl1pPr>
            <a:lvl2pPr marL="91440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F77"/>
              </a:buClr>
              <a:buSzPts val="1200"/>
              <a:buAutoNum type="alphaLcPeriod"/>
              <a:defRPr>
                <a:solidFill>
                  <a:srgbClr val="152F77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F77"/>
              </a:buClr>
              <a:buSzPts val="1200"/>
              <a:buAutoNum type="romanLcPeriod"/>
              <a:defRPr>
                <a:solidFill>
                  <a:srgbClr val="152F77"/>
                </a:solidFill>
              </a:defRPr>
            </a:lvl3pPr>
            <a:lvl4pPr marL="182880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F77"/>
              </a:buClr>
              <a:buSzPts val="1200"/>
              <a:buChar char="•"/>
              <a:defRPr>
                <a:solidFill>
                  <a:srgbClr val="152F77"/>
                </a:solidFill>
              </a:defRPr>
            </a:lvl4pPr>
            <a:lvl5pPr marL="228600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F77"/>
              </a:buClr>
              <a:buSzPts val="1200"/>
              <a:buAutoNum type="arabicPeriod"/>
              <a:defRPr>
                <a:solidFill>
                  <a:srgbClr val="152F77"/>
                </a:solidFill>
              </a:defRPr>
            </a:lvl5pPr>
            <a:lvl6pPr marL="274320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F77"/>
              </a:buClr>
              <a:buSzPts val="1200"/>
              <a:buAutoNum type="alphaLcPeriod"/>
              <a:defRPr>
                <a:solidFill>
                  <a:srgbClr val="152F77"/>
                </a:solidFill>
              </a:defRPr>
            </a:lvl6pPr>
            <a:lvl7pPr marL="320040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1" name="Google Shape;221;p49"/>
          <p:cNvSpPr txBox="1"/>
          <p:nvPr>
            <p:ph type="sldNum" idx="12"/>
          </p:nvPr>
        </p:nvSpPr>
        <p:spPr>
          <a:xfrm>
            <a:off x="8748004" y="4960185"/>
            <a:ext cx="396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lt1"/>
        </a:solidFill>
        <a:effectLst/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0"/>
          <p:cNvSpPr txBox="1"/>
          <p:nvPr/>
        </p:nvSpPr>
        <p:spPr>
          <a:xfrm>
            <a:off x="5593079" y="2359820"/>
            <a:ext cx="31671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/>
          <a:p>
            <a:pPr marL="635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F77"/>
              </a:buClr>
              <a:buSzPts val="3600"/>
              <a:buFont typeface="Arial" panose="020B0604020202020204"/>
              <a:buNone/>
            </a:pPr>
            <a:r>
              <a:rPr lang="en-GB" sz="36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rPr>
              <a:t>Terima Kasih</a:t>
            </a:r>
            <a:endParaRPr sz="3600" b="1" i="0" u="none" strike="noStrike" cap="none">
              <a:solidFill>
                <a:srgbClr val="152F77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24" name="Google Shape;224;p50"/>
          <p:cNvSpPr txBox="1"/>
          <p:nvPr>
            <p:ph type="sldNum" idx="12"/>
          </p:nvPr>
        </p:nvSpPr>
        <p:spPr>
          <a:xfrm>
            <a:off x="8748004" y="4960185"/>
            <a:ext cx="396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 1">
  <p:cSld name="4_Title and Content_1">
    <p:bg>
      <p:bgPr>
        <a:solidFill>
          <a:schemeClr val="lt1"/>
        </a:solidFill>
        <a:effectLst/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1"/>
          <p:cNvSpPr txBox="1"/>
          <p:nvPr>
            <p:ph type="sldNum" idx="12"/>
          </p:nvPr>
        </p:nvSpPr>
        <p:spPr>
          <a:xfrm>
            <a:off x="8748004" y="4960185"/>
            <a:ext cx="396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27" name="Google Shape;227;p51"/>
          <p:cNvSpPr/>
          <p:nvPr>
            <p:ph type="pic" idx="2"/>
          </p:nvPr>
        </p:nvSpPr>
        <p:spPr>
          <a:xfrm>
            <a:off x="24450" y="24325"/>
            <a:ext cx="9095100" cy="4899600"/>
          </a:xfrm>
          <a:prstGeom prst="rect">
            <a:avLst/>
          </a:prstGeom>
          <a:noFill/>
          <a:ln w="9525" cap="flat" cmpd="sng">
            <a:solidFill>
              <a:srgbClr val="152F77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2"/>
          <p:cNvSpPr txBox="1"/>
          <p:nvPr>
            <p:ph type="sldNum" idx="12"/>
          </p:nvPr>
        </p:nvSpPr>
        <p:spPr>
          <a:xfrm>
            <a:off x="8748004" y="4960185"/>
            <a:ext cx="396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  <a:defRPr sz="700" b="1" i="0" u="none" strike="noStrike" cap="none">
                <a:solidFill>
                  <a:srgbClr val="152F77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1">
  <p:cSld name="TITLE_AND_BODY_9_1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3"/>
          <p:cNvSpPr txBox="1"/>
          <p:nvPr>
            <p:ph type="title"/>
          </p:nvPr>
        </p:nvSpPr>
        <p:spPr>
          <a:xfrm>
            <a:off x="153675" y="132750"/>
            <a:ext cx="88593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None/>
              <a:defRPr sz="1800" b="1">
                <a:solidFill>
                  <a:srgbClr val="07376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9pPr>
          </a:lstStyle>
          <a:p/>
        </p:txBody>
      </p:sp>
      <p:sp>
        <p:nvSpPr>
          <p:cNvPr id="232" name="Google Shape;232;p53"/>
          <p:cNvSpPr/>
          <p:nvPr/>
        </p:nvSpPr>
        <p:spPr>
          <a:xfrm>
            <a:off x="0" y="4767270"/>
            <a:ext cx="9144000" cy="376200"/>
          </a:xfrm>
          <a:prstGeom prst="rect">
            <a:avLst/>
          </a:prstGeom>
          <a:solidFill>
            <a:srgbClr val="073763"/>
          </a:solidFill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 panose="020F0502020204030204"/>
              <a:buNone/>
            </a:pPr>
            <a:endParaRPr sz="12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3" name="Google Shape;233;p53"/>
          <p:cNvSpPr txBox="1"/>
          <p:nvPr>
            <p:ph type="sldNum" idx="12"/>
          </p:nvPr>
        </p:nvSpPr>
        <p:spPr>
          <a:xfrm>
            <a:off x="8682175" y="4823394"/>
            <a:ext cx="415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34" name="Google Shape;234;p53"/>
          <p:cNvSpPr txBox="1"/>
          <p:nvPr/>
        </p:nvSpPr>
        <p:spPr>
          <a:xfrm>
            <a:off x="5414200" y="4866975"/>
            <a:ext cx="34080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spAutoFit/>
          </a:bodyPr>
          <a:lstStyle/>
          <a:p>
            <a:pPr marL="0" marR="0" lvl="1" indent="2540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 panose="020B0604020202020204"/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Kementerian Pendidikan, Kebudayaan, Riset, dan Teknologi</a:t>
            </a:r>
            <a:endParaRPr sz="9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35" name="Google Shape;235;p53" descr="Google Shape;12;p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291903" y="4808597"/>
            <a:ext cx="415180" cy="29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">
  <p:cSld name="logo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4"/>
          <p:cNvSpPr txBox="1"/>
          <p:nvPr>
            <p:ph type="title"/>
          </p:nvPr>
        </p:nvSpPr>
        <p:spPr>
          <a:xfrm>
            <a:off x="153675" y="132750"/>
            <a:ext cx="88593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None/>
              <a:defRPr sz="1800" b="1">
                <a:solidFill>
                  <a:srgbClr val="07376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None/>
              <a:defRPr b="1">
                <a:solidFill>
                  <a:srgbClr val="07376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None/>
              <a:defRPr b="1">
                <a:solidFill>
                  <a:srgbClr val="07376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None/>
              <a:defRPr b="1">
                <a:solidFill>
                  <a:srgbClr val="07376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None/>
              <a:defRPr b="1">
                <a:solidFill>
                  <a:srgbClr val="07376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None/>
              <a:defRPr b="1">
                <a:solidFill>
                  <a:srgbClr val="07376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None/>
              <a:defRPr b="1">
                <a:solidFill>
                  <a:srgbClr val="07376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None/>
              <a:defRPr b="1">
                <a:solidFill>
                  <a:srgbClr val="07376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None/>
              <a:defRPr b="1">
                <a:solidFill>
                  <a:srgbClr val="073763"/>
                </a:solidFill>
              </a:defRPr>
            </a:lvl9pPr>
          </a:lstStyle>
          <a:p/>
        </p:txBody>
      </p:sp>
      <p:sp>
        <p:nvSpPr>
          <p:cNvPr id="238" name="Google Shape;238;p54"/>
          <p:cNvSpPr/>
          <p:nvPr/>
        </p:nvSpPr>
        <p:spPr>
          <a:xfrm>
            <a:off x="0" y="4767270"/>
            <a:ext cx="9144000" cy="376200"/>
          </a:xfrm>
          <a:prstGeom prst="rect">
            <a:avLst/>
          </a:prstGeom>
          <a:solidFill>
            <a:srgbClr val="073763"/>
          </a:solidFill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 panose="020F0502020204030204"/>
              <a:buNone/>
            </a:pPr>
            <a:endParaRPr sz="12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" name="Google Shape;239;p54"/>
          <p:cNvSpPr txBox="1"/>
          <p:nvPr>
            <p:ph type="sldNum" idx="12"/>
          </p:nvPr>
        </p:nvSpPr>
        <p:spPr>
          <a:xfrm>
            <a:off x="8682175" y="4823394"/>
            <a:ext cx="415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40" name="Google Shape;240;p54"/>
          <p:cNvSpPr txBox="1"/>
          <p:nvPr/>
        </p:nvSpPr>
        <p:spPr>
          <a:xfrm>
            <a:off x="5264125" y="4866975"/>
            <a:ext cx="35577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spAutoFit/>
          </a:bodyPr>
          <a:lstStyle/>
          <a:p>
            <a:pPr marL="0" marR="0" lvl="1" indent="2540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 panose="020B0604020202020204"/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Kementerian Pendidikan, Kebudayaan, Riset, dan Teknologi</a:t>
            </a:r>
            <a:endParaRPr sz="9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41" name="Google Shape;241;p54" descr="Google Shape;12;p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291903" y="4808597"/>
            <a:ext cx="415180" cy="29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d slide layout">
  <p:cSld name="2_End slide layou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5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44" name="Google Shape;244;p55"/>
          <p:cNvSpPr/>
          <p:nvPr/>
        </p:nvSpPr>
        <p:spPr>
          <a:xfrm>
            <a:off x="0" y="4767270"/>
            <a:ext cx="9144000" cy="3762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 panose="020F0502020204030204"/>
              <a:buNone/>
            </a:pPr>
            <a:endParaRPr sz="12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5" name="Google Shape;245;p55"/>
          <p:cNvSpPr/>
          <p:nvPr/>
        </p:nvSpPr>
        <p:spPr>
          <a:xfrm>
            <a:off x="5466533" y="4867057"/>
            <a:ext cx="3483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 panose="020B0604020202020204"/>
              <a:buNone/>
            </a:pPr>
            <a:r>
              <a:rPr lang="en-GB" sz="8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Kementerian Pendidikan, Kebudayaan, Riset dan Teknologi</a:t>
            </a:r>
            <a:endParaRPr sz="11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46" name="Google Shape;246;p55" descr="D:\Ade\KEMENDIKBUD\Paparan Menteri\ppt\Gand Design PGRI\33ddc3bc2640689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770391" y="4780784"/>
            <a:ext cx="417994" cy="311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56" descr="Graphical user interface, application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643"/>
            <a:ext cx="9143996" cy="514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56"/>
          <p:cNvSpPr txBox="1"/>
          <p:nvPr>
            <p:ph type="title"/>
          </p:nvPr>
        </p:nvSpPr>
        <p:spPr>
          <a:xfrm>
            <a:off x="623888" y="832508"/>
            <a:ext cx="78867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0" name="Google Shape;250;p56"/>
          <p:cNvSpPr txBox="1"/>
          <p:nvPr>
            <p:ph type="body" idx="1"/>
          </p:nvPr>
        </p:nvSpPr>
        <p:spPr>
          <a:xfrm>
            <a:off x="623888" y="1521229"/>
            <a:ext cx="7886700" cy="30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1" name="Google Shape;251;p56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56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56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1_Title Slide">
  <p:cSld name="TITLE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58" descr="Graphical user interface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643"/>
            <a:ext cx="9143994" cy="51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58"/>
          <p:cNvSpPr txBox="1"/>
          <p:nvPr>
            <p:ph type="ctrTitle"/>
          </p:nvPr>
        </p:nvSpPr>
        <p:spPr>
          <a:xfrm>
            <a:off x="261851" y="1200150"/>
            <a:ext cx="4850700" cy="19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6" name="Google Shape;266;p58"/>
          <p:cNvSpPr txBox="1"/>
          <p:nvPr>
            <p:ph type="subTitle" idx="1"/>
          </p:nvPr>
        </p:nvSpPr>
        <p:spPr>
          <a:xfrm>
            <a:off x="261851" y="3235730"/>
            <a:ext cx="4850700" cy="1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67" name="Google Shape;267;p58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8" name="Google Shape;268;p58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9" name="Google Shape;269;p58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9"/>
          <p:cNvSpPr txBox="1"/>
          <p:nvPr/>
        </p:nvSpPr>
        <p:spPr>
          <a:xfrm rot="10800000" flipH="1">
            <a:off x="0" y="75"/>
            <a:ext cx="9144000" cy="5174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" name="Google Shape;272;p59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3" name="Google Shape;273;p59"/>
          <p:cNvSpPr txBox="1"/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274" name="Google Shape;274;p59"/>
          <p:cNvSpPr txBox="1"/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1 2">
  <p:cSld name="logo 1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0"/>
          <p:cNvSpPr txBox="1"/>
          <p:nvPr>
            <p:ph type="title"/>
          </p:nvPr>
        </p:nvSpPr>
        <p:spPr>
          <a:xfrm>
            <a:off x="153675" y="132750"/>
            <a:ext cx="88593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None/>
              <a:defRPr sz="1800" b="1">
                <a:solidFill>
                  <a:srgbClr val="07376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sz="1400" b="1">
                <a:solidFill>
                  <a:srgbClr val="07376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sz="1400" b="1">
                <a:solidFill>
                  <a:srgbClr val="07376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sz="1400" b="1">
                <a:solidFill>
                  <a:srgbClr val="07376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sz="1400" b="1">
                <a:solidFill>
                  <a:srgbClr val="07376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sz="1400" b="1">
                <a:solidFill>
                  <a:srgbClr val="07376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sz="1400" b="1">
                <a:solidFill>
                  <a:srgbClr val="07376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sz="1400" b="1">
                <a:solidFill>
                  <a:srgbClr val="07376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sz="1400" b="1">
                <a:solidFill>
                  <a:srgbClr val="073763"/>
                </a:solidFill>
              </a:defRPr>
            </a:lvl9pPr>
          </a:lstStyle>
          <a:p/>
        </p:txBody>
      </p:sp>
      <p:sp>
        <p:nvSpPr>
          <p:cNvPr id="277" name="Google Shape;277;p60"/>
          <p:cNvSpPr/>
          <p:nvPr/>
        </p:nvSpPr>
        <p:spPr>
          <a:xfrm>
            <a:off x="0" y="4767270"/>
            <a:ext cx="9144000" cy="376200"/>
          </a:xfrm>
          <a:prstGeom prst="rect">
            <a:avLst/>
          </a:prstGeom>
          <a:solidFill>
            <a:srgbClr val="073763"/>
          </a:solidFill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50" tIns="34200" rIns="68450" bIns="342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 panose="020F0502020204030204"/>
              <a:buNone/>
            </a:pPr>
            <a:endParaRPr sz="12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" name="Google Shape;278;p60"/>
          <p:cNvSpPr txBox="1"/>
          <p:nvPr>
            <p:ph type="sldNum" idx="12"/>
          </p:nvPr>
        </p:nvSpPr>
        <p:spPr>
          <a:xfrm>
            <a:off x="8682185" y="4823394"/>
            <a:ext cx="415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79" name="Google Shape;279;p60"/>
          <p:cNvSpPr txBox="1"/>
          <p:nvPr/>
        </p:nvSpPr>
        <p:spPr>
          <a:xfrm>
            <a:off x="5414206" y="4866976"/>
            <a:ext cx="3408000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650" tIns="25650" rIns="25650" bIns="25650" anchor="t" anchorCtr="0">
            <a:spAutoFit/>
          </a:bodyPr>
          <a:lstStyle/>
          <a:p>
            <a:pPr marL="0" marR="0" lvl="1" indent="2540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Kementerian Pendidikan, Kebudayaan, Riset, dan Teknologi</a:t>
            </a:r>
            <a:endParaRPr sz="9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80" name="Google Shape;280;p60" descr="Google Shape;12;p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291909" y="4808597"/>
            <a:ext cx="414369" cy="29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_1">
    <p:bg>
      <p:bgPr>
        <a:solidFill>
          <a:srgbClr val="FFFFFF"/>
        </a:solidFill>
        <a:effectLst/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1"/>
          <p:cNvSpPr/>
          <p:nvPr/>
        </p:nvSpPr>
        <p:spPr>
          <a:xfrm>
            <a:off x="-19450" y="-38525"/>
            <a:ext cx="9305400" cy="524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3" name="Google Shape;283;p61"/>
          <p:cNvSpPr txBox="1"/>
          <p:nvPr>
            <p:ph type="ctrTitle"/>
          </p:nvPr>
        </p:nvSpPr>
        <p:spPr>
          <a:xfrm>
            <a:off x="1143000" y="1200150"/>
            <a:ext cx="68580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4" name="Google Shape;284;p61"/>
          <p:cNvSpPr txBox="1"/>
          <p:nvPr>
            <p:ph type="subTitle" idx="1"/>
          </p:nvPr>
        </p:nvSpPr>
        <p:spPr>
          <a:xfrm>
            <a:off x="1143000" y="1970117"/>
            <a:ext cx="6858000" cy="26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85" name="Google Shape;285;p61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6" name="Google Shape;286;p61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7" name="Google Shape;287;p61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62" descr="Icon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643"/>
            <a:ext cx="9143994" cy="51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62"/>
          <p:cNvSpPr txBox="1"/>
          <p:nvPr>
            <p:ph type="title"/>
          </p:nvPr>
        </p:nvSpPr>
        <p:spPr>
          <a:xfrm>
            <a:off x="628650" y="1121742"/>
            <a:ext cx="42717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anose="020F0502020204030204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1" name="Google Shape;291;p62"/>
          <p:cNvSpPr txBox="1"/>
          <p:nvPr>
            <p:ph type="body" idx="1"/>
          </p:nvPr>
        </p:nvSpPr>
        <p:spPr>
          <a:xfrm>
            <a:off x="628649" y="1558636"/>
            <a:ext cx="4271700" cy="30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2" name="Google Shape;292;p62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3" name="Google Shape;293;p62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4" name="Google Shape;294;p62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4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63" descr="Graphical user interface, application&#10;&#10;Description automatically generated"/>
          <p:cNvPicPr preferRelativeResize="0"/>
          <p:nvPr/>
        </p:nvPicPr>
        <p:blipFill rotWithShape="1">
          <a:blip r:embed="rId2"/>
          <a:srcRect b="7304"/>
          <a:stretch>
            <a:fillRect/>
          </a:stretch>
        </p:blipFill>
        <p:spPr>
          <a:xfrm>
            <a:off x="0" y="650"/>
            <a:ext cx="914399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63"/>
          <p:cNvSpPr txBox="1"/>
          <p:nvPr>
            <p:ph type="title"/>
          </p:nvPr>
        </p:nvSpPr>
        <p:spPr>
          <a:xfrm>
            <a:off x="623888" y="832508"/>
            <a:ext cx="78867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8" name="Google Shape;298;p63"/>
          <p:cNvSpPr txBox="1"/>
          <p:nvPr>
            <p:ph type="body" idx="1"/>
          </p:nvPr>
        </p:nvSpPr>
        <p:spPr>
          <a:xfrm>
            <a:off x="623888" y="1521229"/>
            <a:ext cx="7886700" cy="30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9" name="Google Shape;299;p63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0" name="Google Shape;300;p63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1" name="Google Shape;301;p63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64" descr="Graphical user interface, application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643"/>
            <a:ext cx="9143994" cy="51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64"/>
          <p:cNvSpPr txBox="1"/>
          <p:nvPr>
            <p:ph type="title"/>
          </p:nvPr>
        </p:nvSpPr>
        <p:spPr>
          <a:xfrm>
            <a:off x="623888" y="832508"/>
            <a:ext cx="78867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5" name="Google Shape;305;p64"/>
          <p:cNvSpPr txBox="1"/>
          <p:nvPr>
            <p:ph type="body" idx="1"/>
          </p:nvPr>
        </p:nvSpPr>
        <p:spPr>
          <a:xfrm>
            <a:off x="623888" y="1521229"/>
            <a:ext cx="7886700" cy="30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6" name="Google Shape;306;p64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7" name="Google Shape;307;p64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8" name="Google Shape;308;p64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logo">
  <p:cSld name="TITLE_AND_BODY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5"/>
          <p:cNvSpPr txBox="1"/>
          <p:nvPr>
            <p:ph type="title"/>
          </p:nvPr>
        </p:nvSpPr>
        <p:spPr>
          <a:xfrm>
            <a:off x="153675" y="132750"/>
            <a:ext cx="88593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None/>
              <a:defRPr sz="1800" b="1">
                <a:solidFill>
                  <a:srgbClr val="07376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9pPr>
          </a:lstStyle>
          <a:p/>
        </p:txBody>
      </p:sp>
      <p:sp>
        <p:nvSpPr>
          <p:cNvPr id="311" name="Google Shape;311;p65"/>
          <p:cNvSpPr txBox="1"/>
          <p:nvPr>
            <p:ph type="body" idx="1"/>
          </p:nvPr>
        </p:nvSpPr>
        <p:spPr>
          <a:xfrm>
            <a:off x="153675" y="839325"/>
            <a:ext cx="8859300" cy="3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2" name="Google Shape;312;p65"/>
          <p:cNvSpPr/>
          <p:nvPr/>
        </p:nvSpPr>
        <p:spPr>
          <a:xfrm>
            <a:off x="0" y="4767270"/>
            <a:ext cx="9144000" cy="376200"/>
          </a:xfrm>
          <a:prstGeom prst="rect">
            <a:avLst/>
          </a:prstGeom>
          <a:solidFill>
            <a:srgbClr val="073763"/>
          </a:solidFill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 panose="020F0502020204030204"/>
              <a:buNone/>
            </a:pPr>
            <a:endParaRPr sz="12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3" name="Google Shape;313;p65"/>
          <p:cNvSpPr txBox="1"/>
          <p:nvPr>
            <p:ph type="sldNum" idx="12"/>
          </p:nvPr>
        </p:nvSpPr>
        <p:spPr>
          <a:xfrm>
            <a:off x="8682175" y="4823394"/>
            <a:ext cx="415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14" name="Google Shape;314;p65"/>
          <p:cNvSpPr txBox="1"/>
          <p:nvPr/>
        </p:nvSpPr>
        <p:spPr>
          <a:xfrm>
            <a:off x="6316675" y="4866975"/>
            <a:ext cx="25053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 panose="020B0604020202020204"/>
              <a:buNone/>
            </a:pPr>
            <a:r>
              <a:rPr lang="en-GB" sz="7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Kementerian Pendidikan, Kebudayaan, Riset, dan Teknologi</a:t>
            </a:r>
            <a:endParaRPr sz="7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15" name="Google Shape;315;p65" descr="Google Shape;12;p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901503" y="4808597"/>
            <a:ext cx="415180" cy="29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66" descr="Graphical user interface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643"/>
            <a:ext cx="9143994" cy="5142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66" descr="Graphical user interface, application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43"/>
            <a:ext cx="9143994" cy="51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66"/>
          <p:cNvSpPr txBox="1"/>
          <p:nvPr>
            <p:ph type="ctrTitle"/>
          </p:nvPr>
        </p:nvSpPr>
        <p:spPr>
          <a:xfrm>
            <a:off x="1143000" y="1200150"/>
            <a:ext cx="68580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0" name="Google Shape;320;p66"/>
          <p:cNvSpPr txBox="1"/>
          <p:nvPr>
            <p:ph type="subTitle" idx="1"/>
          </p:nvPr>
        </p:nvSpPr>
        <p:spPr>
          <a:xfrm>
            <a:off x="1143000" y="1970117"/>
            <a:ext cx="6858000" cy="26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21" name="Google Shape;321;p66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2" name="Google Shape;322;p66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3" name="Google Shape;323;p66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67" descr="A picture containing background pattern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643"/>
            <a:ext cx="9143994" cy="51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67"/>
          <p:cNvSpPr txBox="1"/>
          <p:nvPr>
            <p:ph type="title"/>
          </p:nvPr>
        </p:nvSpPr>
        <p:spPr>
          <a:xfrm>
            <a:off x="687358" y="938144"/>
            <a:ext cx="7769400" cy="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 panose="020F0502020204030204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7" name="Google Shape;327;p67"/>
          <p:cNvSpPr txBox="1"/>
          <p:nvPr>
            <p:ph type="body" idx="1"/>
          </p:nvPr>
        </p:nvSpPr>
        <p:spPr>
          <a:xfrm>
            <a:off x="687358" y="1963882"/>
            <a:ext cx="7769400" cy="26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8" name="Google Shape;328;p67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9" name="Google Shape;329;p67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0" name="Google Shape;330;p67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3">
    <p:bg>
      <p:bgPr>
        <a:solidFill>
          <a:schemeClr val="lt1"/>
        </a:solidFill>
        <a:effectLst/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68" descr="Graphical user interface, application&#10;&#10;Description automatically generated"/>
          <p:cNvPicPr preferRelativeResize="0"/>
          <p:nvPr/>
        </p:nvPicPr>
        <p:blipFill rotWithShape="1">
          <a:blip r:embed="rId2"/>
          <a:srcRect b="7304"/>
          <a:stretch>
            <a:fillRect/>
          </a:stretch>
        </p:blipFill>
        <p:spPr>
          <a:xfrm>
            <a:off x="0" y="650"/>
            <a:ext cx="914399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68"/>
          <p:cNvSpPr txBox="1"/>
          <p:nvPr>
            <p:ph type="title"/>
          </p:nvPr>
        </p:nvSpPr>
        <p:spPr>
          <a:xfrm>
            <a:off x="623888" y="832508"/>
            <a:ext cx="78867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4" name="Google Shape;334;p68"/>
          <p:cNvSpPr txBox="1"/>
          <p:nvPr>
            <p:ph type="body" idx="1"/>
          </p:nvPr>
        </p:nvSpPr>
        <p:spPr>
          <a:xfrm>
            <a:off x="623888" y="1521229"/>
            <a:ext cx="7886700" cy="30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5" name="Google Shape;335;p68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6" name="Google Shape;336;p68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7" name="Google Shape;337;p68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1">
  <p:cSld name="TITLE_AND_BODY_9_1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9"/>
          <p:cNvSpPr txBox="1"/>
          <p:nvPr>
            <p:ph type="title"/>
          </p:nvPr>
        </p:nvSpPr>
        <p:spPr>
          <a:xfrm>
            <a:off x="153675" y="132750"/>
            <a:ext cx="88593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None/>
              <a:defRPr sz="1800" b="1">
                <a:solidFill>
                  <a:srgbClr val="07376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9pPr>
          </a:lstStyle>
          <a:p/>
        </p:txBody>
      </p:sp>
      <p:sp>
        <p:nvSpPr>
          <p:cNvPr id="340" name="Google Shape;340;p69"/>
          <p:cNvSpPr/>
          <p:nvPr/>
        </p:nvSpPr>
        <p:spPr>
          <a:xfrm>
            <a:off x="0" y="4767270"/>
            <a:ext cx="9144000" cy="376200"/>
          </a:xfrm>
          <a:prstGeom prst="rect">
            <a:avLst/>
          </a:prstGeom>
          <a:solidFill>
            <a:srgbClr val="073763"/>
          </a:solidFill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 panose="020F0502020204030204"/>
              <a:buNone/>
            </a:pPr>
            <a:endParaRPr sz="12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1" name="Google Shape;341;p69"/>
          <p:cNvSpPr txBox="1"/>
          <p:nvPr>
            <p:ph type="sldNum" idx="12"/>
          </p:nvPr>
        </p:nvSpPr>
        <p:spPr>
          <a:xfrm>
            <a:off x="8682175" y="4823394"/>
            <a:ext cx="415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42" name="Google Shape;342;p69"/>
          <p:cNvSpPr txBox="1"/>
          <p:nvPr/>
        </p:nvSpPr>
        <p:spPr>
          <a:xfrm>
            <a:off x="5414200" y="4866975"/>
            <a:ext cx="34080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spAutoFit/>
          </a:bodyPr>
          <a:lstStyle/>
          <a:p>
            <a:pPr marL="0" marR="0" lvl="1" indent="2540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 panose="020B0604020202020204"/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Kementerian Pendidikan, Kebudayaan, Riset, dan Teknologi</a:t>
            </a:r>
            <a:endParaRPr sz="9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43" name="Google Shape;343;p69" descr="Google Shape;12;p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291903" y="4808597"/>
            <a:ext cx="415180" cy="29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chemeClr val="accent4"/>
        </a:solidFill>
        <a:effectLst/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70"/>
          <p:cNvSpPr txBox="1"/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7">
  <p:cSld name="TITLE_AND_BODY_17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8" name="Google Shape;348;p7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349" name="Google Shape;349;p71"/>
          <p:cNvSpPr txBox="1"/>
          <p:nvPr>
            <p:ph type="sldNum" idx="12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3">
  <p:cSld name="TITLE_AND_BODY_13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2" name="Google Shape;352;p72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353" name="Google Shape;353;p7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4">
  <p:cSld name="TITLE_AND_BODY_14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6" name="Google Shape;356;p73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357" name="Google Shape;357;p7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>
  <p:cSld name="TITLE_AND_BODY 2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74"/>
          <p:cNvSpPr txBox="1"/>
          <p:nvPr>
            <p:ph type="title"/>
          </p:nvPr>
        </p:nvSpPr>
        <p:spPr>
          <a:xfrm>
            <a:off x="311699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0" name="Google Shape;360;p74"/>
          <p:cNvSpPr txBox="1"/>
          <p:nvPr>
            <p:ph type="body" idx="1"/>
          </p:nvPr>
        </p:nvSpPr>
        <p:spPr>
          <a:xfrm>
            <a:off x="311699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1" name="Google Shape;361;p74"/>
          <p:cNvSpPr txBox="1"/>
          <p:nvPr>
            <p:ph type="sldNum" idx="12"/>
          </p:nvPr>
        </p:nvSpPr>
        <p:spPr>
          <a:xfrm>
            <a:off x="8684345" y="4700819"/>
            <a:ext cx="3369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58585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58585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58585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58585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58585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58585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58585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58585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58585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sz="9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5">
  <p:cSld name="TITLE_AND_BODY_15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4" name="Google Shape;364;p75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365" name="Google Shape;365;p7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76"/>
          <p:cNvSpPr txBox="1"/>
          <p:nvPr>
            <p:ph type="title"/>
          </p:nvPr>
        </p:nvSpPr>
        <p:spPr>
          <a:xfrm>
            <a:off x="623888" y="2512288"/>
            <a:ext cx="7886700" cy="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" panose="02000503000000020004"/>
              <a:buNone/>
              <a:defRPr sz="2600"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8" name="Google Shape;368;p76"/>
          <p:cNvSpPr txBox="1"/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Inter" panose="02000503000000020004"/>
              <a:buNone/>
              <a:defRPr sz="18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Inter" panose="02000503000000020004"/>
              <a:buNone/>
              <a:defRPr sz="15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Inter" panose="02000503000000020004"/>
              <a:buNone/>
              <a:defRPr sz="14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Inter" panose="02000503000000020004"/>
              <a:buNone/>
              <a:defRPr sz="12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Inter" panose="02000503000000020004"/>
              <a:buNone/>
              <a:defRPr sz="12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Inter" panose="02000503000000020004"/>
              <a:buNone/>
              <a:defRPr sz="12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Inter" panose="02000503000000020004"/>
              <a:buNone/>
              <a:defRPr sz="12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Inter" panose="02000503000000020004"/>
              <a:buNone/>
              <a:defRPr sz="12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Inter" panose="02000503000000020004"/>
              <a:buNone/>
              <a:defRPr sz="12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9pPr>
          </a:lstStyle>
          <a:p/>
        </p:txBody>
      </p:sp>
      <p:sp>
        <p:nvSpPr>
          <p:cNvPr id="369" name="Google Shape;369;p76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0" name="Google Shape;370;p76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1" name="Google Shape;371;p76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77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4" name="Google Shape;374;p77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5" name="Google Shape;375;p7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76" name="Google Shape;376;p77"/>
          <p:cNvSpPr txBox="1"/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2">
  <p:cSld name="SECTION_HEADER_2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78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9" name="Google Shape;379;p78"/>
          <p:cNvSpPr txBox="1"/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79"/>
          <p:cNvSpPr txBox="1"/>
          <p:nvPr>
            <p:ph type="title"/>
          </p:nvPr>
        </p:nvSpPr>
        <p:spPr>
          <a:xfrm>
            <a:off x="457200" y="205740"/>
            <a:ext cx="82296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2" name="Google Shape;382;p79"/>
          <p:cNvSpPr txBox="1"/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3" name="Google Shape;383;p79"/>
          <p:cNvSpPr txBox="1"/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4" name="Google Shape;384;p79"/>
          <p:cNvSpPr txBox="1"/>
          <p:nvPr>
            <p:ph type="sldNum" idx="12"/>
          </p:nvPr>
        </p:nvSpPr>
        <p:spPr>
          <a:xfrm>
            <a:off x="6583680" y="4783455"/>
            <a:ext cx="21030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d slide layout">
  <p:cSld name="2_End slide layout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80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87" name="Google Shape;387;p80"/>
          <p:cNvSpPr/>
          <p:nvPr/>
        </p:nvSpPr>
        <p:spPr>
          <a:xfrm>
            <a:off x="0" y="4767270"/>
            <a:ext cx="9144000" cy="3762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 panose="020F0502020204030204"/>
              <a:buNone/>
            </a:pPr>
            <a:endParaRPr sz="12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1_Title Slide">
  <p:cSld name="TITLE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82" descr="Graphical user interface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643"/>
            <a:ext cx="9143996" cy="5142216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82"/>
          <p:cNvSpPr txBox="1"/>
          <p:nvPr>
            <p:ph type="ctrTitle"/>
          </p:nvPr>
        </p:nvSpPr>
        <p:spPr>
          <a:xfrm>
            <a:off x="261851" y="1200150"/>
            <a:ext cx="4850700" cy="19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8" name="Google Shape;398;p82"/>
          <p:cNvSpPr txBox="1"/>
          <p:nvPr>
            <p:ph type="subTitle" idx="1"/>
          </p:nvPr>
        </p:nvSpPr>
        <p:spPr>
          <a:xfrm>
            <a:off x="261851" y="3235730"/>
            <a:ext cx="4850700" cy="1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99" name="Google Shape;399;p82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0" name="Google Shape;400;p82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1" name="Google Shape;401;p82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83" descr="Graphical user interface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643"/>
            <a:ext cx="9143996" cy="5142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83" descr="Graphical user interface, application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43"/>
            <a:ext cx="9143996" cy="5142216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83"/>
          <p:cNvSpPr txBox="1"/>
          <p:nvPr>
            <p:ph type="ctrTitle"/>
          </p:nvPr>
        </p:nvSpPr>
        <p:spPr>
          <a:xfrm>
            <a:off x="1143000" y="1200150"/>
            <a:ext cx="68580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6" name="Google Shape;406;p83"/>
          <p:cNvSpPr txBox="1"/>
          <p:nvPr>
            <p:ph type="subTitle" idx="1"/>
          </p:nvPr>
        </p:nvSpPr>
        <p:spPr>
          <a:xfrm>
            <a:off x="1143000" y="1970117"/>
            <a:ext cx="6858000" cy="26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407" name="Google Shape;407;p83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8" name="Google Shape;408;p83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9" name="Google Shape;409;p83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_1">
    <p:bg>
      <p:bgPr>
        <a:solidFill>
          <a:srgbClr val="FFFFFF"/>
        </a:solidFill>
        <a:effectLst/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84"/>
          <p:cNvSpPr/>
          <p:nvPr/>
        </p:nvSpPr>
        <p:spPr>
          <a:xfrm>
            <a:off x="-19450" y="-38525"/>
            <a:ext cx="9305400" cy="524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2" name="Google Shape;412;p84"/>
          <p:cNvSpPr txBox="1"/>
          <p:nvPr>
            <p:ph type="ctrTitle"/>
          </p:nvPr>
        </p:nvSpPr>
        <p:spPr>
          <a:xfrm>
            <a:off x="1143000" y="1200150"/>
            <a:ext cx="68580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3" name="Google Shape;413;p84"/>
          <p:cNvSpPr txBox="1"/>
          <p:nvPr>
            <p:ph type="subTitle" idx="1"/>
          </p:nvPr>
        </p:nvSpPr>
        <p:spPr>
          <a:xfrm>
            <a:off x="1143000" y="1970117"/>
            <a:ext cx="6858000" cy="26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414" name="Google Shape;414;p84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5" name="Google Shape;415;p84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6" name="Google Shape;416;p84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85" descr="A picture containing background pattern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643"/>
            <a:ext cx="9143996" cy="5142216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85"/>
          <p:cNvSpPr txBox="1"/>
          <p:nvPr>
            <p:ph type="title"/>
          </p:nvPr>
        </p:nvSpPr>
        <p:spPr>
          <a:xfrm>
            <a:off x="687358" y="938144"/>
            <a:ext cx="7769400" cy="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 panose="020F0502020204030204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0" name="Google Shape;420;p85"/>
          <p:cNvSpPr txBox="1"/>
          <p:nvPr>
            <p:ph type="body" idx="1"/>
          </p:nvPr>
        </p:nvSpPr>
        <p:spPr>
          <a:xfrm>
            <a:off x="687358" y="1963882"/>
            <a:ext cx="7769400" cy="26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1" name="Google Shape;421;p85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2" name="Google Shape;422;p85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3" name="Google Shape;423;p85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86" descr="Graphical user interface, application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643"/>
            <a:ext cx="9143996" cy="5142216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86"/>
          <p:cNvSpPr txBox="1"/>
          <p:nvPr>
            <p:ph type="title"/>
          </p:nvPr>
        </p:nvSpPr>
        <p:spPr>
          <a:xfrm>
            <a:off x="623888" y="832508"/>
            <a:ext cx="78867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7" name="Google Shape;427;p86"/>
          <p:cNvSpPr txBox="1"/>
          <p:nvPr>
            <p:ph type="body" idx="1"/>
          </p:nvPr>
        </p:nvSpPr>
        <p:spPr>
          <a:xfrm>
            <a:off x="623888" y="1521229"/>
            <a:ext cx="7886700" cy="30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8" name="Google Shape;428;p86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9" name="Google Shape;429;p86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0" name="Google Shape;430;p86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87" descr="Icon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643"/>
            <a:ext cx="9143996" cy="5142216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87"/>
          <p:cNvSpPr txBox="1"/>
          <p:nvPr>
            <p:ph type="title"/>
          </p:nvPr>
        </p:nvSpPr>
        <p:spPr>
          <a:xfrm>
            <a:off x="628650" y="1121742"/>
            <a:ext cx="42717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anose="020F0502020204030204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4" name="Google Shape;434;p87"/>
          <p:cNvSpPr txBox="1"/>
          <p:nvPr>
            <p:ph type="body" idx="1"/>
          </p:nvPr>
        </p:nvSpPr>
        <p:spPr>
          <a:xfrm>
            <a:off x="628649" y="1558636"/>
            <a:ext cx="4271700" cy="30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5" name="Google Shape;435;p87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6" name="Google Shape;436;p87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7" name="Google Shape;437;p87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logo">
  <p:cSld name="TITLE_AND_BODY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88"/>
          <p:cNvSpPr txBox="1"/>
          <p:nvPr>
            <p:ph type="title"/>
          </p:nvPr>
        </p:nvSpPr>
        <p:spPr>
          <a:xfrm>
            <a:off x="153675" y="132750"/>
            <a:ext cx="88593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None/>
              <a:defRPr sz="1800" b="1">
                <a:solidFill>
                  <a:srgbClr val="07376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>
                <a:solidFill>
                  <a:srgbClr val="073763"/>
                </a:solidFill>
              </a:defRPr>
            </a:lvl9pPr>
          </a:lstStyle>
          <a:p/>
        </p:txBody>
      </p:sp>
      <p:sp>
        <p:nvSpPr>
          <p:cNvPr id="440" name="Google Shape;440;p88"/>
          <p:cNvSpPr txBox="1"/>
          <p:nvPr>
            <p:ph type="body" idx="1"/>
          </p:nvPr>
        </p:nvSpPr>
        <p:spPr>
          <a:xfrm>
            <a:off x="153675" y="839325"/>
            <a:ext cx="8859300" cy="3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1" name="Google Shape;441;p88"/>
          <p:cNvSpPr/>
          <p:nvPr/>
        </p:nvSpPr>
        <p:spPr>
          <a:xfrm>
            <a:off x="0" y="4767270"/>
            <a:ext cx="9144000" cy="376200"/>
          </a:xfrm>
          <a:prstGeom prst="rect">
            <a:avLst/>
          </a:prstGeom>
          <a:solidFill>
            <a:srgbClr val="073763"/>
          </a:solidFill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 panose="020F0502020204030204"/>
              <a:buNone/>
            </a:pPr>
            <a:endParaRPr sz="12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2" name="Google Shape;442;p88"/>
          <p:cNvSpPr txBox="1"/>
          <p:nvPr>
            <p:ph type="sldNum" idx="12"/>
          </p:nvPr>
        </p:nvSpPr>
        <p:spPr>
          <a:xfrm>
            <a:off x="8682175" y="4823394"/>
            <a:ext cx="415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443" name="Google Shape;443;p88"/>
          <p:cNvSpPr txBox="1"/>
          <p:nvPr/>
        </p:nvSpPr>
        <p:spPr>
          <a:xfrm>
            <a:off x="6316675" y="4866975"/>
            <a:ext cx="25053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 panose="020B0604020202020204"/>
              <a:buNone/>
            </a:pPr>
            <a:r>
              <a:rPr lang="en-GB" sz="7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Kementerian Pendidikan</a:t>
            </a:r>
            <a:r>
              <a:rPr lang="en-GB" sz="700">
                <a:solidFill>
                  <a:srgbClr val="FFFFFF"/>
                </a:solidFill>
              </a:rPr>
              <a:t>, </a:t>
            </a:r>
            <a:r>
              <a:rPr lang="en-GB" sz="7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Kebudayaan, Riset, dan Teknologi</a:t>
            </a:r>
            <a:endParaRPr sz="7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44" name="Google Shape;444;p88" descr="Google Shape;12;p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901503" y="4808597"/>
            <a:ext cx="415180" cy="29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1">
  <p:cSld name="TITLE_AND_BODY_9_1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89"/>
          <p:cNvSpPr txBox="1"/>
          <p:nvPr>
            <p:ph type="title"/>
          </p:nvPr>
        </p:nvSpPr>
        <p:spPr>
          <a:xfrm>
            <a:off x="153675" y="132750"/>
            <a:ext cx="8859300" cy="376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None/>
              <a:defRPr sz="1800" b="1">
                <a:solidFill>
                  <a:srgbClr val="07376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None/>
              <a:defRPr b="1">
                <a:solidFill>
                  <a:srgbClr val="073763"/>
                </a:solidFill>
              </a:defRPr>
            </a:lvl9pPr>
          </a:lstStyle>
          <a:p/>
        </p:txBody>
      </p:sp>
      <p:sp>
        <p:nvSpPr>
          <p:cNvPr id="447" name="Google Shape;447;p89"/>
          <p:cNvSpPr/>
          <p:nvPr/>
        </p:nvSpPr>
        <p:spPr>
          <a:xfrm>
            <a:off x="0" y="4767270"/>
            <a:ext cx="9144000" cy="376200"/>
          </a:xfrm>
          <a:prstGeom prst="rect">
            <a:avLst/>
          </a:prstGeom>
          <a:solidFill>
            <a:srgbClr val="073763"/>
          </a:solidFill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 panose="020F0502020204030204"/>
              <a:buNone/>
            </a:pPr>
            <a:endParaRPr sz="12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8" name="Google Shape;448;p89"/>
          <p:cNvSpPr txBox="1"/>
          <p:nvPr>
            <p:ph type="sldNum" idx="12"/>
          </p:nvPr>
        </p:nvSpPr>
        <p:spPr>
          <a:xfrm>
            <a:off x="8682175" y="4823394"/>
            <a:ext cx="415200" cy="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rgbClr val="FFFFFF"/>
                </a:solidFill>
              </a:defRPr>
            </a:lvl1pPr>
            <a:lvl2pPr lvl="1" algn="r" rtl="0">
              <a:buNone/>
              <a:defRPr sz="1000">
                <a:solidFill>
                  <a:srgbClr val="FFFFFF"/>
                </a:solidFill>
              </a:defRPr>
            </a:lvl2pPr>
            <a:lvl3pPr lvl="2" algn="r" rtl="0">
              <a:buNone/>
              <a:defRPr sz="1000">
                <a:solidFill>
                  <a:srgbClr val="FFFFFF"/>
                </a:solidFill>
              </a:defRPr>
            </a:lvl3pPr>
            <a:lvl4pPr lvl="3" algn="r" rtl="0">
              <a:buNone/>
              <a:defRPr sz="1000">
                <a:solidFill>
                  <a:srgbClr val="FFFFFF"/>
                </a:solidFill>
              </a:defRPr>
            </a:lvl4pPr>
            <a:lvl5pPr lvl="4" algn="r" rtl="0">
              <a:buNone/>
              <a:defRPr sz="1000">
                <a:solidFill>
                  <a:srgbClr val="FFFFFF"/>
                </a:solidFill>
              </a:defRPr>
            </a:lvl5pPr>
            <a:lvl6pPr lvl="5" algn="r" rtl="0">
              <a:buNone/>
              <a:defRPr sz="1000">
                <a:solidFill>
                  <a:srgbClr val="FFFFFF"/>
                </a:solidFill>
              </a:defRPr>
            </a:lvl6pPr>
            <a:lvl7pPr lvl="6" algn="r" rtl="0">
              <a:buNone/>
              <a:defRPr sz="1000">
                <a:solidFill>
                  <a:srgbClr val="FFFFFF"/>
                </a:solidFill>
              </a:defRPr>
            </a:lvl7pPr>
            <a:lvl8pPr lvl="7" algn="r" rtl="0">
              <a:buNone/>
              <a:defRPr sz="1000">
                <a:solidFill>
                  <a:srgbClr val="FFFFFF"/>
                </a:solidFill>
              </a:defRPr>
            </a:lvl8pPr>
            <a:lvl9pPr lvl="8" algn="r" rtl="0"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449" name="Google Shape;449;p89"/>
          <p:cNvSpPr txBox="1"/>
          <p:nvPr/>
        </p:nvSpPr>
        <p:spPr>
          <a:xfrm>
            <a:off x="5414200" y="4866975"/>
            <a:ext cx="34080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spAutoFit/>
          </a:bodyPr>
          <a:lstStyle/>
          <a:p>
            <a:pPr marL="0" marR="0" lvl="1" indent="2540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 panose="020B0604020202020204"/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Kementerian Pendidikan</a:t>
            </a:r>
            <a:r>
              <a:rPr lang="en-GB" sz="900">
                <a:solidFill>
                  <a:srgbClr val="FFFFFF"/>
                </a:solidFill>
              </a:rPr>
              <a:t>,</a:t>
            </a:r>
            <a:r>
              <a:rPr lang="en-GB" sz="9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Kebudayaan, Riset, dan Teknologi</a:t>
            </a:r>
            <a:endParaRPr sz="9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50" name="Google Shape;450;p89" descr="Google Shape;12;p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291903" y="4808597"/>
            <a:ext cx="415180" cy="29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chemeClr val="accent4"/>
        </a:solidFill>
        <a:effectLst/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90"/>
          <p:cNvSpPr txBox="1"/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7">
  <p:cSld name="TITLE_AND_BODY_17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5" name="Google Shape;455;p9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56" name="Google Shape;456;p91"/>
          <p:cNvSpPr txBox="1"/>
          <p:nvPr>
            <p:ph type="sldNum" idx="12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3">
  <p:cSld name="TITLE_AND_BODY_13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9" name="Google Shape;459;p92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60" name="Google Shape;460;p9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4">
  <p:cSld name="TITLE_AND_BODY_14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3" name="Google Shape;463;p93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64" name="Google Shape;464;p9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94"/>
          <p:cNvSpPr txBox="1"/>
          <p:nvPr/>
        </p:nvSpPr>
        <p:spPr>
          <a:xfrm rot="10800000" flipH="1">
            <a:off x="0" y="-25"/>
            <a:ext cx="9144000" cy="5166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7" name="Google Shape;467;p94"/>
          <p:cNvSpPr txBox="1"/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>
  <p:cSld name="TITLE_AND_BODY 2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95"/>
          <p:cNvSpPr txBox="1"/>
          <p:nvPr>
            <p:ph type="title"/>
          </p:nvPr>
        </p:nvSpPr>
        <p:spPr>
          <a:xfrm>
            <a:off x="311699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70" name="Google Shape;470;p95"/>
          <p:cNvSpPr txBox="1"/>
          <p:nvPr>
            <p:ph type="body" idx="1"/>
          </p:nvPr>
        </p:nvSpPr>
        <p:spPr>
          <a:xfrm>
            <a:off x="311699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1" name="Google Shape;471;p95"/>
          <p:cNvSpPr txBox="1"/>
          <p:nvPr>
            <p:ph type="sldNum" idx="12"/>
          </p:nvPr>
        </p:nvSpPr>
        <p:spPr>
          <a:xfrm>
            <a:off x="8684345" y="4700819"/>
            <a:ext cx="3369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lnSpcReduction="20000"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 panose="020B0604020202020204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sz="9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5">
  <p:cSld name="TITLE_AND_BODY_15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4" name="Google Shape;474;p96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75" name="Google Shape;475;p9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97"/>
          <p:cNvSpPr txBox="1"/>
          <p:nvPr>
            <p:ph type="title"/>
          </p:nvPr>
        </p:nvSpPr>
        <p:spPr>
          <a:xfrm>
            <a:off x="623888" y="2512288"/>
            <a:ext cx="7886700" cy="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" panose="02000503000000020004"/>
              <a:buNone/>
              <a:defRPr sz="2600"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8" name="Google Shape;478;p97"/>
          <p:cNvSpPr txBox="1"/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Inter" panose="02000503000000020004"/>
              <a:buNone/>
              <a:defRPr sz="18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Inter" panose="02000503000000020004"/>
              <a:buNone/>
              <a:defRPr sz="15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Inter" panose="02000503000000020004"/>
              <a:buNone/>
              <a:defRPr sz="14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Inter" panose="02000503000000020004"/>
              <a:buNone/>
              <a:defRPr sz="12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Inter" panose="02000503000000020004"/>
              <a:buNone/>
              <a:defRPr sz="12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Inter" panose="02000503000000020004"/>
              <a:buNone/>
              <a:defRPr sz="12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Inter" panose="02000503000000020004"/>
              <a:buNone/>
              <a:defRPr sz="12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Inter" panose="02000503000000020004"/>
              <a:buNone/>
              <a:defRPr sz="12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Inter" panose="02000503000000020004"/>
              <a:buNone/>
              <a:defRPr sz="1200">
                <a:solidFill>
                  <a:srgbClr val="888888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9pPr>
          </a:lstStyle>
          <a:p/>
        </p:txBody>
      </p:sp>
      <p:sp>
        <p:nvSpPr>
          <p:cNvPr id="479" name="Google Shape;479;p97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0" name="Google Shape;480;p97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1" name="Google Shape;481;p97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98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4" name="Google Shape;484;p98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5" name="Google Shape;485;p9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86" name="Google Shape;486;p98"/>
          <p:cNvSpPr txBox="1"/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2">
  <p:cSld name="SECTION_HEADER_2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99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9" name="Google Shape;489;p99"/>
          <p:cNvSpPr txBox="1"/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00"/>
          <p:cNvSpPr txBox="1"/>
          <p:nvPr>
            <p:ph type="title"/>
          </p:nvPr>
        </p:nvSpPr>
        <p:spPr>
          <a:xfrm>
            <a:off x="457200" y="205740"/>
            <a:ext cx="82296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2" name="Google Shape;492;p100"/>
          <p:cNvSpPr txBox="1"/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3" name="Google Shape;493;p100"/>
          <p:cNvSpPr txBox="1"/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4" name="Google Shape;494;p100"/>
          <p:cNvSpPr txBox="1"/>
          <p:nvPr>
            <p:ph type="sldNum" idx="12"/>
          </p:nvPr>
        </p:nvSpPr>
        <p:spPr>
          <a:xfrm>
            <a:off x="6583680" y="4783455"/>
            <a:ext cx="21030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d slide layout">
  <p:cSld name="2_End slide layout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01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497" name="Google Shape;497;p101"/>
          <p:cNvSpPr/>
          <p:nvPr/>
        </p:nvSpPr>
        <p:spPr>
          <a:xfrm>
            <a:off x="0" y="4767270"/>
            <a:ext cx="9144000" cy="3762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 panose="020F0502020204030204"/>
              <a:buNone/>
            </a:pPr>
            <a:endParaRPr sz="12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1_Title Slide">
  <p:cSld name="TITLE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103" descr="Graphical user interface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643"/>
            <a:ext cx="9143996" cy="5142216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103"/>
          <p:cNvSpPr txBox="1"/>
          <p:nvPr>
            <p:ph type="ctrTitle"/>
          </p:nvPr>
        </p:nvSpPr>
        <p:spPr>
          <a:xfrm>
            <a:off x="261851" y="1200150"/>
            <a:ext cx="4850700" cy="19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8" name="Google Shape;508;p103"/>
          <p:cNvSpPr txBox="1"/>
          <p:nvPr>
            <p:ph type="subTitle" idx="1"/>
          </p:nvPr>
        </p:nvSpPr>
        <p:spPr>
          <a:xfrm>
            <a:off x="261851" y="3235730"/>
            <a:ext cx="4850700" cy="1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09" name="Google Shape;509;p103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0" name="Google Shape;510;p103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1" name="Google Shape;511;p103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104" descr="Graphical user interface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643"/>
            <a:ext cx="9143996" cy="5142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104" descr="Graphical user interface, application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43"/>
            <a:ext cx="9143996" cy="5142216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104"/>
          <p:cNvSpPr txBox="1"/>
          <p:nvPr>
            <p:ph type="ctrTitle"/>
          </p:nvPr>
        </p:nvSpPr>
        <p:spPr>
          <a:xfrm>
            <a:off x="1143000" y="1200150"/>
            <a:ext cx="68580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6" name="Google Shape;516;p104"/>
          <p:cNvSpPr txBox="1"/>
          <p:nvPr>
            <p:ph type="subTitle" idx="1"/>
          </p:nvPr>
        </p:nvSpPr>
        <p:spPr>
          <a:xfrm>
            <a:off x="1143000" y="1970117"/>
            <a:ext cx="6858000" cy="26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17" name="Google Shape;517;p104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8" name="Google Shape;518;p104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9" name="Google Shape;519;p104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_1">
    <p:bg>
      <p:bgPr>
        <a:solidFill>
          <a:srgbClr val="FFFFFF"/>
        </a:solidFill>
        <a:effectLst/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05"/>
          <p:cNvSpPr/>
          <p:nvPr/>
        </p:nvSpPr>
        <p:spPr>
          <a:xfrm>
            <a:off x="-19450" y="-38525"/>
            <a:ext cx="9305400" cy="524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2" name="Google Shape;522;p105"/>
          <p:cNvSpPr txBox="1"/>
          <p:nvPr>
            <p:ph type="ctrTitle"/>
          </p:nvPr>
        </p:nvSpPr>
        <p:spPr>
          <a:xfrm>
            <a:off x="1143000" y="1200150"/>
            <a:ext cx="68580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3" name="Google Shape;523;p105"/>
          <p:cNvSpPr txBox="1"/>
          <p:nvPr>
            <p:ph type="subTitle" idx="1"/>
          </p:nvPr>
        </p:nvSpPr>
        <p:spPr>
          <a:xfrm>
            <a:off x="1143000" y="1970117"/>
            <a:ext cx="6858000" cy="26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24" name="Google Shape;524;p105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5" name="Google Shape;525;p105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6" name="Google Shape;526;p105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106" descr="A picture containing background pattern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643"/>
            <a:ext cx="9143996" cy="5142216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106"/>
          <p:cNvSpPr txBox="1"/>
          <p:nvPr>
            <p:ph type="title"/>
          </p:nvPr>
        </p:nvSpPr>
        <p:spPr>
          <a:xfrm>
            <a:off x="687358" y="938144"/>
            <a:ext cx="7769400" cy="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 panose="020F0502020204030204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0" name="Google Shape;530;p106"/>
          <p:cNvSpPr txBox="1"/>
          <p:nvPr>
            <p:ph type="body" idx="1"/>
          </p:nvPr>
        </p:nvSpPr>
        <p:spPr>
          <a:xfrm>
            <a:off x="687358" y="1963882"/>
            <a:ext cx="7769400" cy="26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1" name="Google Shape;531;p106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2" name="Google Shape;532;p106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3" name="Google Shape;533;p106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image" Target="../media/image2.png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39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5.xml"/><Relationship Id="rId21" Type="http://schemas.openxmlformats.org/officeDocument/2006/relationships/theme" Target="../theme/theme4.xml"/><Relationship Id="rId20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0.xml"/><Relationship Id="rId7" Type="http://schemas.openxmlformats.org/officeDocument/2006/relationships/slideLayout" Target="../slideLayouts/slideLayout59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5.xml"/><Relationship Id="rId27" Type="http://schemas.openxmlformats.org/officeDocument/2006/relationships/theme" Target="../theme/theme5.xml"/><Relationship Id="rId26" Type="http://schemas.openxmlformats.org/officeDocument/2006/relationships/image" Target="../media/image13.png"/><Relationship Id="rId25" Type="http://schemas.openxmlformats.org/officeDocument/2006/relationships/image" Target="../media/image12.png"/><Relationship Id="rId24" Type="http://schemas.openxmlformats.org/officeDocument/2006/relationships/image" Target="../media/image8.jpeg"/><Relationship Id="rId23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8.xml"/><Relationship Id="rId22" Type="http://schemas.openxmlformats.org/officeDocument/2006/relationships/theme" Target="../theme/theme6.xml"/><Relationship Id="rId21" Type="http://schemas.openxmlformats.org/officeDocument/2006/relationships/image" Target="../media/image4.jpeg"/><Relationship Id="rId20" Type="http://schemas.openxmlformats.org/officeDocument/2006/relationships/slideLayout" Target="../slideLayouts/slideLayout95.xml"/><Relationship Id="rId2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8.xml"/><Relationship Id="rId22" Type="http://schemas.openxmlformats.org/officeDocument/2006/relationships/theme" Target="../theme/theme7.xml"/><Relationship Id="rId21" Type="http://schemas.openxmlformats.org/officeDocument/2006/relationships/image" Target="../media/image17.jpeg"/><Relationship Id="rId20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8.xml"/><Relationship Id="rId27" Type="http://schemas.openxmlformats.org/officeDocument/2006/relationships/theme" Target="../theme/theme8.xml"/><Relationship Id="rId26" Type="http://schemas.openxmlformats.org/officeDocument/2006/relationships/image" Target="../media/image13.png"/><Relationship Id="rId25" Type="http://schemas.openxmlformats.org/officeDocument/2006/relationships/image" Target="../media/image12.png"/><Relationship Id="rId24" Type="http://schemas.openxmlformats.org/officeDocument/2006/relationships/image" Target="../media/image22.jpeg"/><Relationship Id="rId23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37.xml"/><Relationship Id="rId21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 panose="02000000000000000000"/>
              <a:buChar char="●"/>
              <a:defRPr sz="18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○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■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●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○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■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●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○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 panose="02000000000000000000"/>
              <a:buChar char="■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/>
          <p:nvPr/>
        </p:nvSpPr>
        <p:spPr>
          <a:xfrm>
            <a:off x="0" y="4767270"/>
            <a:ext cx="9144000" cy="3762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 panose="020F0502020204030204"/>
              <a:buNone/>
            </a:pPr>
            <a:endParaRPr sz="12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6751382" y="4797893"/>
            <a:ext cx="2173800" cy="2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9017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 panose="020B0604020202020204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Kementerian Pendidikan, Kebudayaan, Riset, Dan Teknologi</a:t>
            </a:r>
            <a:endParaRPr sz="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2" name="Google Shape;62;p13" descr="D:\Ade\KEMENDIKBUD\Paparan Menteri\ppt\Gand Design PGRI\33ddc3bc2640689.png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6465743" y="4808094"/>
            <a:ext cx="415179" cy="29351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7" name="Google Shape;107;p2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/>
              <a:buChar char="●"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8" name="Google Shape;108;p2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3" name="Google Shape;173;p36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4" name="Google Shape;174;p3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57" descr="Graphical user interface&#10;&#10;Description automatically generated"/>
          <p:cNvPicPr preferRelativeResize="0"/>
          <p:nvPr/>
        </p:nvPicPr>
        <p:blipFill rotWithShape="1">
          <a:blip r:embed="rId24"/>
          <a:srcRect/>
          <a:stretch>
            <a:fillRect/>
          </a:stretch>
        </p:blipFill>
        <p:spPr>
          <a:xfrm>
            <a:off x="0" y="643"/>
            <a:ext cx="9143994" cy="51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57"/>
          <p:cNvSpPr txBox="1"/>
          <p:nvPr>
            <p:ph type="title"/>
          </p:nvPr>
        </p:nvSpPr>
        <p:spPr>
          <a:xfrm>
            <a:off x="628650" y="1121742"/>
            <a:ext cx="4770600" cy="19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  <a:defRPr sz="3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257" name="Google Shape;257;p57"/>
          <p:cNvSpPr txBox="1"/>
          <p:nvPr>
            <p:ph type="body" idx="1"/>
          </p:nvPr>
        </p:nvSpPr>
        <p:spPr>
          <a:xfrm>
            <a:off x="628650" y="3185853"/>
            <a:ext cx="47706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258" name="Google Shape;258;p57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259" name="Google Shape;259;p57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260" name="Google Shape;260;p57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261" name="Google Shape;261;p57"/>
          <p:cNvPicPr preferRelativeResize="0"/>
          <p:nvPr/>
        </p:nvPicPr>
        <p:blipFill rotWithShape="1">
          <a:blip r:embed="rId25"/>
          <a:srcRect/>
          <a:stretch>
            <a:fillRect/>
          </a:stretch>
        </p:blipFill>
        <p:spPr>
          <a:xfrm>
            <a:off x="1" y="0"/>
            <a:ext cx="914402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57"/>
          <p:cNvPicPr preferRelativeResize="0"/>
          <p:nvPr/>
        </p:nvPicPr>
        <p:blipFill rotWithShape="1">
          <a:blip r:embed="rId26"/>
          <a:srcRect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81" descr="Graphical user interface&#10;&#10;Description automatically generated"/>
          <p:cNvPicPr preferRelativeResize="0"/>
          <p:nvPr/>
        </p:nvPicPr>
        <p:blipFill rotWithShape="1">
          <a:blip r:embed="rId21"/>
          <a:srcRect/>
          <a:stretch>
            <a:fillRect/>
          </a:stretch>
        </p:blipFill>
        <p:spPr>
          <a:xfrm>
            <a:off x="0" y="643"/>
            <a:ext cx="9143996" cy="5142216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81"/>
          <p:cNvSpPr txBox="1"/>
          <p:nvPr>
            <p:ph type="title"/>
          </p:nvPr>
        </p:nvSpPr>
        <p:spPr>
          <a:xfrm>
            <a:off x="628650" y="1121742"/>
            <a:ext cx="4770600" cy="19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  <a:defRPr sz="3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91" name="Google Shape;391;p81"/>
          <p:cNvSpPr txBox="1"/>
          <p:nvPr>
            <p:ph type="body" idx="1"/>
          </p:nvPr>
        </p:nvSpPr>
        <p:spPr>
          <a:xfrm>
            <a:off x="628650" y="3185853"/>
            <a:ext cx="47706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392" name="Google Shape;392;p81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393" name="Google Shape;393;p81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394" name="Google Shape;394;p81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102" descr="Graphical user interface&#10;&#10;Description automatically generated"/>
          <p:cNvPicPr preferRelativeResize="0"/>
          <p:nvPr/>
        </p:nvPicPr>
        <p:blipFill rotWithShape="1">
          <a:blip r:embed="rId21"/>
          <a:srcRect/>
          <a:stretch>
            <a:fillRect/>
          </a:stretch>
        </p:blipFill>
        <p:spPr>
          <a:xfrm>
            <a:off x="0" y="643"/>
            <a:ext cx="9143996" cy="5142216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102"/>
          <p:cNvSpPr txBox="1"/>
          <p:nvPr>
            <p:ph type="title"/>
          </p:nvPr>
        </p:nvSpPr>
        <p:spPr>
          <a:xfrm>
            <a:off x="628650" y="1121742"/>
            <a:ext cx="4770600" cy="19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  <a:defRPr sz="3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01" name="Google Shape;501;p102"/>
          <p:cNvSpPr txBox="1"/>
          <p:nvPr>
            <p:ph type="body" idx="1"/>
          </p:nvPr>
        </p:nvSpPr>
        <p:spPr>
          <a:xfrm>
            <a:off x="628650" y="3185853"/>
            <a:ext cx="47706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02" name="Google Shape;502;p102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03" name="Google Shape;503;p102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04" name="Google Shape;504;p102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123" descr="Graphical user interface&#10;&#10;Description automatically generated"/>
          <p:cNvPicPr preferRelativeResize="0"/>
          <p:nvPr/>
        </p:nvPicPr>
        <p:blipFill rotWithShape="1">
          <a:blip r:embed="rId24"/>
          <a:srcRect/>
          <a:stretch>
            <a:fillRect/>
          </a:stretch>
        </p:blipFill>
        <p:spPr>
          <a:xfrm>
            <a:off x="0" y="643"/>
            <a:ext cx="9143994" cy="51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123"/>
          <p:cNvSpPr txBox="1"/>
          <p:nvPr>
            <p:ph type="title"/>
          </p:nvPr>
        </p:nvSpPr>
        <p:spPr>
          <a:xfrm>
            <a:off x="628650" y="1121742"/>
            <a:ext cx="4770600" cy="19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  <a:defRPr sz="3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13" name="Google Shape;613;p123"/>
          <p:cNvSpPr txBox="1"/>
          <p:nvPr>
            <p:ph type="body" idx="1"/>
          </p:nvPr>
        </p:nvSpPr>
        <p:spPr>
          <a:xfrm>
            <a:off x="628650" y="3185853"/>
            <a:ext cx="47706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614" name="Google Shape;614;p123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615" name="Google Shape;615;p123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616" name="Google Shape;616;p123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617" name="Google Shape;617;p123"/>
          <p:cNvPicPr preferRelativeResize="0"/>
          <p:nvPr/>
        </p:nvPicPr>
        <p:blipFill rotWithShape="1">
          <a:blip r:embed="rId25"/>
          <a:srcRect/>
          <a:stretch>
            <a:fillRect/>
          </a:stretch>
        </p:blipFill>
        <p:spPr>
          <a:xfrm>
            <a:off x="1" y="0"/>
            <a:ext cx="914402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123"/>
          <p:cNvPicPr preferRelativeResize="0"/>
          <p:nvPr/>
        </p:nvPicPr>
        <p:blipFill rotWithShape="1">
          <a:blip r:embed="rId26"/>
          <a:srcRect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5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59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49.xml"/><Relationship Id="rId2" Type="http://schemas.openxmlformats.org/officeDocument/2006/relationships/hyperlink" Target="https://pmo.pmp.my.id/" TargetMode="External"/><Relationship Id="rId1" Type="http://schemas.openxmlformats.org/officeDocument/2006/relationships/hyperlink" Target="https://pmo.pmp.my.id/pengimbasan_ps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47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Skema Pendampingan PSP 2024: RPL, Pengimbasan, dan Pendampingan T.A. 2024/25</a:t>
            </a:r>
            <a:endParaRPr sz="2500"/>
          </a:p>
        </p:txBody>
      </p:sp>
      <p:sp>
        <p:nvSpPr>
          <p:cNvPr id="749" name="Google Shape;749;p147"/>
          <p:cNvSpPr txBox="1"/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TK I BGP Provinsi Kalimantan Tengah</a:t>
            </a: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56"/>
          <p:cNvSpPr txBox="1"/>
          <p:nvPr>
            <p:ph type="title"/>
          </p:nvPr>
        </p:nvSpPr>
        <p:spPr>
          <a:xfrm>
            <a:off x="311700" y="140225"/>
            <a:ext cx="8696100" cy="464700"/>
          </a:xfrm>
          <a:prstGeom prst="rect">
            <a:avLst/>
          </a:prstGeom>
          <a:solidFill>
            <a:srgbClr val="07376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Proses Pleno Hasil Rekognisi Pembelajaran Lampau PSP untuk Mendapatkan Sertifikat GP</a:t>
            </a:r>
            <a:endParaRPr sz="18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870" name="Google Shape;870;p156"/>
          <p:cNvGrpSpPr/>
          <p:nvPr/>
        </p:nvGrpSpPr>
        <p:grpSpPr>
          <a:xfrm>
            <a:off x="442348" y="897283"/>
            <a:ext cx="8520530" cy="3592279"/>
            <a:chOff x="442348" y="897283"/>
            <a:chExt cx="8520530" cy="3592279"/>
          </a:xfrm>
        </p:grpSpPr>
        <p:sp>
          <p:nvSpPr>
            <p:cNvPr id="871" name="Google Shape;871;p156"/>
            <p:cNvSpPr/>
            <p:nvPr/>
          </p:nvSpPr>
          <p:spPr>
            <a:xfrm>
              <a:off x="442348" y="897283"/>
              <a:ext cx="2046600" cy="687600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Hasil Penilaian </a:t>
              </a:r>
              <a:endParaRPr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Rapor Pendidikan </a:t>
              </a:r>
              <a:endParaRPr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2" name="Google Shape;872;p156"/>
            <p:cNvSpPr/>
            <p:nvPr/>
          </p:nvSpPr>
          <p:spPr>
            <a:xfrm>
              <a:off x="442348" y="1909971"/>
              <a:ext cx="2046600" cy="834600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Verifikasi dan Validasi Hasil Penilaian oleh BBGP/BGP</a:t>
              </a:r>
              <a:endParaRPr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3" name="Google Shape;873;p156"/>
            <p:cNvSpPr/>
            <p:nvPr/>
          </p:nvSpPr>
          <p:spPr>
            <a:xfrm>
              <a:off x="2814557" y="1891490"/>
              <a:ext cx="1272000" cy="834600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Status Kepala Sekolah</a:t>
              </a:r>
              <a:endParaRPr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4" name="Google Shape;874;p156"/>
            <p:cNvSpPr/>
            <p:nvPr/>
          </p:nvSpPr>
          <p:spPr>
            <a:xfrm>
              <a:off x="4412208" y="999028"/>
              <a:ext cx="1967100" cy="593700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Data KS mutasi sesuai dengan hasil olah data</a:t>
              </a:r>
              <a:endParaRPr sz="13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5" name="Google Shape;875;p156"/>
            <p:cNvSpPr/>
            <p:nvPr/>
          </p:nvSpPr>
          <p:spPr>
            <a:xfrm>
              <a:off x="4412200" y="1958750"/>
              <a:ext cx="1967100" cy="687600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Data KS mutasi berbeda/bertambah dengan hasil olah data</a:t>
              </a:r>
              <a:endParaRPr sz="13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cxnSp>
          <p:nvCxnSpPr>
            <p:cNvPr id="876" name="Google Shape;876;p156"/>
            <p:cNvCxnSpPr/>
            <p:nvPr/>
          </p:nvCxnSpPr>
          <p:spPr>
            <a:xfrm>
              <a:off x="1465632" y="1584843"/>
              <a:ext cx="0" cy="306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77" name="Google Shape;877;p156"/>
            <p:cNvSpPr/>
            <p:nvPr/>
          </p:nvSpPr>
          <p:spPr>
            <a:xfrm>
              <a:off x="6619586" y="1927796"/>
              <a:ext cx="1040400" cy="687600"/>
            </a:xfrm>
            <a:prstGeom prst="roundRect">
              <a:avLst>
                <a:gd name="adj" fmla="val 16667"/>
              </a:avLst>
            </a:prstGeom>
            <a:solidFill>
              <a:srgbClr val="B6D7A8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Update data di lembar kerja </a:t>
              </a:r>
              <a:endParaRPr sz="11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8" name="Google Shape;878;p156"/>
            <p:cNvSpPr/>
            <p:nvPr/>
          </p:nvSpPr>
          <p:spPr>
            <a:xfrm>
              <a:off x="6673358" y="999042"/>
              <a:ext cx="986700" cy="593700"/>
            </a:xfrm>
            <a:prstGeom prst="roundRect">
              <a:avLst>
                <a:gd name="adj" fmla="val 16667"/>
              </a:avLst>
            </a:prstGeom>
            <a:solidFill>
              <a:srgbClr val="F4CCC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Stop</a:t>
              </a:r>
              <a:endParaRPr lang="en-GB"/>
            </a:p>
          </p:txBody>
        </p:sp>
        <p:cxnSp>
          <p:nvCxnSpPr>
            <p:cNvPr id="879" name="Google Shape;879;p156"/>
            <p:cNvCxnSpPr/>
            <p:nvPr/>
          </p:nvCxnSpPr>
          <p:spPr>
            <a:xfrm>
              <a:off x="6379244" y="1295935"/>
              <a:ext cx="29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80" name="Google Shape;880;p156"/>
            <p:cNvSpPr/>
            <p:nvPr/>
          </p:nvSpPr>
          <p:spPr>
            <a:xfrm>
              <a:off x="2868986" y="3497508"/>
              <a:ext cx="1272000" cy="834600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Integritas dan Etika </a:t>
              </a:r>
              <a:endParaRPr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1" name="Google Shape;881;p156"/>
            <p:cNvSpPr/>
            <p:nvPr/>
          </p:nvSpPr>
          <p:spPr>
            <a:xfrm>
              <a:off x="4412208" y="3237591"/>
              <a:ext cx="1967100" cy="593700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Tidak terdapat temuan</a:t>
              </a:r>
              <a:endParaRPr sz="13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2" name="Google Shape;882;p156"/>
            <p:cNvSpPr/>
            <p:nvPr/>
          </p:nvSpPr>
          <p:spPr>
            <a:xfrm>
              <a:off x="4412208" y="3895861"/>
              <a:ext cx="1967100" cy="593700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Terdapat temuan </a:t>
              </a:r>
              <a:endParaRPr sz="13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3" name="Google Shape;883;p156"/>
            <p:cNvSpPr/>
            <p:nvPr/>
          </p:nvSpPr>
          <p:spPr>
            <a:xfrm>
              <a:off x="6650468" y="3247217"/>
              <a:ext cx="986700" cy="593700"/>
            </a:xfrm>
            <a:prstGeom prst="roundRect">
              <a:avLst>
                <a:gd name="adj" fmla="val 16667"/>
              </a:avLst>
            </a:prstGeom>
            <a:solidFill>
              <a:srgbClr val="F4CCC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Stop</a:t>
              </a:r>
              <a:endParaRPr lang="en-GB"/>
            </a:p>
          </p:txBody>
        </p:sp>
        <p:sp>
          <p:nvSpPr>
            <p:cNvPr id="884" name="Google Shape;884;p156"/>
            <p:cNvSpPr/>
            <p:nvPr/>
          </p:nvSpPr>
          <p:spPr>
            <a:xfrm>
              <a:off x="6650468" y="3879077"/>
              <a:ext cx="986700" cy="593700"/>
            </a:xfrm>
            <a:prstGeom prst="roundRect">
              <a:avLst>
                <a:gd name="adj" fmla="val 16667"/>
              </a:avLst>
            </a:prstGeom>
            <a:solidFill>
              <a:srgbClr val="B6D7A8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Update data di lembar kerja </a:t>
              </a:r>
              <a:endParaRPr sz="1000"/>
            </a:p>
          </p:txBody>
        </p:sp>
        <p:cxnSp>
          <p:nvCxnSpPr>
            <p:cNvPr id="885" name="Google Shape;885;p156"/>
            <p:cNvCxnSpPr/>
            <p:nvPr/>
          </p:nvCxnSpPr>
          <p:spPr>
            <a:xfrm>
              <a:off x="6379244" y="3534484"/>
              <a:ext cx="29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86" name="Google Shape;886;p156"/>
            <p:cNvCxnSpPr/>
            <p:nvPr/>
          </p:nvCxnSpPr>
          <p:spPr>
            <a:xfrm>
              <a:off x="6368785" y="4175970"/>
              <a:ext cx="261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156"/>
            <p:cNvCxnSpPr>
              <a:endCxn id="880" idx="1"/>
            </p:cNvCxnSpPr>
            <p:nvPr/>
          </p:nvCxnSpPr>
          <p:spPr>
            <a:xfrm rot="-5400000" flipH="1">
              <a:off x="1928636" y="2974458"/>
              <a:ext cx="1500600" cy="380100"/>
            </a:xfrm>
            <a:prstGeom prst="bentConnector2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156"/>
            <p:cNvCxnSpPr/>
            <p:nvPr/>
          </p:nvCxnSpPr>
          <p:spPr>
            <a:xfrm>
              <a:off x="2521075" y="2271576"/>
              <a:ext cx="261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89" name="Google Shape;889;p156"/>
            <p:cNvSpPr/>
            <p:nvPr/>
          </p:nvSpPr>
          <p:spPr>
            <a:xfrm>
              <a:off x="7922478" y="2820729"/>
              <a:ext cx="1040400" cy="687600"/>
            </a:xfrm>
            <a:prstGeom prst="roundRect">
              <a:avLst>
                <a:gd name="adj" fmla="val 16667"/>
              </a:avLst>
            </a:prstGeom>
            <a:solidFill>
              <a:srgbClr val="B6D7A8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Pembuatan Berita Acara</a:t>
              </a:r>
              <a:endParaRPr sz="11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cxnSp>
          <p:nvCxnSpPr>
            <p:cNvPr id="890" name="Google Shape;890;p156"/>
            <p:cNvCxnSpPr>
              <a:stCxn id="877" idx="3"/>
              <a:endCxn id="889" idx="1"/>
            </p:cNvCxnSpPr>
            <p:nvPr/>
          </p:nvCxnSpPr>
          <p:spPr>
            <a:xfrm>
              <a:off x="7659986" y="2271596"/>
              <a:ext cx="262500" cy="892800"/>
            </a:xfrm>
            <a:prstGeom prst="bentConnector3">
              <a:avLst>
                <a:gd name="adj1" fmla="val 49986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156"/>
            <p:cNvCxnSpPr>
              <a:stCxn id="884" idx="3"/>
              <a:endCxn id="889" idx="1"/>
            </p:cNvCxnSpPr>
            <p:nvPr/>
          </p:nvCxnSpPr>
          <p:spPr>
            <a:xfrm rot="10800000" flipH="1">
              <a:off x="7637168" y="3164627"/>
              <a:ext cx="285300" cy="10113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156"/>
            <p:cNvCxnSpPr>
              <a:stCxn id="880" idx="3"/>
              <a:endCxn id="881" idx="1"/>
            </p:cNvCxnSpPr>
            <p:nvPr/>
          </p:nvCxnSpPr>
          <p:spPr>
            <a:xfrm rot="10800000" flipH="1">
              <a:off x="4140986" y="3534408"/>
              <a:ext cx="271200" cy="380400"/>
            </a:xfrm>
            <a:prstGeom prst="bentConnector3">
              <a:avLst>
                <a:gd name="adj1" fmla="val 49977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156"/>
            <p:cNvCxnSpPr>
              <a:stCxn id="880" idx="3"/>
              <a:endCxn id="882" idx="1"/>
            </p:cNvCxnSpPr>
            <p:nvPr/>
          </p:nvCxnSpPr>
          <p:spPr>
            <a:xfrm>
              <a:off x="4140986" y="3914808"/>
              <a:ext cx="271200" cy="277800"/>
            </a:xfrm>
            <a:prstGeom prst="bentConnector3">
              <a:avLst>
                <a:gd name="adj1" fmla="val 50002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156"/>
            <p:cNvCxnSpPr>
              <a:stCxn id="873" idx="3"/>
              <a:endCxn id="874" idx="1"/>
            </p:cNvCxnSpPr>
            <p:nvPr/>
          </p:nvCxnSpPr>
          <p:spPr>
            <a:xfrm rot="10800000" flipH="1">
              <a:off x="4086557" y="1295990"/>
              <a:ext cx="325800" cy="1012800"/>
            </a:xfrm>
            <a:prstGeom prst="bentConnector3">
              <a:avLst>
                <a:gd name="adj1" fmla="val 50022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5" name="Google Shape;895;p156"/>
            <p:cNvCxnSpPr>
              <a:stCxn id="873" idx="3"/>
              <a:endCxn id="875" idx="1"/>
            </p:cNvCxnSpPr>
            <p:nvPr/>
          </p:nvCxnSpPr>
          <p:spPr>
            <a:xfrm rot="10800000" flipH="1">
              <a:off x="4086557" y="2302490"/>
              <a:ext cx="325500" cy="6300"/>
            </a:xfrm>
            <a:prstGeom prst="bentConnector3">
              <a:avLst>
                <a:gd name="adj1" fmla="val 5002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156"/>
            <p:cNvCxnSpPr/>
            <p:nvPr/>
          </p:nvCxnSpPr>
          <p:spPr>
            <a:xfrm>
              <a:off x="6371435" y="2271570"/>
              <a:ext cx="261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57"/>
          <p:cNvSpPr txBox="1"/>
          <p:nvPr>
            <p:ph type="title"/>
          </p:nvPr>
        </p:nvSpPr>
        <p:spPr>
          <a:xfrm>
            <a:off x="675675" y="458775"/>
            <a:ext cx="774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/>
              <a:t>Pengimbasan PSP Angkatan 1:</a:t>
            </a:r>
            <a:br>
              <a:rPr lang="en-GB" sz="3000"/>
            </a:br>
            <a:r>
              <a:rPr lang="en-GB" sz="3000"/>
              <a:t>Kebijakan dan Desain Pendampingan</a:t>
            </a: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58"/>
          <p:cNvSpPr txBox="1"/>
          <p:nvPr>
            <p:ph type="title"/>
          </p:nvPr>
        </p:nvSpPr>
        <p:spPr>
          <a:xfrm>
            <a:off x="153675" y="208950"/>
            <a:ext cx="8859300" cy="376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1714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Latar Belakang</a:t>
            </a:r>
            <a:endParaRPr sz="2200"/>
          </a:p>
        </p:txBody>
      </p:sp>
      <p:sp>
        <p:nvSpPr>
          <p:cNvPr id="907" name="Google Shape;907;p158"/>
          <p:cNvSpPr txBox="1"/>
          <p:nvPr/>
        </p:nvSpPr>
        <p:spPr>
          <a:xfrm>
            <a:off x="286775" y="721575"/>
            <a:ext cx="8529300" cy="30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GB" sz="17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PSP berupaya mendorong sekolah-sekolah melakukan</a:t>
            </a:r>
            <a:r>
              <a:rPr lang="en-GB" sz="1700">
                <a:solidFill>
                  <a:schemeClr val="dk1"/>
                </a:solidFill>
                <a:highlight>
                  <a:schemeClr val="lt1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GB" sz="17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transformasi</a:t>
            </a:r>
            <a:r>
              <a:rPr lang="en-GB" sz="1700">
                <a:solidFill>
                  <a:schemeClr val="dk1"/>
                </a:solidFill>
                <a:highlight>
                  <a:schemeClr val="lt1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GB" sz="17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diri untuk meningkatkan mutu pembelajaran baik dalam lingkup internal dan lingkup eksternal dengan melakukan pengimbasan ke sekolah lain.</a:t>
            </a:r>
            <a:endParaRPr sz="17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7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GB" sz="17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Pada pendampingan tahun 2023 terdata sebanyak 6.190</a:t>
            </a:r>
            <a:r>
              <a:rPr lang="en-GB" sz="162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GB" sz="17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Sekolah Penggerak dari total 9.233 Sekolah Penggerak angkatan 1 dan 2 berinisiatif melakukan pengimbasan non-PMM ke sekolah lain secara mandiri.</a:t>
            </a:r>
            <a:endParaRPr sz="17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7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GB" sz="17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Pengimbasan menjadi salah satu upaya untuk keberlanjutan PSP, sehingga perlu disiapkan skema proses pengimbasan yang sistematis dan berkesinambungan agar proses pengimbasan dapat berjalan efektif dan efisien.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9"/>
          <p:cNvSpPr txBox="1"/>
          <p:nvPr/>
        </p:nvSpPr>
        <p:spPr>
          <a:xfrm>
            <a:off x="277525" y="758575"/>
            <a:ext cx="8344200" cy="1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AutoNum type="arabicPeriod"/>
            </a:pPr>
            <a:r>
              <a:rPr lang="en-GB" sz="17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Mendorong peningkatan mutu pembelajaran yang berkualitas bagi seluruh satuan pendidikan. </a:t>
            </a:r>
            <a:endParaRPr sz="17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AutoNum type="arabicPeriod"/>
            </a:pPr>
            <a:r>
              <a:rPr lang="en-GB" sz="17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Menciptakan ekosistem belajar bagi satuan pendidikan.</a:t>
            </a:r>
            <a:endParaRPr sz="17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AutoNum type="arabicPeriod"/>
            </a:pPr>
            <a:r>
              <a:rPr lang="en-GB" sz="17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Memperluas dampak dari Program Sekolah Penggerak khususnya sebagai katalis untuk mempercepat terjadinya transformasi di satuan pendidikan lainnya.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13" name="Google Shape;913;p159"/>
          <p:cNvSpPr txBox="1"/>
          <p:nvPr>
            <p:ph type="title"/>
          </p:nvPr>
        </p:nvSpPr>
        <p:spPr>
          <a:xfrm>
            <a:off x="153675" y="132750"/>
            <a:ext cx="8859300" cy="376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Tujuan</a:t>
            </a:r>
            <a:endParaRPr sz="2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160"/>
          <p:cNvSpPr txBox="1"/>
          <p:nvPr>
            <p:ph type="title"/>
          </p:nvPr>
        </p:nvSpPr>
        <p:spPr>
          <a:xfrm>
            <a:off x="142350" y="0"/>
            <a:ext cx="88593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Skema Pengimbasan</a:t>
            </a:r>
            <a:endParaRPr lang="en-GB"/>
          </a:p>
        </p:txBody>
      </p:sp>
      <p:graphicFrame>
        <p:nvGraphicFramePr>
          <p:cNvPr id="919" name="Google Shape;919;p160"/>
          <p:cNvGraphicFramePr/>
          <p:nvPr/>
        </p:nvGraphicFramePr>
        <p:xfrm>
          <a:off x="61725" y="412700"/>
          <a:ext cx="8929875" cy="3810950"/>
        </p:xfrm>
        <a:graphic>
          <a:graphicData uri="http://schemas.openxmlformats.org/drawingml/2006/table">
            <a:tbl>
              <a:tblPr>
                <a:noFill/>
                <a:tableStyleId>{8A9B404C-405D-4F6F-9F61-1732F71BBEE2}</a:tableStyleId>
              </a:tblPr>
              <a:tblGrid>
                <a:gridCol w="1139375"/>
                <a:gridCol w="1943750"/>
                <a:gridCol w="2033975"/>
                <a:gridCol w="1718725"/>
                <a:gridCol w="2094050"/>
              </a:tblGrid>
              <a:tr h="293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3048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pen Sans"/>
                        <a:buAutoNum type="arabicParenBoth"/>
                      </a:pPr>
                      <a:r>
                        <a:rPr lang="en-GB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Inisiasi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(2) Perencanaan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(3) Pelaksanaan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(4) </a:t>
                      </a:r>
                      <a:r>
                        <a:rPr lang="en-GB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Evaluasi </a:t>
                      </a:r>
                      <a:r>
                        <a:rPr lang="en-GB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Refleksi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</a:tr>
              <a:tr h="554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Pihak yang berkaitan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UPT, Pemda, SP1, Sekolah Imbas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 1 dan Sekolah Imbas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 1 dan Sekolah Imbas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Evaluasi : Pemda &amp; UPT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Refleksi : SP 1 dan Sekolah Imbas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</a:tr>
              <a:tr h="2018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Tujuan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UPT PDM berkolaborasi dengan Pemda (beserta pengawas di daerah terkait):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lvl="0" indent="-2317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50"/>
                        <a:buFont typeface="Open Sans"/>
                        <a:buAutoNum type="arabicPeriod"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Penentuan sekolah imbas berdasarkan shortlist yang diberikan pusat.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lvl="0" indent="-2317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50"/>
                        <a:buFont typeface="Open Sans"/>
                        <a:buAutoNum type="arabicPeriod"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Memastikan komitmen dari sekolah imbas 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UPT GTK melaksanakan pelatihan untuk mempersiapkan SP 1 untuk pengimbasan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Sekolah Pengimbas dan sekolah Imbas melakukan perencanaan melalui: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2889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50"/>
                        <a:buFont typeface="Open Sans"/>
                        <a:buAutoNum type="arabicPeriod"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Asesmen awal melalui analisis Rapor Pendidikan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2889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50"/>
                        <a:buFont typeface="Open Sans"/>
                        <a:buAutoNum type="arabicPeriod"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Memetakan kebutuhan prioritas melalui IRBB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2889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50"/>
                        <a:buFont typeface="Open Sans"/>
                        <a:buAutoNum type="arabicPeriod"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Berbagi materi sekolah berkualitas dan siklus kerja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pelaksanaan </a:t>
                      </a:r>
                      <a:r>
                        <a:rPr lang="en-GB" sz="95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pelatihan</a:t>
                      </a: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r>
                        <a:rPr lang="en-GB" sz="95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pendampingan </a:t>
                      </a: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dan </a:t>
                      </a:r>
                      <a:r>
                        <a:rPr lang="en-GB" sz="95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penguatan komunitas belajar </a:t>
                      </a: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berdasarkan kebutuhan materi :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2889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50"/>
                        <a:buFont typeface="Open Sans"/>
                        <a:buAutoNum type="arabicPeriod"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Pengembangan SDM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2889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50"/>
                        <a:buFont typeface="Open Sans"/>
                        <a:buAutoNum type="arabicPeriod"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Kurikulum Merdeka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2889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50"/>
                        <a:buFont typeface="Open Sans"/>
                        <a:buAutoNum type="arabicPeriod"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Perencanaan Berbasis Data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2889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50"/>
                        <a:buFont typeface="Open Sans"/>
                        <a:buAutoNum type="arabicPeriod"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Digitalisasi Sekolah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Pemda dan UPT melakukan evaluasi program pengimbasan secara menyeluruh. 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 1 dan sekolah imbas melakukan refleksi untuk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memetakan perubahan yang terjadi (dilakukan secara periodik)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69875" lvl="0" indent="-15049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50"/>
                        <a:buFont typeface="Open Sans"/>
                        <a:buAutoNum type="arabicPeriod"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Refleksi ketercapaian project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69875" lvl="0" indent="-15049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50"/>
                        <a:buFont typeface="Open Sans"/>
                        <a:buAutoNum type="arabicPeriod"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Refleksi perubahan perilaku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</a:tr>
              <a:tr h="698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Target 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85750" lvl="0" indent="-2317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50"/>
                        <a:buFont typeface="Open Sans"/>
                        <a:buAutoNum type="arabicPeriod"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Daftar Sekolah Imbas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lvl="0" indent="-2317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50"/>
                        <a:buFont typeface="Open Sans"/>
                        <a:buAutoNum type="arabicPeriod"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Pernyataan Komitmen sekolah imbas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Dokumen Rencana Kerja Pengimbasan 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Bukti pelaksanaan dan refleksi kegiatan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Hasil evaluasi dan ketercapaian objective 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</a:tr>
              <a:tr h="245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Linimasa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+/- 2 minggu ( 29 Maret 2024)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bulan (Juli 2024)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 bulan (Agustus - Desember 2024)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Refleksi sekolah - per 1 bulan (periodik)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Evaluasi - Pemda &amp; UPT (Des 2024) 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sp>
        <p:nvSpPr>
          <p:cNvPr id="920" name="Google Shape;920;p160"/>
          <p:cNvSpPr/>
          <p:nvPr/>
        </p:nvSpPr>
        <p:spPr>
          <a:xfrm>
            <a:off x="2951440" y="510377"/>
            <a:ext cx="494700" cy="13980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1" name="Google Shape;921;p160"/>
          <p:cNvSpPr/>
          <p:nvPr/>
        </p:nvSpPr>
        <p:spPr>
          <a:xfrm>
            <a:off x="4884265" y="510377"/>
            <a:ext cx="494700" cy="13980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2" name="Google Shape;922;p160"/>
          <p:cNvSpPr/>
          <p:nvPr/>
        </p:nvSpPr>
        <p:spPr>
          <a:xfrm>
            <a:off x="6682317" y="510377"/>
            <a:ext cx="367500" cy="13980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" name="Google Shape;927;p16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12562" y="228850"/>
            <a:ext cx="308550" cy="308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28" name="Google Shape;928;p161"/>
          <p:cNvGraphicFramePr/>
          <p:nvPr/>
        </p:nvGraphicFramePr>
        <p:xfrm>
          <a:off x="135900" y="384988"/>
          <a:ext cx="8872200" cy="3000000"/>
        </p:xfrm>
        <a:graphic>
          <a:graphicData uri="http://schemas.openxmlformats.org/drawingml/2006/table">
            <a:tbl>
              <a:tblPr>
                <a:noFill/>
                <a:tableStyleId>{6954C7ED-D5F1-48B2-8623-20730C8500CC}</a:tableStyleId>
              </a:tblPr>
              <a:tblGrid>
                <a:gridCol w="1526150"/>
                <a:gridCol w="5814650"/>
                <a:gridCol w="382850"/>
                <a:gridCol w="382850"/>
                <a:gridCol w="382850"/>
                <a:gridCol w="382850"/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>
                          <a:solidFill>
                            <a:schemeClr val="lt1"/>
                          </a:solidFill>
                        </a:rPr>
                        <a:t>Pihak </a:t>
                      </a:r>
                      <a:endParaRPr sz="15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>
                          <a:solidFill>
                            <a:schemeClr val="lt1"/>
                          </a:solidFill>
                        </a:rPr>
                        <a:t>Peran dan Tanggung Jawab</a:t>
                      </a:r>
                      <a:endParaRPr sz="15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7376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UPT - PDM</a:t>
                      </a:r>
                      <a:endParaRPr sz="12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(BBPMP/BPMP)</a:t>
                      </a:r>
                      <a:endParaRPr sz="12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-"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Memetakan sekolah pengimbas dan sasaran sekolah imbas bersama Pemda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-"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Mengadvokasi dan sosialisasikan terkait program pengimbasan kepada Pemda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-"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Mengevaluasi dan monitor program pengimbasan bersama pemda secara berkala 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UPT - GTK</a:t>
                      </a:r>
                      <a:endParaRPr sz="12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(BBGP/BGP)</a:t>
                      </a:r>
                      <a:endParaRPr sz="1200" b="1"/>
                    </a:p>
                  </a:txBody>
                  <a:tcPr marL="91425" marR="91425" marT="91425" marB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en-GB" sz="1100"/>
                        <a:t>Melaksanakan pelatihan kepada SP 1 yang akan melakukan program pengimbasan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en-GB" sz="1100"/>
                        <a:t>Memantau pelaksanaan IHT (hasil pelatihan pengimbasan) di sekolah pengimbas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Pemda</a:t>
                      </a:r>
                      <a:endParaRPr sz="12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en-GB" sz="1100"/>
                        <a:t>Menentukan sekolah imbas (bersama UPT) sesuai dengan daftar yang disiapkan pusat 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Mengevaluasi dan monitor program pengimbasan bersama UPT secara berkala 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-"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Melibatkan pengawas dalam inisiasi dan pemantauan program pengimbasan 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Sekolah Pengimbas (SP1)</a:t>
                      </a:r>
                      <a:endParaRPr sz="1200" b="1"/>
                    </a:p>
                  </a:txBody>
                  <a:tcPr marL="91425" marR="91425" marT="91425" marB="91425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Merencanakan aktivitas pengimbasan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en-GB" sz="1100"/>
                        <a:t>Melakukan pelatihan, aktivasi kombel dan pendampingan kepada sekolah imbas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Merefleksikan ketercapaian target bersama 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en-GB" sz="1100"/>
                        <a:t>Melaporkan seluruh penggunaan dana sesuai peraturan berlaku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91425" marR="91425" marT="91425" marB="91425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</a:tr>
              <a:tr h="73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Sekolah Sasaran Imbas</a:t>
                      </a:r>
                      <a:endParaRPr sz="12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en-GB" sz="1100"/>
                        <a:t>Merencanakan aktivitas pengimbasan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en-GB" sz="1100"/>
                        <a:t>Mengaktivasi komunitas belajar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en-GB" sz="1100"/>
                        <a:t>Melaksanakan </a:t>
                      </a: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pelatihan, penguatan komunitas belajar, dan pendampingan 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Merefleksikan ketercapaian target bersama  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sp>
        <p:nvSpPr>
          <p:cNvPr id="929" name="Google Shape;929;p161"/>
          <p:cNvSpPr txBox="1"/>
          <p:nvPr/>
        </p:nvSpPr>
        <p:spPr>
          <a:xfrm>
            <a:off x="237075" y="4694250"/>
            <a:ext cx="1324200" cy="2283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GB" b="1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rPr>
              <a:t> 1 = Inisiasi</a:t>
            </a:r>
            <a:endParaRPr sz="1400" b="0" i="0" u="none" strike="noStrike" cap="none">
              <a:solidFill>
                <a:srgbClr val="20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0" name="Google Shape;930;p161"/>
          <p:cNvSpPr txBox="1"/>
          <p:nvPr/>
        </p:nvSpPr>
        <p:spPr>
          <a:xfrm>
            <a:off x="5649375" y="4694250"/>
            <a:ext cx="2918700" cy="2283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GB" b="1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rPr>
              <a:t>4 = Evaluasi &amp; refleksi</a:t>
            </a:r>
            <a:endParaRPr sz="1400" b="0" i="0" u="none" strike="noStrike" cap="none">
              <a:solidFill>
                <a:srgbClr val="20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1" name="Google Shape;931;p161"/>
          <p:cNvSpPr txBox="1"/>
          <p:nvPr/>
        </p:nvSpPr>
        <p:spPr>
          <a:xfrm>
            <a:off x="1716075" y="4682625"/>
            <a:ext cx="1800300" cy="2283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GB" b="1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rPr>
              <a:t> 2 = Perencanaan</a:t>
            </a:r>
            <a:endParaRPr sz="1400" b="0" i="0" u="none" strike="noStrike" cap="none">
              <a:solidFill>
                <a:srgbClr val="20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2" name="Google Shape;932;p161"/>
          <p:cNvSpPr txBox="1"/>
          <p:nvPr/>
        </p:nvSpPr>
        <p:spPr>
          <a:xfrm>
            <a:off x="3589725" y="4694250"/>
            <a:ext cx="1986300" cy="2283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GB" b="1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rPr>
              <a:t> 3 = Pelaksanaan</a:t>
            </a:r>
            <a:endParaRPr sz="1400" b="0" i="0" u="none" strike="noStrike" cap="none">
              <a:solidFill>
                <a:srgbClr val="20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3" name="Google Shape;933;p161"/>
          <p:cNvSpPr txBox="1"/>
          <p:nvPr>
            <p:ph type="title" idx="4294967295"/>
          </p:nvPr>
        </p:nvSpPr>
        <p:spPr>
          <a:xfrm>
            <a:off x="153675" y="-19650"/>
            <a:ext cx="8859300" cy="3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820" b="1"/>
              <a:t>Peran Berbagai Pihak</a:t>
            </a:r>
            <a:endParaRPr sz="182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62"/>
          <p:cNvSpPr txBox="1"/>
          <p:nvPr>
            <p:ph type="title"/>
          </p:nvPr>
        </p:nvSpPr>
        <p:spPr>
          <a:xfrm>
            <a:off x="472275" y="882782"/>
            <a:ext cx="7886700" cy="386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400" b="1"/>
              <a:t>Alur P</a:t>
            </a:r>
            <a:r>
              <a:rPr lang="en-GB" sz="2400" b="1"/>
              <a:t>engimbasan</a:t>
            </a:r>
            <a:r>
              <a:rPr lang="en-GB" sz="2400" b="1"/>
              <a:t> KS Penggerak 1 </a:t>
            </a:r>
            <a:endParaRPr sz="2400" b="1"/>
          </a:p>
        </p:txBody>
      </p:sp>
      <p:sp>
        <p:nvSpPr>
          <p:cNvPr id="939" name="Google Shape;939;p162"/>
          <p:cNvSpPr/>
          <p:nvPr/>
        </p:nvSpPr>
        <p:spPr>
          <a:xfrm>
            <a:off x="263775" y="2434360"/>
            <a:ext cx="1569000" cy="1808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Bimtek Narasumber</a:t>
            </a:r>
            <a:endParaRPr sz="1000" b="1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57150" lvl="0" indent="-120650" algn="l" rtl="0">
              <a:spcBef>
                <a:spcPts val="0"/>
              </a:spcBef>
              <a:spcAft>
                <a:spcPts val="0"/>
              </a:spcAft>
              <a:buSzPts val="1000"/>
              <a:buFont typeface="Calibri" panose="020F0502020204030204"/>
              <a:buChar char="-"/>
            </a:pPr>
            <a:r>
              <a:rPr lang="en-GB" sz="10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Menyiapkan narasumber (FSP) yang akan bertugas pada pelatihan berbagi praktik baik</a:t>
            </a:r>
            <a:endParaRPr sz="10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57150" lvl="0" indent="-120650" algn="l" rtl="0">
              <a:spcBef>
                <a:spcPts val="0"/>
              </a:spcBef>
              <a:spcAft>
                <a:spcPts val="0"/>
              </a:spcAft>
              <a:buSzPts val="1000"/>
              <a:buFont typeface="Calibri" panose="020F0502020204030204"/>
              <a:buChar char="-"/>
            </a:pPr>
            <a:r>
              <a:rPr lang="en-GB" sz="10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Dilaksanakan oleh Ditjen. GTK (Dit. KSPSTK)</a:t>
            </a:r>
            <a:endParaRPr sz="10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40" name="Google Shape;940;p162"/>
          <p:cNvSpPr/>
          <p:nvPr/>
        </p:nvSpPr>
        <p:spPr>
          <a:xfrm>
            <a:off x="1974441" y="2434368"/>
            <a:ext cx="1711500" cy="1808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Pelatihan Pengimbasan</a:t>
            </a:r>
            <a:endParaRPr sz="1000" b="1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57150" lvl="0" indent="-177800" algn="l" rtl="0">
              <a:spcBef>
                <a:spcPts val="0"/>
              </a:spcBef>
              <a:spcAft>
                <a:spcPts val="0"/>
              </a:spcAft>
              <a:buSzPts val="1000"/>
              <a:buFont typeface="Calibri" panose="020F0502020204030204"/>
              <a:buChar char="-"/>
            </a:pPr>
            <a:r>
              <a:rPr lang="en-GB" sz="10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Satuan Pendidikan SP yang terdiri dari Kepala Sekolah dan perwakilan guru mengikuti pelatihan </a:t>
            </a:r>
            <a:endParaRPr sz="10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57150" lvl="0" indent="-177800" algn="l" rtl="0">
              <a:spcBef>
                <a:spcPts val="0"/>
              </a:spcBef>
              <a:spcAft>
                <a:spcPts val="0"/>
              </a:spcAft>
              <a:buSzPts val="1000"/>
              <a:buFont typeface="Calibri" panose="020F0502020204030204"/>
              <a:buChar char="-"/>
            </a:pPr>
            <a:r>
              <a:rPr lang="en-GB" sz="10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Pelatihan dilaksanakan oleh UPT (BBGP/BGP).</a:t>
            </a:r>
            <a:endParaRPr sz="10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41" name="Google Shape;941;p162"/>
          <p:cNvSpPr/>
          <p:nvPr/>
        </p:nvSpPr>
        <p:spPr>
          <a:xfrm>
            <a:off x="3808956" y="2432229"/>
            <a:ext cx="1637100" cy="1808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 House Training</a:t>
            </a:r>
            <a:endParaRPr sz="1000" b="1" i="1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1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Kepala Sekolah dan perwakilan guru yang mengikuti pelatihan praktik baik melaksanakan </a:t>
            </a:r>
            <a:r>
              <a:rPr lang="en-GB" sz="1000" i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 house training</a:t>
            </a:r>
            <a:r>
              <a:rPr lang="en-GB" sz="10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di masing-masing sekolah.</a:t>
            </a:r>
            <a:endParaRPr sz="10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42" name="Google Shape;942;p162"/>
          <p:cNvSpPr/>
          <p:nvPr/>
        </p:nvSpPr>
        <p:spPr>
          <a:xfrm>
            <a:off x="5579654" y="2434368"/>
            <a:ext cx="1521600" cy="18087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Perencanaan Pengimbasan</a:t>
            </a:r>
            <a:endParaRPr sz="1000" b="1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Sekolah Pengimbas dan sekolah Imbas melakukan perencanaan melalui: asesmen awal dan memetakan kebutuhan. Dikawal oleh PDM.</a:t>
            </a:r>
            <a:endParaRPr sz="10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43" name="Google Shape;943;p16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793051" y="1449316"/>
            <a:ext cx="510614" cy="56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16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380340" y="1505215"/>
            <a:ext cx="416691" cy="45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16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602179" y="1478651"/>
            <a:ext cx="457455" cy="5048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6" name="Google Shape;946;p162"/>
          <p:cNvCxnSpPr/>
          <p:nvPr/>
        </p:nvCxnSpPr>
        <p:spPr>
          <a:xfrm>
            <a:off x="1385731" y="1761268"/>
            <a:ext cx="1103700" cy="6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947" name="Google Shape;947;p162"/>
          <p:cNvCxnSpPr/>
          <p:nvPr/>
        </p:nvCxnSpPr>
        <p:spPr>
          <a:xfrm>
            <a:off x="3167804" y="1762762"/>
            <a:ext cx="1103700" cy="6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948" name="Google Shape;948;p162"/>
          <p:cNvCxnSpPr/>
          <p:nvPr/>
        </p:nvCxnSpPr>
        <p:spPr>
          <a:xfrm>
            <a:off x="4918226" y="1762762"/>
            <a:ext cx="1103700" cy="6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949" name="Google Shape;949;p162"/>
          <p:cNvSpPr txBox="1"/>
          <p:nvPr/>
        </p:nvSpPr>
        <p:spPr>
          <a:xfrm>
            <a:off x="279814" y="2017273"/>
            <a:ext cx="15216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highlight>
                  <a:srgbClr val="FFFF00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Mei </a:t>
            </a:r>
            <a:r>
              <a:rPr lang="en-GB" sz="1200" b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2024</a:t>
            </a:r>
            <a:endParaRPr sz="1200" b="1">
              <a:solidFill>
                <a:srgbClr val="FFFF00"/>
              </a:solidFill>
              <a:highlight>
                <a:srgbClr val="FFFF00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50" name="Google Shape;950;p162"/>
          <p:cNvSpPr txBox="1"/>
          <p:nvPr/>
        </p:nvSpPr>
        <p:spPr>
          <a:xfrm>
            <a:off x="1955410" y="1998097"/>
            <a:ext cx="17115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highlight>
                  <a:srgbClr val="FFFF00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Jun</a:t>
            </a:r>
            <a:r>
              <a:rPr lang="en-GB" sz="1200" b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 2024</a:t>
            </a:r>
            <a:endParaRPr sz="1200" b="1">
              <a:solidFill>
                <a:srgbClr val="FFFF00"/>
              </a:solidFill>
              <a:highlight>
                <a:srgbClr val="FFFF00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51" name="Google Shape;951;p162"/>
          <p:cNvSpPr txBox="1"/>
          <p:nvPr/>
        </p:nvSpPr>
        <p:spPr>
          <a:xfrm>
            <a:off x="3846429" y="1997970"/>
            <a:ext cx="15216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Ju</a:t>
            </a:r>
            <a:r>
              <a:rPr lang="en-GB" sz="1200" b="1">
                <a:highlight>
                  <a:srgbClr val="FFFF00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ni</a:t>
            </a:r>
            <a:r>
              <a:rPr lang="en-GB" sz="1200" b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2024</a:t>
            </a:r>
            <a:endParaRPr sz="1200" b="1">
              <a:solidFill>
                <a:srgbClr val="FFFF00"/>
              </a:solidFill>
              <a:highlight>
                <a:srgbClr val="FFFF00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52" name="Google Shape;952;p162"/>
          <p:cNvSpPr txBox="1"/>
          <p:nvPr/>
        </p:nvSpPr>
        <p:spPr>
          <a:xfrm>
            <a:off x="5574772" y="2019229"/>
            <a:ext cx="15216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highlight>
                  <a:srgbClr val="FFFF00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Juli 2024</a:t>
            </a:r>
            <a:endParaRPr sz="1200" b="1">
              <a:solidFill>
                <a:srgbClr val="FFFF00"/>
              </a:solidFill>
              <a:highlight>
                <a:srgbClr val="FFFF00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53" name="Google Shape;953;p162"/>
          <p:cNvSpPr/>
          <p:nvPr/>
        </p:nvSpPr>
        <p:spPr>
          <a:xfrm>
            <a:off x="7253750" y="2420145"/>
            <a:ext cx="1521600" cy="18087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Pengimbasan ke Sekolah Imbas</a:t>
            </a:r>
            <a:endParaRPr sz="1000" b="1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Satuan Pendidikan SP melakukan pengimbasan kepada sekolah sasaran yang sudah ditentukan. </a:t>
            </a:r>
            <a:r>
              <a:rPr lang="en-GB" sz="10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Dikawal oleh PDM.</a:t>
            </a:r>
            <a:endParaRPr sz="10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954" name="Google Shape;954;p162"/>
          <p:cNvCxnSpPr/>
          <p:nvPr/>
        </p:nvCxnSpPr>
        <p:spPr>
          <a:xfrm>
            <a:off x="6592322" y="1748540"/>
            <a:ext cx="1103700" cy="6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955" name="Google Shape;955;p162"/>
          <p:cNvSpPr txBox="1"/>
          <p:nvPr/>
        </p:nvSpPr>
        <p:spPr>
          <a:xfrm>
            <a:off x="7248868" y="2005006"/>
            <a:ext cx="15216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highlight>
                  <a:srgbClr val="FFFF00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Agt - </a:t>
            </a:r>
            <a:r>
              <a:rPr lang="en-GB" sz="1200" b="1">
                <a:highlight>
                  <a:srgbClr val="FFFF00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Des </a:t>
            </a:r>
            <a:r>
              <a:rPr lang="en-GB" sz="1200" b="1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2024 </a:t>
            </a:r>
            <a:endParaRPr sz="1200" b="1">
              <a:solidFill>
                <a:srgbClr val="FFFF00"/>
              </a:solidFill>
              <a:highlight>
                <a:srgbClr val="FFFF00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56" name="Google Shape;956;p16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802636" y="1518866"/>
            <a:ext cx="416691" cy="45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162"/>
          <p:cNvPicPr preferRelativeResize="0"/>
          <p:nvPr/>
        </p:nvPicPr>
        <p:blipFill>
          <a:blip r:embed="rId5"/>
          <a:stretch>
            <a:fillRect/>
          </a:stretch>
        </p:blipFill>
        <p:spPr>
          <a:xfrm flipH="1">
            <a:off x="6078333" y="1517250"/>
            <a:ext cx="457454" cy="435821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p162"/>
          <p:cNvSpPr txBox="1"/>
          <p:nvPr/>
        </p:nvSpPr>
        <p:spPr>
          <a:xfrm>
            <a:off x="400950" y="4402755"/>
            <a:ext cx="675900" cy="12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GTK/UPT</a:t>
            </a:r>
            <a:endParaRPr sz="10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59" name="Google Shape;959;p162"/>
          <p:cNvSpPr txBox="1"/>
          <p:nvPr/>
        </p:nvSpPr>
        <p:spPr>
          <a:xfrm>
            <a:off x="400950" y="4578080"/>
            <a:ext cx="675900" cy="1260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PDM </a:t>
            </a:r>
            <a:endParaRPr sz="10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163"/>
          <p:cNvSpPr txBox="1"/>
          <p:nvPr/>
        </p:nvSpPr>
        <p:spPr>
          <a:xfrm>
            <a:off x="263775" y="944870"/>
            <a:ext cx="80952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Alur P</a:t>
            </a:r>
            <a:r>
              <a:rPr lang="en-GB" sz="24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engimbasan</a:t>
            </a:r>
            <a:r>
              <a:rPr lang="en-GB" sz="24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KS Penggerak 1 </a:t>
            </a:r>
            <a:endParaRPr sz="24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65" name="Google Shape;965;p163"/>
          <p:cNvSpPr/>
          <p:nvPr/>
        </p:nvSpPr>
        <p:spPr>
          <a:xfrm>
            <a:off x="263775" y="2434350"/>
            <a:ext cx="1831500" cy="18906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Mei 2024</a:t>
            </a:r>
            <a:endParaRPr sz="1200">
              <a:solidFill>
                <a:srgbClr val="FFFF00"/>
              </a:solidFill>
              <a:highlight>
                <a:srgbClr val="FFFF00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GTK </a:t>
            </a:r>
            <a:r>
              <a:rPr lang="en-GB" sz="12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Melaksanakan</a:t>
            </a:r>
            <a:endParaRPr sz="12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Bimtek Narasumber </a:t>
            </a:r>
            <a:r>
              <a:rPr lang="en-GB" sz="12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(Luring)</a:t>
            </a:r>
            <a:endParaRPr sz="12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Peserta: </a:t>
            </a:r>
            <a:r>
              <a:rPr lang="en-GB" sz="12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FSP  </a:t>
            </a:r>
            <a:endParaRPr sz="1200" b="1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66" name="Google Shape;966;p163"/>
          <p:cNvSpPr/>
          <p:nvPr/>
        </p:nvSpPr>
        <p:spPr>
          <a:xfrm>
            <a:off x="3065474" y="2434350"/>
            <a:ext cx="2393100" cy="1890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Juni 2024</a:t>
            </a:r>
            <a:endParaRPr sz="1200">
              <a:solidFill>
                <a:srgbClr val="FFFF00"/>
              </a:solidFill>
              <a:highlight>
                <a:srgbClr val="FFFF00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BBGP/BGP </a:t>
            </a:r>
            <a:r>
              <a:rPr lang="en-GB" sz="12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Melaksanakan </a:t>
            </a:r>
            <a:r>
              <a:rPr lang="en-GB" sz="12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Pelatihan Pengimbasan </a:t>
            </a:r>
            <a:r>
              <a:rPr lang="en-GB" sz="12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(Luring)</a:t>
            </a:r>
            <a:endParaRPr sz="12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Peserta:</a:t>
            </a:r>
            <a:r>
              <a:rPr lang="en-GB" sz="12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KS dan 1 Guru KS dari Sekolah Pengimbas</a:t>
            </a:r>
            <a:endParaRPr sz="1200" b="1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67" name="Google Shape;967;p163"/>
          <p:cNvSpPr/>
          <p:nvPr/>
        </p:nvSpPr>
        <p:spPr>
          <a:xfrm>
            <a:off x="6397825" y="2434350"/>
            <a:ext cx="2475900" cy="18906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Juni 2024</a:t>
            </a:r>
            <a:endParaRPr sz="1200">
              <a:solidFill>
                <a:srgbClr val="FFFF00"/>
              </a:solidFill>
              <a:highlight>
                <a:srgbClr val="FFFF00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1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Kepala Sekolah dan perwakilan guru </a:t>
            </a:r>
            <a:r>
              <a:rPr lang="en-GB"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yang mengikuti pelatihan pengimbasan melaksanakan </a:t>
            </a:r>
            <a:r>
              <a:rPr lang="en-GB" sz="1200" b="1" i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 House Training</a:t>
            </a:r>
            <a:endParaRPr sz="1200" b="1" i="1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1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Peserta: </a:t>
            </a:r>
            <a:r>
              <a:rPr lang="en-GB" sz="12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Dewan guru di masing-masing sekolah</a:t>
            </a:r>
            <a:endParaRPr sz="1200" b="1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68" name="Google Shape;968;p16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50351" y="1769641"/>
            <a:ext cx="510614" cy="56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16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427426" y="1795590"/>
            <a:ext cx="416691" cy="45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16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05186" y="1793799"/>
            <a:ext cx="457455" cy="504855"/>
          </a:xfrm>
          <a:prstGeom prst="rect">
            <a:avLst/>
          </a:prstGeom>
          <a:noFill/>
          <a:ln>
            <a:noFill/>
          </a:ln>
        </p:spPr>
      </p:pic>
      <p:sp>
        <p:nvSpPr>
          <p:cNvPr id="971" name="Google Shape;971;p163"/>
          <p:cNvSpPr txBox="1"/>
          <p:nvPr/>
        </p:nvSpPr>
        <p:spPr>
          <a:xfrm>
            <a:off x="3704395" y="2008447"/>
            <a:ext cx="17115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00"/>
              </a:solidFill>
              <a:highlight>
                <a:srgbClr val="FFFF00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72" name="Google Shape;972;p163"/>
          <p:cNvSpPr/>
          <p:nvPr/>
        </p:nvSpPr>
        <p:spPr>
          <a:xfrm>
            <a:off x="2260700" y="3042325"/>
            <a:ext cx="624000" cy="29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73" name="Google Shape;973;p163"/>
          <p:cNvSpPr/>
          <p:nvPr/>
        </p:nvSpPr>
        <p:spPr>
          <a:xfrm>
            <a:off x="5585074" y="3042075"/>
            <a:ext cx="675900" cy="29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164"/>
          <p:cNvSpPr txBox="1"/>
          <p:nvPr/>
        </p:nvSpPr>
        <p:spPr>
          <a:xfrm>
            <a:off x="4501625" y="496050"/>
            <a:ext cx="4180800" cy="4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PERTIMBANGAN DALAM MENENTUKAN CALON SASARAN </a:t>
            </a:r>
            <a:endParaRPr sz="1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 sz="1100"/>
              <a:t>Terjangkau atau secara </a:t>
            </a:r>
            <a:r>
              <a:rPr lang="en-GB" sz="1100" b="1"/>
              <a:t>geografis </a:t>
            </a:r>
            <a:r>
              <a:rPr lang="en-GB" sz="1100"/>
              <a:t>masih dalam satu kabupaten dengan satuan pendidikan pelaksana pengimbasan;</a:t>
            </a:r>
            <a:endParaRPr sz="1100"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 sz="1100"/>
              <a:t>Sasaran pengimbasan dari </a:t>
            </a:r>
            <a:r>
              <a:rPr lang="en-GB" sz="1100" b="1"/>
              <a:t>jenjang </a:t>
            </a:r>
            <a:r>
              <a:rPr lang="en-GB" sz="1100"/>
              <a:t>yang </a:t>
            </a:r>
            <a:r>
              <a:rPr lang="en-GB" sz="1100" b="1"/>
              <a:t>sama </a:t>
            </a:r>
            <a:r>
              <a:rPr lang="en-GB" sz="1100"/>
              <a:t>dengan sekolah pengimbas</a:t>
            </a:r>
            <a:endParaRPr sz="1100"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 sz="1100"/>
              <a:t>Khusus jenjang </a:t>
            </a:r>
            <a:r>
              <a:rPr lang="en-GB" sz="1100" b="1"/>
              <a:t>SMA &amp; SLB</a:t>
            </a:r>
            <a:r>
              <a:rPr lang="en-GB" sz="1100"/>
              <a:t>, jika tidak ada yang diimbaskan dalam 1 kabupaten, maka dapat melaksanakan pengimbasan pada satuan pendidikan di </a:t>
            </a:r>
            <a:r>
              <a:rPr lang="en-GB" sz="1100" b="1"/>
              <a:t>lintas kabupaten </a:t>
            </a:r>
            <a:r>
              <a:rPr lang="en-GB" sz="1100"/>
              <a:t>dalam satu provinsi; </a:t>
            </a:r>
            <a:endParaRPr sz="1100"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 sz="1100" b="1"/>
              <a:t>Daftar </a:t>
            </a:r>
            <a:r>
              <a:rPr lang="en-GB" sz="1100"/>
              <a:t>satuan pendidikan </a:t>
            </a:r>
            <a:r>
              <a:rPr lang="en-GB" sz="1100" b="1"/>
              <a:t>imbas </a:t>
            </a:r>
            <a:r>
              <a:rPr lang="en-GB" sz="1100"/>
              <a:t>mengacu pada daftar sekolah yang disediakan </a:t>
            </a:r>
            <a:r>
              <a:rPr lang="en-GB" sz="1100" b="1"/>
              <a:t>kementerian</a:t>
            </a:r>
            <a:r>
              <a:rPr lang="en-GB" sz="1100"/>
              <a:t>; dan</a:t>
            </a:r>
            <a:endParaRPr sz="1100"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 sz="1100"/>
              <a:t>Kepala satuan pendidikan imbas bersedia menerima pengimbasan dengan menandatangani </a:t>
            </a:r>
            <a:r>
              <a:rPr lang="en-GB" sz="1100" b="1"/>
              <a:t>Surat Pernyataan Kesediaan </a:t>
            </a:r>
            <a:endParaRPr sz="1100" b="1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GB" sz="1100">
                <a:solidFill>
                  <a:schemeClr val="dk1"/>
                </a:solidFill>
              </a:rPr>
              <a:t>(1) </a:t>
            </a:r>
            <a:r>
              <a:rPr lang="en-GB" sz="1100" b="1">
                <a:solidFill>
                  <a:schemeClr val="dk1"/>
                </a:solidFill>
              </a:rPr>
              <a:t>SLB yang memiliki Rapor Pendidikan </a:t>
            </a:r>
            <a:r>
              <a:rPr lang="en-GB" sz="1100">
                <a:solidFill>
                  <a:schemeClr val="dk1"/>
                </a:solidFill>
              </a:rPr>
              <a:t>(2022 &amp; 2023) dapat mengimbaskan kepada </a:t>
            </a:r>
            <a:r>
              <a:rPr lang="en-GB" sz="1100" b="1">
                <a:solidFill>
                  <a:schemeClr val="dk1"/>
                </a:solidFill>
              </a:rPr>
              <a:t>SLB yang memiliki Rapor dan/atau EDS</a:t>
            </a:r>
            <a:r>
              <a:rPr lang="en-GB" sz="1100">
                <a:solidFill>
                  <a:schemeClr val="dk1"/>
                </a:solidFill>
              </a:rPr>
              <a:t> (2) SLB Pengimbas yang memiliki </a:t>
            </a:r>
            <a:r>
              <a:rPr lang="en-GB" sz="1100" b="1">
                <a:solidFill>
                  <a:schemeClr val="dk1"/>
                </a:solidFill>
              </a:rPr>
              <a:t>EDS hanya dapat mengimbas pada SLB yang memiliki EDS</a:t>
            </a:r>
            <a:endParaRPr sz="1100" b="1"/>
          </a:p>
        </p:txBody>
      </p:sp>
      <p:graphicFrame>
        <p:nvGraphicFramePr>
          <p:cNvPr id="979" name="Google Shape;979;p164"/>
          <p:cNvGraphicFramePr/>
          <p:nvPr/>
        </p:nvGraphicFramePr>
        <p:xfrm>
          <a:off x="214550" y="1075425"/>
          <a:ext cx="4120825" cy="3031525"/>
        </p:xfrm>
        <a:graphic>
          <a:graphicData uri="http://schemas.openxmlformats.org/drawingml/2006/table">
            <a:tbl>
              <a:tblPr>
                <a:noFill/>
                <a:tableStyleId>{6954C7ED-D5F1-48B2-8623-20730C8500CC}</a:tableStyleId>
              </a:tblPr>
              <a:tblGrid>
                <a:gridCol w="997875"/>
                <a:gridCol w="3122950"/>
              </a:tblGrid>
              <a:tr h="34000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1700" b="1">
                          <a:solidFill>
                            <a:schemeClr val="lt1"/>
                          </a:solidFill>
                        </a:rPr>
                        <a:t>Kriteria Sasaran Sekolah </a:t>
                      </a:r>
                      <a:r>
                        <a:rPr lang="en-GB" sz="1700" b="1">
                          <a:solidFill>
                            <a:schemeClr val="lt1"/>
                          </a:solidFill>
                        </a:rPr>
                        <a:t>Imbas 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0" marB="0" anchor="ctr">
                    <a:solidFill>
                      <a:srgbClr val="1F487C"/>
                    </a:solidFill>
                  </a:tcPr>
                </a:tc>
                <a:tc hMerge="1">
                  <a:tcPr/>
                </a:tc>
              </a:tr>
              <a:tr h="519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PAUD</a:t>
                      </a:r>
                      <a:endParaRPr sz="1100"/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Capaian indikator prioritas (D2, E3, E6) pada Kategori 1</a:t>
                      </a:r>
                      <a:endParaRPr sz="1100"/>
                    </a:p>
                  </a:txBody>
                  <a:tcPr marL="91425" marR="91425" marT="0" marB="0" anchor="ctr"/>
                </a:tc>
              </a:tr>
              <a:tr h="50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SD, SMP, SMA</a:t>
                      </a:r>
                      <a:endParaRPr sz="1100"/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Capaian literasi dan/atau numerasi pada Kategori 1</a:t>
                      </a:r>
                      <a:endParaRPr sz="1100"/>
                    </a:p>
                  </a:txBody>
                  <a:tcPr marL="91425" marR="91425" marT="0" marB="0" anchor="ctr"/>
                </a:tc>
              </a:tr>
              <a:tr h="656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SLB</a:t>
                      </a:r>
                      <a:endParaRPr sz="1100"/>
                    </a:p>
                  </a:txBody>
                  <a:tcPr marL="36000" marR="0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lvl="0" indent="-16002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AutoNum type="arabicPeriod"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SLB yang memiliki rapor pendidikan: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338455" marR="0" lvl="0" indent="-177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en-GB" sz="1100"/>
                        <a:t>Capaian</a:t>
                      </a: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 literasi dan/atau numerasi pada Kategori 1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338455" marR="0" lvl="0" indent="-177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D4/D1/D2/D3 kategori 1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179705" marR="0" lvl="0" indent="-16002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AutoNum type="arabicPeriod"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SLB yang tidak memiliki rapor pendidikan: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338455" marR="0" lvl="0" indent="-177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D4, D1, D2, dan D3 kategori 1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0" marB="0" anchor="ctr"/>
                </a:tc>
              </a:tr>
              <a:tr h="10109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Catatan:</a:t>
                      </a:r>
                      <a:endParaRPr sz="1100"/>
                    </a:p>
                    <a:p>
                      <a:pPr marL="4572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AutoNum type="arabicPeriod"/>
                      </a:pPr>
                      <a:r>
                        <a:rPr lang="en-GB" sz="1100"/>
                        <a:t>Data PAUD merujuk pada Rapor 2023</a:t>
                      </a:r>
                      <a:endParaRPr sz="1100"/>
                    </a:p>
                    <a:p>
                      <a:pPr marL="4572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AutoNum type="arabicPeriod"/>
                      </a:pPr>
                      <a:r>
                        <a:rPr lang="en-GB" sz="1100"/>
                        <a:t>Data Dasmen merujuk pada sekolah sasaran Pemulihan pembelajaran PDM-10 (Data Rapor 2022)</a:t>
                      </a:r>
                      <a:endParaRPr sz="1100"/>
                    </a:p>
                  </a:txBody>
                  <a:tcPr marL="36000" marR="0" marT="0" marB="0" anchor="ctr"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980" name="Google Shape;980;p164"/>
          <p:cNvSpPr txBox="1"/>
          <p:nvPr>
            <p:ph type="title"/>
          </p:nvPr>
        </p:nvSpPr>
        <p:spPr>
          <a:xfrm>
            <a:off x="142350" y="250213"/>
            <a:ext cx="8859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Pemda bersama UPT menentukan </a:t>
            </a:r>
            <a:r>
              <a:rPr lang="en-GB">
                <a:solidFill>
                  <a:srgbClr val="0E63F0"/>
                </a:solidFill>
              </a:rPr>
              <a:t>sekolah imbas</a:t>
            </a:r>
            <a:r>
              <a:rPr lang="en-GB"/>
              <a:t> berdasarkan daftar sekolah yang disediakan pusat. </a:t>
            </a:r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65"/>
          <p:cNvSpPr txBox="1"/>
          <p:nvPr>
            <p:ph type="title"/>
          </p:nvPr>
        </p:nvSpPr>
        <p:spPr>
          <a:xfrm>
            <a:off x="229875" y="132750"/>
            <a:ext cx="8602500" cy="376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685">
                <a:solidFill>
                  <a:schemeClr val="dk1"/>
                </a:solidFill>
              </a:rPr>
              <a:t>Tahapan Penentuan Sasaran Satuan Pendidikan Imbas Oleh UPT dan Pemda</a:t>
            </a:r>
            <a:endParaRPr sz="1220"/>
          </a:p>
        </p:txBody>
      </p:sp>
      <p:grpSp>
        <p:nvGrpSpPr>
          <p:cNvPr id="986" name="Google Shape;986;p165"/>
          <p:cNvGrpSpPr/>
          <p:nvPr/>
        </p:nvGrpSpPr>
        <p:grpSpPr>
          <a:xfrm>
            <a:off x="2602350" y="732575"/>
            <a:ext cx="2064000" cy="3100500"/>
            <a:chOff x="3516750" y="1189775"/>
            <a:chExt cx="2064000" cy="3100500"/>
          </a:xfrm>
        </p:grpSpPr>
        <p:sp>
          <p:nvSpPr>
            <p:cNvPr id="987" name="Google Shape;987;p165"/>
            <p:cNvSpPr/>
            <p:nvPr/>
          </p:nvSpPr>
          <p:spPr>
            <a:xfrm>
              <a:off x="3516750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B02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FFFFFF"/>
                  </a:solidFill>
                  <a:latin typeface="Roboto" panose="02000000000000000000"/>
                  <a:ea typeface="Roboto" panose="02000000000000000000"/>
                  <a:cs typeface="Roboto" panose="02000000000000000000"/>
                  <a:sym typeface="Roboto" panose="02000000000000000000"/>
                </a:rPr>
                <a:t>Lorem 3</a:t>
              </a:r>
              <a:endParaRPr>
                <a:solidFill>
                  <a:srgbClr val="FFFFF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endParaRPr>
            </a:p>
          </p:txBody>
        </p:sp>
        <p:sp>
          <p:nvSpPr>
            <p:cNvPr id="988" name="Google Shape;988;p165"/>
            <p:cNvSpPr txBox="1"/>
            <p:nvPr/>
          </p:nvSpPr>
          <p:spPr>
            <a:xfrm>
              <a:off x="3661663" y="1939775"/>
              <a:ext cx="19011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Membuat dan menetapkan rekapitulasi terkait hasil pembahasan calon sasaran sekolah imbas bersama pemda. Data rekapitulasi sekolah pengimbas dan sasaran sekolah imbas dipetakan melalui 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Aplikasi PMO: 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n-GB" sz="1000" u="sng">
                  <a:solidFill>
                    <a:schemeClr val="hlink"/>
                  </a:solidFill>
                  <a:latin typeface="Open Sans"/>
                  <a:ea typeface="Open Sans"/>
                  <a:cs typeface="Open Sans"/>
                  <a:sym typeface="Open Sans"/>
                  <a:hlinkClick r:id="rId1"/>
                </a:rPr>
                <a:t>https://pmo.pmp.my.id/pengimbasan_psp</a:t>
              </a:r>
              <a:r>
                <a:rPr lang="en-GB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 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-GB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Link Alternatif: </a:t>
              </a:r>
              <a:r>
                <a:rPr lang="en-GB" sz="1000" u="sng">
                  <a:solidFill>
                    <a:schemeClr val="hlink"/>
                  </a:solidFill>
                  <a:latin typeface="Open Sans"/>
                  <a:ea typeface="Open Sans"/>
                  <a:cs typeface="Open Sans"/>
                  <a:sym typeface="Open Sans"/>
                  <a:hlinkClick r:id="rId2"/>
                </a:rPr>
                <a:t>https://pmo.pmp.my.id/</a:t>
              </a:r>
              <a:r>
                <a:rPr lang="en-GB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10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endParaRPr>
            </a:p>
          </p:txBody>
        </p:sp>
      </p:grpSp>
      <p:grpSp>
        <p:nvGrpSpPr>
          <p:cNvPr id="989" name="Google Shape;989;p165"/>
          <p:cNvGrpSpPr/>
          <p:nvPr/>
        </p:nvGrpSpPr>
        <p:grpSpPr>
          <a:xfrm>
            <a:off x="6950225" y="732575"/>
            <a:ext cx="2064000" cy="3141650"/>
            <a:chOff x="6874025" y="1189775"/>
            <a:chExt cx="2064000" cy="3141650"/>
          </a:xfrm>
        </p:grpSpPr>
        <p:sp>
          <p:nvSpPr>
            <p:cNvPr id="990" name="Google Shape;990;p165"/>
            <p:cNvSpPr/>
            <p:nvPr/>
          </p:nvSpPr>
          <p:spPr>
            <a:xfrm>
              <a:off x="6874025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D83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FFFFFF"/>
                  </a:solidFill>
                  <a:latin typeface="Roboto" panose="02000000000000000000"/>
                  <a:ea typeface="Roboto" panose="02000000000000000000"/>
                  <a:cs typeface="Roboto" panose="02000000000000000000"/>
                  <a:sym typeface="Roboto" panose="02000000000000000000"/>
                </a:rPr>
                <a:t>Lorem 5</a:t>
              </a:r>
              <a:endParaRPr>
                <a:solidFill>
                  <a:srgbClr val="FFFFF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endParaRPr>
            </a:p>
          </p:txBody>
        </p:sp>
        <p:sp>
          <p:nvSpPr>
            <p:cNvPr id="991" name="Google Shape;991;p165"/>
            <p:cNvSpPr txBox="1"/>
            <p:nvPr/>
          </p:nvSpPr>
          <p:spPr>
            <a:xfrm>
              <a:off x="6874025" y="1980925"/>
              <a:ext cx="19344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GB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Pemda menetapkan Sasaran Sekolah Imbas melalui Surat Keputusan Penetapan Sekolah Imbas melalui Program Sekolah Penggerak </a:t>
              </a:r>
              <a:endParaRPr sz="2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endParaRPr>
            </a:p>
          </p:txBody>
        </p:sp>
      </p:grpSp>
      <p:grpSp>
        <p:nvGrpSpPr>
          <p:cNvPr id="992" name="Google Shape;992;p165"/>
          <p:cNvGrpSpPr/>
          <p:nvPr/>
        </p:nvGrpSpPr>
        <p:grpSpPr>
          <a:xfrm>
            <a:off x="4738150" y="732575"/>
            <a:ext cx="2064000" cy="3141650"/>
            <a:chOff x="5195350" y="1189775"/>
            <a:chExt cx="2064000" cy="3141650"/>
          </a:xfrm>
        </p:grpSpPr>
        <p:sp>
          <p:nvSpPr>
            <p:cNvPr id="993" name="Google Shape;993;p165"/>
            <p:cNvSpPr/>
            <p:nvPr/>
          </p:nvSpPr>
          <p:spPr>
            <a:xfrm>
              <a:off x="5195350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FFFFFF"/>
                  </a:solidFill>
                  <a:latin typeface="Roboto" panose="02000000000000000000"/>
                  <a:ea typeface="Roboto" panose="02000000000000000000"/>
                  <a:cs typeface="Roboto" panose="02000000000000000000"/>
                  <a:sym typeface="Roboto" panose="02000000000000000000"/>
                </a:rPr>
                <a:t>Lorem 4</a:t>
              </a:r>
              <a:endParaRPr>
                <a:solidFill>
                  <a:srgbClr val="FFFFF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endParaRPr>
            </a:p>
          </p:txBody>
        </p:sp>
        <p:sp>
          <p:nvSpPr>
            <p:cNvPr id="994" name="Google Shape;994;p165"/>
            <p:cNvSpPr txBox="1"/>
            <p:nvPr/>
          </p:nvSpPr>
          <p:spPr>
            <a:xfrm>
              <a:off x="5262975" y="1980925"/>
              <a:ext cx="1969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Pemda dan UPT memastikan kesediaan kepala satuan pendidikan imbas melalui penandatanganan Surat Pernyataan Kesediaan (format terlampir)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/>
                <a:buNone/>
              </a:pPr>
              <a:endParaRPr sz="1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5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endParaRPr>
            </a:p>
          </p:txBody>
        </p:sp>
      </p:grpSp>
      <p:grpSp>
        <p:nvGrpSpPr>
          <p:cNvPr id="995" name="Google Shape;995;p165"/>
          <p:cNvGrpSpPr/>
          <p:nvPr/>
        </p:nvGrpSpPr>
        <p:grpSpPr>
          <a:xfrm>
            <a:off x="125175" y="732800"/>
            <a:ext cx="2551062" cy="3017975"/>
            <a:chOff x="-258752" y="1189995"/>
            <a:chExt cx="2623200" cy="3017975"/>
          </a:xfrm>
        </p:grpSpPr>
        <p:sp>
          <p:nvSpPr>
            <p:cNvPr id="996" name="Google Shape;996;p165"/>
            <p:cNvSpPr/>
            <p:nvPr/>
          </p:nvSpPr>
          <p:spPr>
            <a:xfrm>
              <a:off x="-152403" y="1189995"/>
              <a:ext cx="2367000" cy="669000"/>
            </a:xfrm>
            <a:prstGeom prst="homePlate">
              <a:avLst>
                <a:gd name="adj" fmla="val 50000"/>
              </a:avLst>
            </a:prstGeom>
            <a:solidFill>
              <a:srgbClr val="094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rgbClr val="FFFFFF"/>
                  </a:solidFill>
                  <a:latin typeface="Roboto" panose="02000000000000000000"/>
                  <a:ea typeface="Roboto" panose="02000000000000000000"/>
                  <a:cs typeface="Roboto" panose="02000000000000000000"/>
                  <a:sym typeface="Roboto" panose="02000000000000000000"/>
                </a:rPr>
                <a:t>Pemetaan Sekolah Pengimbas dan Sasaran Sekolah Imbas</a:t>
              </a:r>
              <a:endParaRPr sz="1100" b="1">
                <a:solidFill>
                  <a:srgbClr val="FFFFF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endParaRPr>
            </a:p>
          </p:txBody>
        </p:sp>
        <p:sp>
          <p:nvSpPr>
            <p:cNvPr id="997" name="Google Shape;997;p165"/>
            <p:cNvSpPr txBox="1"/>
            <p:nvPr/>
          </p:nvSpPr>
          <p:spPr>
            <a:xfrm>
              <a:off x="-258752" y="1857470"/>
              <a:ext cx="26232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Memetakan 1 Sekolah Pengimbas dengan 3 calon sasaran satuan pendidikan imbas berdasarkan data daftar satuan pendidikan yang disediakan oleh Kementerian, dengan ketentuan :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lvl="1" indent="-177800" algn="l" rtl="0"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AutoNum type="alphaLcPeriod"/>
              </a:pPr>
              <a:r>
                <a:rPr lang="en-GB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Terjangkau secara geografis dan berlokasi dalam </a:t>
              </a:r>
              <a:r>
                <a:rPr lang="en-GB" sz="10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satu kabupaten</a:t>
              </a:r>
              <a:r>
                <a:rPr lang="en-GB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yang sama dengan satuan pendidikan pelaksana pengimbasan 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lvl="1" indent="-1778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AutoNum type="alphaLcPeriod"/>
              </a:pPr>
              <a:r>
                <a:rPr lang="en-GB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Khusus jenjang SLB dan SMA, jika tidak ada yang diimbaskan dalam </a:t>
              </a:r>
              <a:r>
                <a:rPr lang="en-GB" sz="10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1 kabupaten</a:t>
              </a:r>
              <a:r>
                <a:rPr lang="en-GB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, maka dapat melaksanakan pengimbasan pada satuan pendidikan </a:t>
              </a:r>
              <a:r>
                <a:rPr lang="en-GB" sz="10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lintas kabupaten dalam satu propinsi</a:t>
              </a:r>
              <a:endParaRPr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lvl="1" indent="-1778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AutoNum type="alphaLcPeriod"/>
              </a:pPr>
              <a:r>
                <a:rPr lang="en-GB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Calon sasaran satuan pendidikan imbas yang bukan merupakan sasaran pengimbasan dari sumber pembiayaan APBD 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91440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98" name="Google Shape;998;p165"/>
          <p:cNvSpPr/>
          <p:nvPr/>
        </p:nvSpPr>
        <p:spPr>
          <a:xfrm>
            <a:off x="2602350" y="732575"/>
            <a:ext cx="2064000" cy="669000"/>
          </a:xfrm>
          <a:prstGeom prst="chevron">
            <a:avLst>
              <a:gd name="adj" fmla="val 50000"/>
            </a:avLst>
          </a:prstGeom>
          <a:solidFill>
            <a:srgbClr val="0D5C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Rekapitulasi Data Pengimbasan</a:t>
            </a:r>
            <a:endParaRPr sz="1200" b="1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999" name="Google Shape;999;p165"/>
          <p:cNvSpPr/>
          <p:nvPr/>
        </p:nvSpPr>
        <p:spPr>
          <a:xfrm>
            <a:off x="6950225" y="732575"/>
            <a:ext cx="2064000" cy="669000"/>
          </a:xfrm>
          <a:prstGeom prst="chevron">
            <a:avLst>
              <a:gd name="adj" fmla="val 50000"/>
            </a:avLst>
          </a:prstGeom>
          <a:solidFill>
            <a:srgbClr val="307A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FFFFF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Penetapan Sekolah Imbas melalui SK Pemda </a:t>
            </a:r>
            <a:endParaRPr sz="1100" b="1">
              <a:solidFill>
                <a:srgbClr val="FFFFFF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000" name="Google Shape;1000;p165"/>
          <p:cNvSpPr/>
          <p:nvPr/>
        </p:nvSpPr>
        <p:spPr>
          <a:xfrm>
            <a:off x="4738150" y="732575"/>
            <a:ext cx="2064000" cy="669000"/>
          </a:xfrm>
          <a:prstGeom prst="chevron">
            <a:avLst>
              <a:gd name="adj" fmla="val 50000"/>
            </a:avLst>
          </a:prstGeom>
          <a:solidFill>
            <a:srgbClr val="0E6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Komitmen Sekolah Pengimbas dan Sekolah Imbas</a:t>
            </a:r>
            <a:endParaRPr sz="1100" b="1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001" name="Google Shape;1001;p165"/>
          <p:cNvSpPr txBox="1"/>
          <p:nvPr/>
        </p:nvSpPr>
        <p:spPr>
          <a:xfrm>
            <a:off x="4945875" y="3180625"/>
            <a:ext cx="3748800" cy="1074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TARGET WAKTU - 29 Maret</a:t>
            </a:r>
            <a:endParaRPr sz="1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GB" sz="1200" b="1">
                <a:solidFill>
                  <a:schemeClr val="dk1"/>
                </a:solidFill>
              </a:rPr>
              <a:t>Rekapitulasi Data Sekolah Imbas 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GB" sz="1200" b="1">
                <a:solidFill>
                  <a:schemeClr val="dk1"/>
                </a:solidFill>
              </a:rPr>
              <a:t>Surat Komitmen sekolah Imbas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GB" sz="1200" b="1">
                <a:solidFill>
                  <a:schemeClr val="dk1"/>
                </a:solidFill>
              </a:rPr>
              <a:t>SK Pengimbasan dari Disdik</a:t>
            </a:r>
            <a:endParaRPr sz="500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48"/>
          <p:cNvSpPr txBox="1"/>
          <p:nvPr>
            <p:ph type="body" idx="2"/>
          </p:nvPr>
        </p:nvSpPr>
        <p:spPr>
          <a:xfrm>
            <a:off x="4939500" y="349100"/>
            <a:ext cx="3837000" cy="432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-GB" sz="1500">
                <a:latin typeface="Roboto Slab"/>
                <a:ea typeface="Roboto Slab"/>
                <a:cs typeface="Roboto Slab"/>
                <a:sym typeface="Roboto Slab"/>
              </a:rPr>
              <a:t>Rekognisi Pembelajaran Lampau (RPL):</a:t>
            </a:r>
            <a:br>
              <a:rPr lang="en-GB" sz="1500"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-GB" sz="1500">
                <a:latin typeface="Roboto Slab"/>
                <a:ea typeface="Roboto Slab"/>
                <a:cs typeface="Roboto Slab"/>
                <a:sym typeface="Roboto Slab"/>
              </a:rPr>
              <a:t>Kebijakan dan Syarat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-GB" sz="1500">
                <a:latin typeface="Roboto Slab"/>
                <a:ea typeface="Roboto Slab"/>
                <a:cs typeface="Roboto Slab"/>
                <a:sym typeface="Roboto Slab"/>
              </a:rPr>
              <a:t>Pengimbasan PSP Angkatan 1:</a:t>
            </a:r>
            <a:br>
              <a:rPr lang="en-GB" sz="1500"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-GB" sz="1500">
                <a:latin typeface="Roboto Slab"/>
                <a:ea typeface="Roboto Slab"/>
                <a:cs typeface="Roboto Slab"/>
                <a:sym typeface="Roboto Slab"/>
              </a:rPr>
              <a:t>Kebijakan dan Desain Pendampinga</a:t>
            </a:r>
            <a:r>
              <a:rPr lang="en-GB" sz="1500">
                <a:latin typeface="Roboto Slab"/>
                <a:ea typeface="Roboto Slab"/>
                <a:cs typeface="Roboto Slab"/>
                <a:sym typeface="Roboto Slab"/>
              </a:rPr>
              <a:t>n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rPr lang="en-GB" sz="1500">
                <a:latin typeface="Roboto Slab"/>
                <a:ea typeface="Roboto Slab"/>
                <a:cs typeface="Roboto Slab"/>
                <a:sym typeface="Roboto Slab"/>
              </a:rPr>
              <a:t>Pendampingan PSP t.a. 2024/2025</a:t>
            </a:r>
            <a:r>
              <a:rPr lang="en-GB" sz="1500">
                <a:latin typeface="Roboto Slab"/>
                <a:ea typeface="Roboto Slab"/>
                <a:cs typeface="Roboto Slab"/>
                <a:sym typeface="Roboto Slab"/>
              </a:rPr>
              <a:t>:</a:t>
            </a:r>
            <a:br>
              <a:rPr lang="en-GB" sz="1500"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-GB" sz="1500">
                <a:latin typeface="Roboto Slab"/>
                <a:ea typeface="Roboto Slab"/>
                <a:cs typeface="Roboto Slab"/>
                <a:sym typeface="Roboto Slab"/>
              </a:rPr>
              <a:t>Kebijakan dan Desain Pendampingan untuk SP Angkatan 2 dan 3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55" name="Google Shape;755;p148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Daftar Isi</a:t>
            </a:r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66"/>
          <p:cNvSpPr txBox="1"/>
          <p:nvPr>
            <p:ph type="title"/>
          </p:nvPr>
        </p:nvSpPr>
        <p:spPr>
          <a:xfrm>
            <a:off x="560050" y="832500"/>
            <a:ext cx="79506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 Pelatihan Narasumber Bimtek Pengimbasan</a:t>
            </a:r>
            <a:endParaRPr sz="2400" b="1"/>
          </a:p>
        </p:txBody>
      </p:sp>
      <p:graphicFrame>
        <p:nvGraphicFramePr>
          <p:cNvPr id="1007" name="Google Shape;1007;p166"/>
          <p:cNvGraphicFramePr/>
          <p:nvPr/>
        </p:nvGraphicFramePr>
        <p:xfrm>
          <a:off x="560050" y="1583405"/>
          <a:ext cx="7861825" cy="3000000"/>
        </p:xfrm>
        <a:graphic>
          <a:graphicData uri="http://schemas.openxmlformats.org/drawingml/2006/table">
            <a:tbl>
              <a:tblPr>
                <a:noFill/>
                <a:tableStyleId>{D8A23CFE-0539-409E-843E-092E6F998D18}</a:tableStyleId>
              </a:tblPr>
              <a:tblGrid>
                <a:gridCol w="1964350"/>
                <a:gridCol w="257150"/>
                <a:gridCol w="5640325"/>
              </a:tblGrid>
              <a:tr h="948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Tujuan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: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en-GB" sz="13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Menyiapkan dan membekali narasumber (FSP 1) yang akan bertugas pada pelatihan 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pengimbasan </a:t>
                      </a:r>
                      <a:r>
                        <a:rPr lang="en-GB" sz="13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kepada kepala sekolah dan 1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 </a:t>
                      </a:r>
                      <a:r>
                        <a:rPr lang="en-GB" sz="13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perwakilan guru dari satuan pendidikan pengimbas yang akan melakukan pengimbasan kepada sekolah sasaran. Narasumber yang akan terlibat adalah FSP angkatan 1.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4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Moda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: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en-GB" sz="13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Luring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4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Total JP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: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en-GB" sz="13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26 JP 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4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Waktu Pelaksanaan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: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en-GB" sz="13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 Hari, 3 Malam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4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Jumlah Peserta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: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en-GB" sz="13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214 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Jumlah Regional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: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en-GB" sz="13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3 (Surabaya, DIY, Jakarta)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Instruktur/Pengajar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: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en-GB" sz="13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Pengembang materi/modul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67"/>
          <p:cNvSpPr txBox="1"/>
          <p:nvPr>
            <p:ph type="title"/>
          </p:nvPr>
        </p:nvSpPr>
        <p:spPr>
          <a:xfrm>
            <a:off x="380736" y="770405"/>
            <a:ext cx="79470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/>
              <a:t>Pelaksanaan Bimtek NS (Luring)</a:t>
            </a:r>
            <a:endParaRPr sz="3000" b="1"/>
          </a:p>
        </p:txBody>
      </p:sp>
      <p:graphicFrame>
        <p:nvGraphicFramePr>
          <p:cNvPr id="1013" name="Google Shape;1013;p167"/>
          <p:cNvGraphicFramePr/>
          <p:nvPr/>
        </p:nvGraphicFramePr>
        <p:xfrm>
          <a:off x="441136" y="1480766"/>
          <a:ext cx="8272500" cy="3160825"/>
        </p:xfrm>
        <a:graphic>
          <a:graphicData uri="http://schemas.openxmlformats.org/drawingml/2006/table">
            <a:tbl>
              <a:tblPr>
                <a:noFill/>
                <a:tableStyleId>{D0ED354E-ACAC-452E-A792-A3BAD030741C}</a:tableStyleId>
              </a:tblPr>
              <a:tblGrid>
                <a:gridCol w="534375"/>
                <a:gridCol w="1286300"/>
                <a:gridCol w="3636875"/>
                <a:gridCol w="1407475"/>
                <a:gridCol w="1407475"/>
              </a:tblGrid>
              <a:tr h="46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en-GB" sz="1400" b="1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No</a:t>
                      </a:r>
                      <a:endParaRPr sz="1400" b="1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en-GB" sz="1400" b="1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Regional</a:t>
                      </a:r>
                      <a:endParaRPr sz="1400" b="1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en-GB" sz="1400" b="1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Provinsi</a:t>
                      </a:r>
                      <a:endParaRPr sz="1400" b="1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en-GB" sz="1400" b="1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Jumlah Peserta</a:t>
                      </a:r>
                      <a:endParaRPr sz="1400" b="1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Waktu</a:t>
                      </a:r>
                      <a:endParaRPr sz="1400" b="1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2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en-GB" sz="14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</a:t>
                      </a: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Regional 3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en-GB" sz="14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Surabaya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JATIM, Semua Sulawesi, NTT, NTB, Maluku, Maluku Utara, Semua Papua 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62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b="1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14 - 17 Mei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96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en-GB" sz="14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</a:t>
                      </a: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Regional 2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en-GB" sz="14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Jogjakarta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JABAR, JATENG, DIY, B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ali, </a:t>
                      </a: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Semua Kalimantan</a:t>
                      </a: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78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b="1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20 - 23 Mei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2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en-GB" sz="14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3</a:t>
                      </a: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en-GB" sz="14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Regional 1</a:t>
                      </a: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en-GB" sz="1400" b="1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Jakarta</a:t>
                      </a:r>
                      <a:endParaRPr sz="1400" b="1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Semua Sumatera, Banten</a:t>
                      </a: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74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b="1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28 - 31 Mei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21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 panose="020B0604020202020204"/>
                        <a:buNone/>
                      </a:pPr>
                      <a:r>
                        <a:rPr lang="en-GB" sz="1500" b="1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Jumlah</a:t>
                      </a:r>
                      <a:endParaRPr sz="1500" b="1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en-GB" sz="14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214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68"/>
          <p:cNvSpPr txBox="1"/>
          <p:nvPr>
            <p:ph type="title"/>
          </p:nvPr>
        </p:nvSpPr>
        <p:spPr>
          <a:xfrm>
            <a:off x="675675" y="458775"/>
            <a:ext cx="774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/>
              <a:t>Pendampingan PSP t.a. 2024/2025:</a:t>
            </a:r>
            <a:br>
              <a:rPr lang="en-GB" sz="3000"/>
            </a:br>
            <a:r>
              <a:rPr lang="en-GB" sz="3000"/>
              <a:t>Kebijakan dan Desain Pendampingan untuk SP Angkatan 2 dan 3</a:t>
            </a:r>
            <a:endParaRPr sz="3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48"/>
          <p:cNvSpPr txBox="1"/>
          <p:nvPr>
            <p:ph type="body" idx="2"/>
          </p:nvPr>
        </p:nvSpPr>
        <p:spPr>
          <a:xfrm>
            <a:off x="4939500" y="349100"/>
            <a:ext cx="3837000" cy="432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-US" sz="1500">
                <a:latin typeface="Roboto Slab"/>
                <a:ea typeface="Roboto Slab"/>
                <a:cs typeface="Roboto Slab"/>
                <a:sym typeface="Roboto Slab"/>
              </a:rPr>
              <a:t>PMO Level Sekolah oleh FSP 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-US" sz="1500">
                <a:latin typeface="Roboto Slab"/>
                <a:ea typeface="Roboto Slab"/>
                <a:cs typeface="Roboto Slab"/>
                <a:sym typeface="Roboto Slab"/>
              </a:rPr>
              <a:t>Kunjungan Lapangan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rPr lang="en-US" sz="1500">
                <a:latin typeface="Roboto Slab"/>
                <a:ea typeface="Roboto Slab"/>
                <a:cs typeface="Roboto Slab"/>
                <a:sym typeface="Roboto Slab"/>
              </a:rPr>
              <a:t>Refleksi Coaching untuk Pengawas Sekolah</a:t>
            </a:r>
            <a:endParaRPr lang="en-US" sz="15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55" name="Google Shape;755;p148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Perubahan</a:t>
            </a:r>
            <a:endParaRPr lang="en-US" alt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69"/>
          <p:cNvSpPr txBox="1"/>
          <p:nvPr>
            <p:ph type="title"/>
          </p:nvPr>
        </p:nvSpPr>
        <p:spPr>
          <a:xfrm>
            <a:off x="140475" y="801900"/>
            <a:ext cx="8733300" cy="3459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/>
              <a:t>Pendampingan </a:t>
            </a:r>
            <a:r>
              <a:rPr lang="en-GB" sz="2000" b="1"/>
              <a:t>PSP</a:t>
            </a:r>
            <a:r>
              <a:rPr lang="en-GB" sz="2000" b="1"/>
              <a:t> 2 Tahun 3</a:t>
            </a:r>
            <a:endParaRPr sz="2000" b="1"/>
          </a:p>
        </p:txBody>
      </p:sp>
      <p:graphicFrame>
        <p:nvGraphicFramePr>
          <p:cNvPr id="1024" name="Google Shape;1024;p169"/>
          <p:cNvGraphicFramePr/>
          <p:nvPr/>
        </p:nvGraphicFramePr>
        <p:xfrm>
          <a:off x="140475" y="1271600"/>
          <a:ext cx="8733400" cy="3000000"/>
        </p:xfrm>
        <a:graphic>
          <a:graphicData uri="http://schemas.openxmlformats.org/drawingml/2006/table">
            <a:tbl>
              <a:tblPr>
                <a:noFill/>
                <a:tableStyleId>{0519701E-36EA-454F-8562-A8E7BAE6C1EA}</a:tableStyleId>
              </a:tblPr>
              <a:tblGrid>
                <a:gridCol w="644725"/>
                <a:gridCol w="1835675"/>
                <a:gridCol w="376100"/>
                <a:gridCol w="382850"/>
                <a:gridCol w="382850"/>
                <a:gridCol w="382850"/>
                <a:gridCol w="382850"/>
                <a:gridCol w="37610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644725"/>
                <a:gridCol w="644725"/>
              </a:tblGrid>
              <a:tr h="179400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PSP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Kegiatan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2024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2025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JP 1 Tahun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Catatan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JP awal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</a:tr>
              <a:tr h="17940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Ags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Sep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Okt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Nov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Des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Jan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Feb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Mar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Apr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Mei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Juni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Juli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225525">
                <a:tc rowSpan="10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Loka Komunitas Belajar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5525">
                <a:tc vMerge="1"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Refleksi Lokakarya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5525">
                <a:tc vMerge="1"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Kunjungan Lapangan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00"/>
                          </a:solidFill>
                        </a:rPr>
                        <a:t>A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00"/>
                          </a:solidFill>
                        </a:rPr>
                        <a:t>A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625">
                <a:tc vMerge="1"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Refleksi Pendampingan oleh Pengawas Sekolah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5525">
                <a:tc vMerge="1"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Loka Perencanaan Berbasis Data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5525">
                <a:tc vMerge="1"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Loka Penguatan Literasi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5525">
                <a:tc vMerge="1"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Loka Disiplin Positif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5525">
                <a:tc vMerge="1"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Loka Kepemimpinan Sekolah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5525">
                <a:tc vMerge="1"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Forum Pemangku Kepentingan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625">
                <a:tc vMerge="1"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Total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0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12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0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0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0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12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72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ditambah 2x(2xUH)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76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70"/>
          <p:cNvSpPr txBox="1"/>
          <p:nvPr>
            <p:ph type="title"/>
          </p:nvPr>
        </p:nvSpPr>
        <p:spPr>
          <a:xfrm>
            <a:off x="140475" y="801900"/>
            <a:ext cx="8733300" cy="3459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/>
              <a:t>Pendampingan PSP 3 Tahun 2</a:t>
            </a:r>
            <a:endParaRPr sz="2000" b="1"/>
          </a:p>
        </p:txBody>
      </p:sp>
      <p:graphicFrame>
        <p:nvGraphicFramePr>
          <p:cNvPr id="1030" name="Google Shape;1030;p170"/>
          <p:cNvGraphicFramePr/>
          <p:nvPr/>
        </p:nvGraphicFramePr>
        <p:xfrm>
          <a:off x="185913" y="1223950"/>
          <a:ext cx="8772175" cy="3400450"/>
        </p:xfrm>
        <a:graphic>
          <a:graphicData uri="http://schemas.openxmlformats.org/drawingml/2006/table">
            <a:tbl>
              <a:tblPr>
                <a:noFill/>
                <a:tableStyleId>{0519701E-36EA-454F-8562-A8E7BAE6C1EA}</a:tableStyleId>
              </a:tblPr>
              <a:tblGrid>
                <a:gridCol w="650250"/>
                <a:gridCol w="1851425"/>
                <a:gridCol w="379325"/>
                <a:gridCol w="382850"/>
                <a:gridCol w="382850"/>
                <a:gridCol w="382850"/>
                <a:gridCol w="382850"/>
                <a:gridCol w="37932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650250"/>
                <a:gridCol w="650250"/>
              </a:tblGrid>
              <a:tr h="194475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PSP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Kegiatan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2024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2025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JP 1 Tahun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Catatan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JP awal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</a:tr>
              <a:tr h="19447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Ags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Sep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Okt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Nov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Des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Jan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Feb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Mar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Apr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Mei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Juni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Juli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244475">
                <a:tc rowSpan="1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3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Loka Pembelajaran dan Asesmen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1900">
                <a:tc vMerge="1"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Loka Projek Penguatan Profil Pelajar Pancasila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4475">
                <a:tc vMerge="1"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Refleksi Lokakarya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4475">
                <a:tc vMerge="1"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Kunjungan Lapangan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00"/>
                          </a:solidFill>
                        </a:rPr>
                        <a:t>A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00"/>
                          </a:solidFill>
                        </a:rPr>
                        <a:t>A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1900">
                <a:tc vMerge="1"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Refleksi Pendampingan oleh Pengawas Sekolah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4475">
                <a:tc vMerge="1"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Loka Perencanaan Berbasis Data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4475">
                <a:tc vMerge="1"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Loka Disiplin Positif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4475">
                <a:tc vMerge="1"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Loka Komunitas Belajar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4475">
                <a:tc vMerge="1"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Loka Kepemimpinan Sekolah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4475">
                <a:tc vMerge="1"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Forum Pemangku Kepentingan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1900">
                <a:tc vMerge="1"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Total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0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16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12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0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0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0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12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80</a:t>
                      </a:r>
                      <a:endParaRPr sz="900" b="1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ditambah 2x(2xUH)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100</a:t>
                      </a:r>
                      <a:endParaRPr sz="9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28575" marR="28575" marT="19050" marB="19050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171"/>
          <p:cNvSpPr/>
          <p:nvPr/>
        </p:nvSpPr>
        <p:spPr>
          <a:xfrm>
            <a:off x="37525" y="2983925"/>
            <a:ext cx="4778700" cy="1704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36" name="Google Shape;1036;p171"/>
          <p:cNvSpPr txBox="1"/>
          <p:nvPr>
            <p:ph type="title"/>
          </p:nvPr>
        </p:nvSpPr>
        <p:spPr>
          <a:xfrm>
            <a:off x="217725" y="832503"/>
            <a:ext cx="7886700" cy="391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50" b="1"/>
              <a:t>Kunjungan Lapangan Agustus-Oktober 2024</a:t>
            </a:r>
            <a:endParaRPr sz="2050" b="1"/>
          </a:p>
        </p:txBody>
      </p:sp>
      <p:sp>
        <p:nvSpPr>
          <p:cNvPr id="1037" name="Google Shape;1037;p171"/>
          <p:cNvSpPr/>
          <p:nvPr/>
        </p:nvSpPr>
        <p:spPr>
          <a:xfrm>
            <a:off x="217725" y="1305075"/>
            <a:ext cx="4354200" cy="685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Melakukan pemetaan kebutuhan sekolah.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38" name="Google Shape;1038;p171"/>
          <p:cNvSpPr/>
          <p:nvPr/>
        </p:nvSpPr>
        <p:spPr>
          <a:xfrm>
            <a:off x="217725" y="2106400"/>
            <a:ext cx="4354200" cy="685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Menyusun bahan penguatan sesuai hasil pemetaan kebutuhan sekolah.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39" name="Google Shape;1039;p171"/>
          <p:cNvSpPr/>
          <p:nvPr/>
        </p:nvSpPr>
        <p:spPr>
          <a:xfrm>
            <a:off x="217725" y="3067063"/>
            <a:ext cx="4354200" cy="6858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Melakukan penguatan ke sekolah dampingan.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40" name="Google Shape;1040;p171"/>
          <p:cNvSpPr/>
          <p:nvPr/>
        </p:nvSpPr>
        <p:spPr>
          <a:xfrm>
            <a:off x="217725" y="3893000"/>
            <a:ext cx="4354200" cy="6858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Memfasilitasi penyusunan rencana tindak lanjut sekolah.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41" name="Google Shape;1041;p171"/>
          <p:cNvSpPr txBox="1"/>
          <p:nvPr/>
        </p:nvSpPr>
        <p:spPr>
          <a:xfrm>
            <a:off x="5624725" y="3640025"/>
            <a:ext cx="1249200" cy="391800"/>
          </a:xfrm>
          <a:prstGeom prst="rect">
            <a:avLst/>
          </a:prstGeom>
          <a:solidFill>
            <a:srgbClr val="B1CDF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 JP</a:t>
            </a: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1042" name="Google Shape;1042;p171"/>
          <p:cNvCxnSpPr>
            <a:stCxn id="1035" idx="3"/>
            <a:endCxn id="1041" idx="1"/>
          </p:cNvCxnSpPr>
          <p:nvPr/>
        </p:nvCxnSpPr>
        <p:spPr>
          <a:xfrm>
            <a:off x="4816225" y="3835925"/>
            <a:ext cx="80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043" name="Google Shape;1043;p171"/>
          <p:cNvSpPr txBox="1"/>
          <p:nvPr/>
        </p:nvSpPr>
        <p:spPr>
          <a:xfrm>
            <a:off x="5700925" y="1228875"/>
            <a:ext cx="25839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Keterangan</a:t>
            </a:r>
            <a:endParaRPr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1044" name="Google Shape;1044;p171"/>
          <p:cNvGraphicFramePr/>
          <p:nvPr/>
        </p:nvGraphicFramePr>
        <p:xfrm>
          <a:off x="5777125" y="1620725"/>
          <a:ext cx="3151675" cy="3000000"/>
        </p:xfrm>
        <a:graphic>
          <a:graphicData uri="http://schemas.openxmlformats.org/drawingml/2006/table">
            <a:tbl>
              <a:tblPr>
                <a:noFill/>
                <a:tableStyleId>{6954C7ED-D5F1-48B2-8623-20730C8500CC}</a:tableStyleId>
              </a:tblPr>
              <a:tblGrid>
                <a:gridCol w="382850"/>
                <a:gridCol w="276882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Kegiatan yang tidak berimplikasi honor/biaya.</a:t>
                      </a:r>
                      <a:endParaRPr sz="11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Perlu dilaporkan di dalam SIMPKB.</a:t>
                      </a:r>
                      <a:endParaRPr sz="11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2"/>
          <p:cNvSpPr txBox="1"/>
          <p:nvPr>
            <p:ph type="title"/>
          </p:nvPr>
        </p:nvSpPr>
        <p:spPr>
          <a:xfrm>
            <a:off x="623888" y="680108"/>
            <a:ext cx="7886700" cy="601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50" b="1"/>
              <a:t>Skema Lokakarya Pendampingan Pengawas Sekolah</a:t>
            </a:r>
            <a:endParaRPr lang="en-GB" sz="2350" b="1"/>
          </a:p>
        </p:txBody>
      </p:sp>
      <p:sp>
        <p:nvSpPr>
          <p:cNvPr id="1050" name="Google Shape;1050;p172"/>
          <p:cNvSpPr/>
          <p:nvPr/>
        </p:nvSpPr>
        <p:spPr>
          <a:xfrm>
            <a:off x="623900" y="1281600"/>
            <a:ext cx="7724400" cy="947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Fokus pada model kompetensi pengawas sesuai Peraturan Direktur Jenderal Guru dan Tenaga Kependidikan Nomor 7328/B.B1/HK.03.01/2023 dan peran pengawas sekolah menurut Perdirjen GTK Kemendikbudristek No. 4831 tahun 2023 dalam implementasi kebijakan Merdeka Belajar di sekolah.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51" name="Google Shape;1051;p172"/>
          <p:cNvSpPr/>
          <p:nvPr/>
        </p:nvSpPr>
        <p:spPr>
          <a:xfrm>
            <a:off x="623900" y="2372475"/>
            <a:ext cx="7724400" cy="947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 panose="020F0502020204030204"/>
              <a:buChar char="●"/>
            </a:pPr>
            <a:r>
              <a:rPr lang="en-GB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Lokakarya pendampingan pengawas sekolah dilaksanakan selama 8 JP pada bulan November 2024 dan Mei 2025. 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 panose="020F0502020204030204"/>
              <a:buChar char="●"/>
            </a:pPr>
            <a:r>
              <a:rPr lang="en-GB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Moda yang disarankan adalah luring. 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 panose="020F0502020204030204"/>
              <a:buChar char="●"/>
            </a:pPr>
            <a:r>
              <a:rPr lang="en-GB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Peserta kegiatan adalah pengawas sekolah.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52" name="Google Shape;1052;p172"/>
          <p:cNvSpPr/>
          <p:nvPr/>
        </p:nvSpPr>
        <p:spPr>
          <a:xfrm>
            <a:off x="623900" y="3463350"/>
            <a:ext cx="7724400" cy="947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FSP akan memfasilitasi lokakarya pendampingan sesuai dengan kebutuhan kelas. </a:t>
            </a:r>
            <a:r>
              <a:rPr lang="en-GB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Tidak semua FSP akan mendampingi kegiatan ini (sistemnya mirip dengan fasilitasi kegiatan Forum Pemangku Kepentingan)</a:t>
            </a:r>
            <a:r>
              <a:rPr lang="en-GB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 BBGP/BGP perlu melakukan penghitungan kebutuhan fasilitator dalam kelas (1 kelas terdiri dari 20-25 pengawas sekolah).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173"/>
          <p:cNvSpPr txBox="1"/>
          <p:nvPr>
            <p:ph type="title"/>
          </p:nvPr>
        </p:nvSpPr>
        <p:spPr>
          <a:xfrm>
            <a:off x="623888" y="680108"/>
            <a:ext cx="7886700" cy="601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50" b="1"/>
              <a:t>Skema Lokakarya Pendampingan Pengawas Sekolah</a:t>
            </a:r>
            <a:endParaRPr lang="en-GB" sz="2350" b="1"/>
          </a:p>
        </p:txBody>
      </p:sp>
      <p:sp>
        <p:nvSpPr>
          <p:cNvPr id="1058" name="Google Shape;1058;p173"/>
          <p:cNvSpPr/>
          <p:nvPr/>
        </p:nvSpPr>
        <p:spPr>
          <a:xfrm>
            <a:off x="623900" y="1281600"/>
            <a:ext cx="7724400" cy="3049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Sistem penghitungan kebutuhan kelas lokakarya pendampingan pengawas sekolah.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 panose="020F0502020204030204"/>
              <a:buAutoNum type="arabicPeriod"/>
            </a:pPr>
            <a:r>
              <a:rPr lang="en-GB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November 2024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 panose="020F0502020204030204"/>
              <a:buAutoNum type="alphaLcPeriod"/>
            </a:pPr>
            <a:r>
              <a:rPr lang="en-GB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Pengelompokkan peserta disarankan per jenjang.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 panose="020F0502020204030204"/>
              <a:buAutoNum type="alphaLcPeriod"/>
            </a:pPr>
            <a:r>
              <a:rPr lang="en-GB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Pengawas sekolah dapat dikelaskan lintas jenjang.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 panose="020F0502020204030204"/>
              <a:buAutoNum type="alphaLcPeriod"/>
            </a:pPr>
            <a:r>
              <a:rPr lang="en-GB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Lintas jenjang yang disarankan adalah dengan jenjang terdekat. Urutannya adalah PAUD, SD, SMP, SMA, SLB.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 panose="020F0502020204030204"/>
              <a:buAutoNum type="arabicPeriod"/>
            </a:pPr>
            <a:r>
              <a:rPr lang="en-GB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Mei 2025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AutoNum type="alphaLcPeriod"/>
            </a:pPr>
            <a:r>
              <a:rPr lang="en-GB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Pengelompokkan peserta disarankan per jenjang.</a:t>
            </a: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AutoNum type="alphaLcPeriod"/>
            </a:pPr>
            <a:r>
              <a:rPr lang="en-GB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Jika lintas jenjang, pengawas sekolah perlu dikelaskan dengan ketentuan sebagai berikut:</a:t>
            </a: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AutoNum type="romanLcPeriod"/>
            </a:pPr>
            <a:r>
              <a:rPr lang="en-GB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Kelompok 1: PAUD dan SD.</a:t>
            </a: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AutoNum type="romanLcPeriod"/>
            </a:pPr>
            <a:r>
              <a:rPr lang="en-GB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Kelompok 2: SMP, SMA, dan SLB.</a:t>
            </a: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49"/>
          <p:cNvSpPr txBox="1"/>
          <p:nvPr>
            <p:ph type="title"/>
          </p:nvPr>
        </p:nvSpPr>
        <p:spPr>
          <a:xfrm>
            <a:off x="675675" y="458775"/>
            <a:ext cx="774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 panose="020B0604020202020204"/>
              <a:buNone/>
            </a:pPr>
            <a:r>
              <a:rPr lang="en-US" altLang="en-GB" sz="3000"/>
              <a:t>Terima Kasih</a:t>
            </a:r>
            <a:endParaRPr lang="en-US" altLang="en-GB"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49"/>
          <p:cNvSpPr txBox="1"/>
          <p:nvPr>
            <p:ph type="title"/>
          </p:nvPr>
        </p:nvSpPr>
        <p:spPr>
          <a:xfrm>
            <a:off x="675675" y="458775"/>
            <a:ext cx="774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 panose="020B0604020202020204"/>
              <a:buNone/>
            </a:pPr>
            <a:r>
              <a:rPr lang="en-GB" sz="3000"/>
              <a:t>Rekognisi Pembelajaran Lampau (RPL):</a:t>
            </a:r>
            <a:br>
              <a:rPr lang="en-GB" sz="3000"/>
            </a:br>
            <a:r>
              <a:rPr lang="en-GB" sz="3000"/>
              <a:t>Kebijakan dan Syarat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5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-GB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Latar Belakang Pelaksanaan RPL</a:t>
            </a:r>
            <a:endParaRPr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766" name="Google Shape;766;p150"/>
          <p:cNvGraphicFramePr/>
          <p:nvPr/>
        </p:nvGraphicFramePr>
        <p:xfrm>
          <a:off x="151825" y="637625"/>
          <a:ext cx="8872800" cy="4069025"/>
        </p:xfrm>
        <a:graphic>
          <a:graphicData uri="http://schemas.openxmlformats.org/drawingml/2006/table">
            <a:tbl>
              <a:tblPr>
                <a:noFill/>
                <a:tableStyleId>{D0ED354E-ACAC-452E-A792-A3BAD030741C}</a:tableStyleId>
              </a:tblPr>
              <a:tblGrid>
                <a:gridCol w="4335600"/>
                <a:gridCol w="4537200"/>
              </a:tblGrid>
              <a:tr h="1249650"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5394"/>
                        </a:buClr>
                        <a:buSzPts val="1400"/>
                        <a:buFont typeface="Calibri" panose="020F0502020204030204"/>
                        <a:buChar char="●"/>
                      </a:pPr>
                      <a:r>
                        <a:rPr lang="en-GB" sz="1400" b="1" u="none" strike="noStrike" cap="none">
                          <a:solidFill>
                            <a:srgbClr val="0B5394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Sertifikat guru penggerak sebagai syarat penugasan guru sebagai kepala sekolah</a:t>
                      </a:r>
                      <a:endParaRPr sz="1400" b="1" u="none" strike="noStrike" cap="none">
                        <a:solidFill>
                          <a:srgbClr val="0B5394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5394"/>
                        </a:buClr>
                        <a:buSzPts val="1400"/>
                        <a:buFont typeface="Calibri" panose="020F0502020204030204"/>
                        <a:buChar char="●"/>
                      </a:pPr>
                      <a:r>
                        <a:rPr lang="en-GB" sz="1400" b="1" u="none" strike="noStrike" cap="none">
                          <a:solidFill>
                            <a:srgbClr val="0B5394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Dasar hukum yang menjadi rujukan: Permendikbud 40 Tahun 2021</a:t>
                      </a:r>
                      <a:endParaRPr sz="1400" b="1" u="none" strike="noStrike" cap="none">
                        <a:solidFill>
                          <a:srgbClr val="0B5394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175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5394"/>
                        </a:buClr>
                        <a:buSzPts val="1400"/>
                        <a:buFont typeface="Calibri" panose="020F0502020204030204"/>
                        <a:buChar char="●"/>
                      </a:pPr>
                      <a:r>
                        <a:rPr lang="en-GB" sz="1400" b="1" u="none" strike="noStrike" cap="none">
                          <a:solidFill>
                            <a:srgbClr val="0B5394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Pemberian sertifikat Pendidikan Guru Penggerak kepada Kepala Sekolah Program Sekolah Penggerak melalui mekanisme rekognisi pembelajaran lampau </a:t>
                      </a:r>
                      <a:endParaRPr sz="1400" b="1" u="none" strike="noStrike" cap="none">
                        <a:solidFill>
                          <a:srgbClr val="0B5394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5394"/>
                        </a:buClr>
                        <a:buSzPts val="1400"/>
                        <a:buFont typeface="Calibri" panose="020F0502020204030204"/>
                        <a:buChar char="●"/>
                      </a:pPr>
                      <a:r>
                        <a:rPr lang="en-GB" sz="1400" b="1" u="none" strike="noStrike" cap="none">
                          <a:solidFill>
                            <a:srgbClr val="0B5394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Dasar hukum yang menjadi rujukan: Permendikbud 52 Tahun 2023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1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1700" b="1" u="none" strike="noStrike" cap="none">
                          <a:solidFill>
                            <a:srgbClr val="1C4587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Pasal 2 </a:t>
                      </a:r>
                      <a:endParaRPr sz="1700" b="1" u="none" strike="noStrike" cap="none">
                        <a:solidFill>
                          <a:srgbClr val="1C4587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1200" i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Guru yang diberikan penugasan sebagai Kepala Sekolah harus memenuhi persyaratan sebagai berikut: </a:t>
                      </a:r>
                      <a:endParaRPr sz="1200" i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1200" i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a. memiliki kualifikasi akademik paling rendah sarjana (S-1) atau diploma empat (D-IV) dari perguruan tinggi dan program studi yang terakreditasi; </a:t>
                      </a:r>
                      <a:endParaRPr sz="1200" i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1200" i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b. memiliki sertifikat pendidik; </a:t>
                      </a:r>
                      <a:endParaRPr sz="1200" i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1200" i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c. </a:t>
                      </a:r>
                      <a:r>
                        <a:rPr lang="en-GB" sz="1200" b="1" i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memiliki Sertifikat Guru Penggerak; </a:t>
                      </a:r>
                      <a:endParaRPr sz="1200" b="1" i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1200" i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d. memiliki pangkat paling rendah penata muda tingkat I, golongan ruang III/b bagi Guru yang berstatus sebagai PNS; </a:t>
                      </a:r>
                      <a:endParaRPr sz="1200" i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1200" i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e. memiliki jenjang jabatan paling rendah Guru ahli pertama bagi Guru pegawai pemerintah dengan perjanjian kerja; </a:t>
                      </a:r>
                      <a:endParaRPr sz="1200" i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1200" i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f. memiliki hasil penilaian kinerja Guru dengan sebutan paling rendah Baik selama 2 (dua) tahun terakhir untuk setiap unsur penilaian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1700" b="1" u="none" strike="noStrike" cap="none">
                          <a:solidFill>
                            <a:srgbClr val="0B5394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Pasal 10 </a:t>
                      </a:r>
                      <a:endParaRPr sz="1700" b="1" u="none" strike="noStrike" cap="none">
                        <a:solidFill>
                          <a:srgbClr val="0B5394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1200" i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Pendidikan Guru Penggerak memberikan rekognisi pembelajaran lampau dengan memberikan pengurangan beban belajar sebagaimana dimaksud dalam Pasal 9 terhadap: </a:t>
                      </a:r>
                      <a:endParaRPr sz="1200" i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457200" marR="0" lvl="0" indent="-2921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 panose="020F0502020204030204"/>
                        <a:buAutoNum type="alphaUcPeriod"/>
                      </a:pPr>
                      <a:r>
                        <a:rPr lang="en-GB" sz="1200" i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Guru sebagai pelatih ahli pada PSP; </a:t>
                      </a:r>
                      <a:endParaRPr sz="1200" i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457200" marR="0" lvl="0" indent="-2921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 panose="020F0502020204030204"/>
                        <a:buAutoNum type="alphaUcPeriod"/>
                      </a:pPr>
                      <a:r>
                        <a:rPr lang="en-GB" sz="1200" i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Guru sebagai Fasilitator pada PSP; </a:t>
                      </a:r>
                      <a:endParaRPr sz="1200" i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457200" marR="0" lvl="0" indent="-2921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 panose="020F0502020204030204"/>
                        <a:buAutoNum type="alphaUcPeriod"/>
                      </a:pPr>
                      <a:r>
                        <a:rPr lang="en-GB" sz="1200" i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Guru sebagai Pengajar Praktik pada pendidikan Guru Penggerak; atau </a:t>
                      </a:r>
                      <a:endParaRPr sz="1200" i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457200" marR="0" lvl="0" indent="-2921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 panose="020F0502020204030204"/>
                        <a:buAutoNum type="alphaUcPeriod"/>
                      </a:pPr>
                      <a:r>
                        <a:rPr lang="en-GB" sz="1200" b="1" i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Guru yang memiliki surat keputusan penugasan sebagai kepala sekolah yang ditetapkan sebagai pelaksana PSP dan telah melaksanakan tugas pada PSP dan SMK PK selama 3 (tiga) tahun berturut-turut.” [Permendikbud 52 Tahun 2023]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767" name="Google Shape;767;p150"/>
          <p:cNvSpPr/>
          <p:nvPr/>
        </p:nvSpPr>
        <p:spPr>
          <a:xfrm>
            <a:off x="91875" y="758650"/>
            <a:ext cx="201600" cy="211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highlight>
                  <a:srgbClr val="FFC000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</a:t>
            </a:r>
            <a:endParaRPr sz="1400" b="1" i="0" u="none" strike="noStrike" cap="none">
              <a:solidFill>
                <a:srgbClr val="000000"/>
              </a:solidFill>
              <a:highlight>
                <a:srgbClr val="FFC000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68" name="Google Shape;768;p150"/>
          <p:cNvSpPr/>
          <p:nvPr/>
        </p:nvSpPr>
        <p:spPr>
          <a:xfrm>
            <a:off x="4370400" y="758650"/>
            <a:ext cx="201600" cy="211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highlight>
                  <a:srgbClr val="FFC000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</a:t>
            </a:r>
            <a:endParaRPr sz="1400" b="1" i="0" u="none" strike="noStrike" cap="none">
              <a:solidFill>
                <a:srgbClr val="000000"/>
              </a:solidFill>
              <a:highlight>
                <a:srgbClr val="FFC000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15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99300" y="2251800"/>
            <a:ext cx="806324" cy="806324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15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-GB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Latar Belakang Pelaksanaan RPL</a:t>
            </a:r>
            <a:endParaRPr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75" name="Google Shape;775;p151"/>
          <p:cNvSpPr txBox="1"/>
          <p:nvPr/>
        </p:nvSpPr>
        <p:spPr>
          <a:xfrm>
            <a:off x="1452825" y="1055775"/>
            <a:ext cx="53331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6" name="Google Shape;776;p151"/>
          <p:cNvSpPr txBox="1"/>
          <p:nvPr/>
        </p:nvSpPr>
        <p:spPr>
          <a:xfrm>
            <a:off x="983575" y="621225"/>
            <a:ext cx="8160300" cy="4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Calibri" panose="020F0502020204030204"/>
              <a:buChar char="●"/>
            </a:pPr>
            <a:r>
              <a:rPr lang="en-GB" sz="1700" b="1" i="0" u="none" strike="noStrike" cap="none">
                <a:solidFill>
                  <a:srgbClr val="1C4587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Pelaksanaan RPL dilakukan agar Kepala Sekolah Penggerak mendapatkan </a:t>
            </a:r>
            <a:r>
              <a:rPr lang="en-GB" sz="1700" b="1" i="0" u="none" strike="noStrike" cap="none">
                <a:solidFill>
                  <a:srgbClr val="1C4587"/>
                </a:solidFill>
                <a:highlight>
                  <a:srgbClr val="FFFF00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Sertifikat Guru Penggerak </a:t>
            </a:r>
            <a:endParaRPr sz="1700" b="1" i="0" u="none" strike="noStrike" cap="none">
              <a:solidFill>
                <a:srgbClr val="1C4587"/>
              </a:solidFill>
              <a:highlight>
                <a:srgbClr val="FFFF00"/>
              </a:highlight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700" b="1" i="0" u="none" strike="noStrike" cap="none">
              <a:solidFill>
                <a:srgbClr val="1C4587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Calibri" panose="020F0502020204030204"/>
              <a:buChar char="●"/>
            </a:pPr>
            <a:r>
              <a:rPr lang="en-GB" sz="1700" b="1" i="0" u="none" strike="noStrike" cap="none">
                <a:solidFill>
                  <a:srgbClr val="1C4587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Sertifikat Guru Penggerak menjadi </a:t>
            </a:r>
            <a:r>
              <a:rPr lang="en-GB" sz="1700" b="1" i="0" u="none" strike="noStrike" cap="none">
                <a:solidFill>
                  <a:srgbClr val="1C4587"/>
                </a:solidFill>
                <a:highlight>
                  <a:srgbClr val="FFFF00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syarat</a:t>
            </a:r>
            <a:r>
              <a:rPr lang="en-GB" sz="1700" b="1" i="0" u="none" strike="noStrike" cap="none">
                <a:solidFill>
                  <a:srgbClr val="1C4587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untuk memperpanjang masa tugas sebagai kepala sekolah atau menjadi pengawas sekolah </a:t>
            </a:r>
            <a:endParaRPr sz="1700" b="1" i="0" u="none" strike="noStrike" cap="none">
              <a:solidFill>
                <a:srgbClr val="1C4587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700" b="1" i="0" u="none" strike="noStrike" cap="none">
              <a:solidFill>
                <a:srgbClr val="1C4587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Calibri" panose="020F0502020204030204"/>
              <a:buChar char="●"/>
            </a:pPr>
            <a:r>
              <a:rPr lang="en-GB" sz="1700" b="1" i="0" u="none" strike="noStrike" cap="none">
                <a:solidFill>
                  <a:srgbClr val="1C4587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Prinsip pelaksanaan RPL adalah </a:t>
            </a:r>
            <a:r>
              <a:rPr lang="en-GB" sz="1700" b="1" i="0" u="none" strike="noStrike" cap="none">
                <a:solidFill>
                  <a:srgbClr val="1C4587"/>
                </a:solidFill>
                <a:highlight>
                  <a:srgbClr val="FFFF00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efisien</a:t>
            </a:r>
            <a:r>
              <a:rPr lang="en-GB" sz="1700" b="1" i="0" u="none" strike="noStrike" cap="none">
                <a:solidFill>
                  <a:srgbClr val="1C4587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dan memanfaatkan data Rapor Pendidikan. Kecuali untuk kepala sekolah yang memiliki isu etik atau temuan isu serius </a:t>
            </a:r>
            <a:endParaRPr sz="1700" b="1" i="0" u="none" strike="noStrike" cap="none">
              <a:solidFill>
                <a:srgbClr val="1C4587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700" b="1" i="0" u="none" strike="noStrike" cap="none">
              <a:solidFill>
                <a:srgbClr val="1C4587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Calibri" panose="020F0502020204030204"/>
              <a:buChar char="●"/>
            </a:pPr>
            <a:r>
              <a:rPr lang="en-GB" sz="1700" b="1" i="0" u="none" strike="noStrike" cap="none">
                <a:solidFill>
                  <a:srgbClr val="1C4587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Pelaksanaan RPL paling dekat dilaksanakan pada </a:t>
            </a:r>
            <a:r>
              <a:rPr lang="en-GB" sz="1700" b="1" i="0" u="none" strike="noStrike" cap="none">
                <a:solidFill>
                  <a:srgbClr val="1C4587"/>
                </a:solidFill>
                <a:highlight>
                  <a:srgbClr val="FFFF00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Agustus 2024</a:t>
            </a:r>
            <a:r>
              <a:rPr lang="en-GB" sz="1700" b="1" i="0" u="none" strike="noStrike" cap="none">
                <a:solidFill>
                  <a:srgbClr val="1C4587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untuk 2492 Kepala Sekolah Penggerak 1 yang telah 3 tahun mengikuti pendampingan </a:t>
            </a:r>
            <a:endParaRPr sz="1700" b="1" i="0" u="none" strike="noStrike" cap="none">
              <a:solidFill>
                <a:srgbClr val="1C4587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700" b="1" i="0" u="none" strike="noStrike" cap="none">
              <a:solidFill>
                <a:srgbClr val="1C4587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Calibri" panose="020F0502020204030204"/>
              <a:buChar char="●"/>
            </a:pPr>
            <a:r>
              <a:rPr lang="en-GB" sz="1700" b="1" i="0" u="none" strike="noStrike" cap="none">
                <a:solidFill>
                  <a:srgbClr val="1C4587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Sehingga dibutuhkan </a:t>
            </a:r>
            <a:r>
              <a:rPr lang="en-GB" sz="1700" b="1" i="0" u="none" strike="noStrike" cap="none">
                <a:solidFill>
                  <a:srgbClr val="1C4587"/>
                </a:solidFill>
                <a:highlight>
                  <a:srgbClr val="FFFF00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mekanisme penilaian RPL</a:t>
            </a:r>
            <a:r>
              <a:rPr lang="en-GB" sz="1700" b="1" i="0" u="none" strike="noStrike" cap="none">
                <a:solidFill>
                  <a:srgbClr val="1C4587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yang berbasis data Rapor Pendidikan, agar Kepala Sekolah Penggerak bisa mendapatkan Sertifikat Guru Penggerak </a:t>
            </a:r>
            <a:endParaRPr sz="1700" b="1" i="0" u="none" strike="noStrike" cap="none">
              <a:solidFill>
                <a:srgbClr val="1C4587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700" b="1" i="0" u="none" strike="noStrike" cap="none">
              <a:solidFill>
                <a:srgbClr val="1C4587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52"/>
          <p:cNvSpPr/>
          <p:nvPr/>
        </p:nvSpPr>
        <p:spPr>
          <a:xfrm>
            <a:off x="72714" y="2669600"/>
            <a:ext cx="1749900" cy="656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Status Kepala Sekolah 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82" name="Google Shape;782;p152"/>
          <p:cNvSpPr/>
          <p:nvPr/>
        </p:nvSpPr>
        <p:spPr>
          <a:xfrm>
            <a:off x="1294534" y="929150"/>
            <a:ext cx="1749900" cy="656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r>
              <a:rPr lang="en-GB" sz="13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 tahun berturut-turut di sekolah pelaksana PSP </a:t>
            </a:r>
            <a:endParaRPr sz="13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83" name="Google Shape;783;p152"/>
          <p:cNvSpPr/>
          <p:nvPr/>
        </p:nvSpPr>
        <p:spPr>
          <a:xfrm>
            <a:off x="3348550" y="3555500"/>
            <a:ext cx="969300" cy="656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Tidak mengikuti RPL</a:t>
            </a:r>
            <a:endParaRPr sz="12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784" name="Google Shape;784;p152"/>
          <p:cNvCxnSpPr/>
          <p:nvPr/>
        </p:nvCxnSpPr>
        <p:spPr>
          <a:xfrm>
            <a:off x="2104022" y="1618511"/>
            <a:ext cx="0" cy="14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85" name="Google Shape;785;p152"/>
          <p:cNvSpPr/>
          <p:nvPr/>
        </p:nvSpPr>
        <p:spPr>
          <a:xfrm>
            <a:off x="4771057" y="1654325"/>
            <a:ext cx="1749900" cy="656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Memiliki Data Rapor Pendidikan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86" name="Google Shape;786;p152"/>
          <p:cNvSpPr/>
          <p:nvPr/>
        </p:nvSpPr>
        <p:spPr>
          <a:xfrm>
            <a:off x="4771057" y="3093700"/>
            <a:ext cx="1749900" cy="656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r>
              <a:rPr lang="en-GB" sz="13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Tidak Memiliki/Data  Rapor Pendidikan Tidak Lengkap</a:t>
            </a:r>
            <a:endParaRPr sz="13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87" name="Google Shape;787;p152"/>
          <p:cNvSpPr/>
          <p:nvPr/>
        </p:nvSpPr>
        <p:spPr>
          <a:xfrm>
            <a:off x="6893695" y="2204775"/>
            <a:ext cx="1749900" cy="656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(PAUD) Penilaian RPL menggunakan data RP 2024 </a:t>
            </a:r>
            <a:endParaRPr sz="11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88" name="Google Shape;788;p152"/>
          <p:cNvSpPr/>
          <p:nvPr/>
        </p:nvSpPr>
        <p:spPr>
          <a:xfrm>
            <a:off x="6974145" y="3093700"/>
            <a:ext cx="1749900" cy="656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(SLB) Penilaian menggunakan EDS 2023 atau 2024</a:t>
            </a:r>
            <a:endParaRPr sz="11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89" name="Google Shape;789;p152"/>
          <p:cNvSpPr/>
          <p:nvPr/>
        </p:nvSpPr>
        <p:spPr>
          <a:xfrm>
            <a:off x="6893695" y="827975"/>
            <a:ext cx="1749900" cy="656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(SLB) Penilaian disesuaikan dengan jenjang Dasmen</a:t>
            </a:r>
            <a:endParaRPr sz="11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790" name="Google Shape;790;p152"/>
          <p:cNvCxnSpPr>
            <a:stCxn id="785" idx="3"/>
            <a:endCxn id="789" idx="1"/>
          </p:cNvCxnSpPr>
          <p:nvPr/>
        </p:nvCxnSpPr>
        <p:spPr>
          <a:xfrm rot="10800000" flipH="1">
            <a:off x="6520957" y="1155875"/>
            <a:ext cx="372600" cy="8265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1" name="Google Shape;791;p152"/>
          <p:cNvCxnSpPr>
            <a:stCxn id="785" idx="3"/>
            <a:endCxn id="787" idx="1"/>
          </p:cNvCxnSpPr>
          <p:nvPr/>
        </p:nvCxnSpPr>
        <p:spPr>
          <a:xfrm>
            <a:off x="6520957" y="1982375"/>
            <a:ext cx="372600" cy="5505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2" name="Google Shape;792;p152"/>
          <p:cNvCxnSpPr/>
          <p:nvPr/>
        </p:nvCxnSpPr>
        <p:spPr>
          <a:xfrm>
            <a:off x="6659717" y="1982375"/>
            <a:ext cx="311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3" name="Google Shape;793;p152"/>
          <p:cNvSpPr txBox="1"/>
          <p:nvPr>
            <p:ph type="title"/>
          </p:nvPr>
        </p:nvSpPr>
        <p:spPr>
          <a:xfrm>
            <a:off x="239000" y="13875"/>
            <a:ext cx="8739600" cy="6627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 panose="020B0604020202020204"/>
              <a:buNone/>
            </a:pPr>
            <a:r>
              <a:rPr lang="en-GB" sz="182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Gambaran Penilaian dan Kriteria RPL KS Penggerak </a:t>
            </a:r>
            <a:endParaRPr sz="182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 panose="020B0604020202020204"/>
              <a:buNone/>
            </a:pPr>
            <a:r>
              <a:rPr lang="en-GB" sz="182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untuk Mendapat Sertifikat Guru Penggerak </a:t>
            </a:r>
            <a:endParaRPr sz="182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794" name="Google Shape;794;p152"/>
          <p:cNvCxnSpPr>
            <a:stCxn id="795" idx="3"/>
            <a:endCxn id="785" idx="1"/>
          </p:cNvCxnSpPr>
          <p:nvPr/>
        </p:nvCxnSpPr>
        <p:spPr>
          <a:xfrm rot="10800000" flipH="1">
            <a:off x="3044434" y="1982513"/>
            <a:ext cx="1726500" cy="1449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6" name="Google Shape;796;p152"/>
          <p:cNvCxnSpPr>
            <a:stCxn id="795" idx="3"/>
            <a:endCxn id="786" idx="1"/>
          </p:cNvCxnSpPr>
          <p:nvPr/>
        </p:nvCxnSpPr>
        <p:spPr>
          <a:xfrm>
            <a:off x="3044434" y="2127413"/>
            <a:ext cx="1726500" cy="12942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7" name="Google Shape;797;p152"/>
          <p:cNvSpPr/>
          <p:nvPr/>
        </p:nvSpPr>
        <p:spPr>
          <a:xfrm>
            <a:off x="1294525" y="3870350"/>
            <a:ext cx="1784700" cy="423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KS Pengganti di sekolah pelaksana PSP</a:t>
            </a:r>
            <a:endParaRPr sz="12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798" name="Google Shape;798;p152"/>
          <p:cNvCxnSpPr>
            <a:stCxn id="781" idx="0"/>
            <a:endCxn id="782" idx="1"/>
          </p:cNvCxnSpPr>
          <p:nvPr/>
        </p:nvCxnSpPr>
        <p:spPr>
          <a:xfrm rot="-5400000">
            <a:off x="414864" y="1790000"/>
            <a:ext cx="1412400" cy="3468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9" name="Google Shape;799;p152"/>
          <p:cNvCxnSpPr/>
          <p:nvPr/>
        </p:nvCxnSpPr>
        <p:spPr>
          <a:xfrm>
            <a:off x="947675" y="2172475"/>
            <a:ext cx="447600" cy="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5" name="Google Shape;795;p152"/>
          <p:cNvSpPr/>
          <p:nvPr/>
        </p:nvSpPr>
        <p:spPr>
          <a:xfrm>
            <a:off x="1294534" y="1799363"/>
            <a:ext cx="1749900" cy="6561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Mengikuti RPL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00" name="Google Shape;800;p152"/>
          <p:cNvSpPr/>
          <p:nvPr/>
        </p:nvSpPr>
        <p:spPr>
          <a:xfrm>
            <a:off x="6894680" y="1516375"/>
            <a:ext cx="1749900" cy="656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(Dasmen) Penilaian RPL menggunakan data RP 2023 dan 2024</a:t>
            </a:r>
            <a:endParaRPr sz="11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801" name="Google Shape;801;p152"/>
          <p:cNvCxnSpPr>
            <a:stCxn id="781" idx="2"/>
            <a:endCxn id="797" idx="1"/>
          </p:cNvCxnSpPr>
          <p:nvPr/>
        </p:nvCxnSpPr>
        <p:spPr>
          <a:xfrm rot="-5400000" flipH="1">
            <a:off x="742914" y="3530450"/>
            <a:ext cx="756300" cy="3468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2" name="Google Shape;802;p152"/>
          <p:cNvCxnSpPr/>
          <p:nvPr/>
        </p:nvCxnSpPr>
        <p:spPr>
          <a:xfrm>
            <a:off x="947675" y="3596525"/>
            <a:ext cx="447600" cy="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3" name="Google Shape;803;p152"/>
          <p:cNvSpPr/>
          <p:nvPr/>
        </p:nvSpPr>
        <p:spPr>
          <a:xfrm>
            <a:off x="1294525" y="3418675"/>
            <a:ext cx="1784700" cy="38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Mutasi ke sekolah non PSP </a:t>
            </a:r>
            <a:endParaRPr sz="12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804" name="Google Shape;804;p152"/>
          <p:cNvCxnSpPr>
            <a:stCxn id="803" idx="3"/>
          </p:cNvCxnSpPr>
          <p:nvPr/>
        </p:nvCxnSpPr>
        <p:spPr>
          <a:xfrm>
            <a:off x="3079225" y="3608875"/>
            <a:ext cx="97500" cy="3489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5" name="Google Shape;805;p152"/>
          <p:cNvCxnSpPr/>
          <p:nvPr/>
        </p:nvCxnSpPr>
        <p:spPr>
          <a:xfrm rot="10800000" flipH="1">
            <a:off x="3079150" y="3959750"/>
            <a:ext cx="269400" cy="198300"/>
          </a:xfrm>
          <a:prstGeom prst="bentConnector3">
            <a:avLst>
              <a:gd name="adj1" fmla="val 3398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6" name="Google Shape;806;p152"/>
          <p:cNvSpPr/>
          <p:nvPr/>
        </p:nvSpPr>
        <p:spPr>
          <a:xfrm>
            <a:off x="4489675" y="781800"/>
            <a:ext cx="4530300" cy="37323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7" name="Google Shape;807;p152"/>
          <p:cNvSpPr/>
          <p:nvPr/>
        </p:nvSpPr>
        <p:spPr>
          <a:xfrm>
            <a:off x="172350" y="4942650"/>
            <a:ext cx="602400" cy="1275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8" name="Google Shape;808;p152"/>
          <p:cNvSpPr txBox="1"/>
          <p:nvPr/>
        </p:nvSpPr>
        <p:spPr>
          <a:xfrm>
            <a:off x="774750" y="4881625"/>
            <a:ext cx="2925900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Sumber data untuk menentukan predikat pada sertifikat RPL</a:t>
            </a:r>
            <a:endParaRPr sz="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809" name="Google Shape;809;p152"/>
          <p:cNvCxnSpPr/>
          <p:nvPr/>
        </p:nvCxnSpPr>
        <p:spPr>
          <a:xfrm>
            <a:off x="6520950" y="3420250"/>
            <a:ext cx="447600" cy="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0" name="Google Shape;810;p152"/>
          <p:cNvSpPr/>
          <p:nvPr/>
        </p:nvSpPr>
        <p:spPr>
          <a:xfrm>
            <a:off x="6974145" y="3794150"/>
            <a:ext cx="1749900" cy="656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GB" sz="11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(Dasmen) Penilaian RPL menggunakan data 2023 </a:t>
            </a:r>
            <a:r>
              <a:rPr lang="en-GB" sz="11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atau</a:t>
            </a:r>
            <a:r>
              <a:rPr lang="en-GB" sz="11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2024</a:t>
            </a:r>
            <a:endParaRPr sz="11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811" name="Google Shape;811;p152"/>
          <p:cNvCxnSpPr/>
          <p:nvPr/>
        </p:nvCxnSpPr>
        <p:spPr>
          <a:xfrm rot="-5400000" flipH="1">
            <a:off x="6417170" y="3510400"/>
            <a:ext cx="675300" cy="495000"/>
          </a:xfrm>
          <a:prstGeom prst="bentConnector3">
            <a:avLst>
              <a:gd name="adj1" fmla="val 10157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53"/>
          <p:cNvSpPr txBox="1"/>
          <p:nvPr>
            <p:ph type="title"/>
          </p:nvPr>
        </p:nvSpPr>
        <p:spPr>
          <a:xfrm>
            <a:off x="245000" y="140225"/>
            <a:ext cx="8587500" cy="4638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73000"/>
              <a:buNone/>
            </a:pPr>
            <a:r>
              <a:rPr lang="en-GB" sz="18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Persandingan Indikator Rapor Pendidikan dalam Penilaian Rekognisi Pembelajaran Lampau </a:t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817" name="Google Shape;817;p153"/>
          <p:cNvGraphicFramePr/>
          <p:nvPr/>
        </p:nvGraphicFramePr>
        <p:xfrm>
          <a:off x="244900" y="631675"/>
          <a:ext cx="8587425" cy="3000000"/>
        </p:xfrm>
        <a:graphic>
          <a:graphicData uri="http://schemas.openxmlformats.org/drawingml/2006/table">
            <a:tbl>
              <a:tblPr>
                <a:noFill/>
                <a:tableStyleId>{D0ED354E-ACAC-452E-A792-A3BAD030741C}</a:tableStyleId>
              </a:tblPr>
              <a:tblGrid>
                <a:gridCol w="1124375"/>
                <a:gridCol w="2232250"/>
                <a:gridCol w="2775075"/>
                <a:gridCol w="245572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b="1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Indikator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b="1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Dasmen 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b="1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PAUD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b="1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SLB 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Prasyarat </a:t>
                      </a:r>
                      <a:endParaRPr sz="12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D4 Iklim keamanan sekolah min </a:t>
                      </a:r>
                      <a:r>
                        <a:rPr lang="en-GB" sz="12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sedang</a:t>
                      </a:r>
                      <a:endParaRPr sz="12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E2 iklim keamanan sekolah min </a:t>
                      </a:r>
                      <a:r>
                        <a:rPr lang="en-GB" sz="12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sedang</a:t>
                      </a:r>
                      <a:endParaRPr sz="12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D4 Iklim keamanan sekolah min </a:t>
                      </a:r>
                      <a:r>
                        <a:rPr lang="en-GB" sz="12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sedang</a:t>
                      </a:r>
                      <a:r>
                        <a:rPr lang="en-GB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 </a:t>
                      </a:r>
                      <a:endParaRPr sz="12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Penentu </a:t>
                      </a:r>
                      <a:endParaRPr sz="12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D3 Kepemimpinan instruksional </a:t>
                      </a:r>
                      <a:endParaRPr sz="12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 panose="020F0502020204030204"/>
                        <a:buChar char="-"/>
                      </a:pPr>
                      <a:r>
                        <a:rPr lang="en-GB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Visi misi</a:t>
                      </a:r>
                      <a:endParaRPr sz="12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 panose="020F0502020204030204"/>
                        <a:buChar char="-"/>
                      </a:pPr>
                      <a:r>
                        <a:rPr lang="en-GB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Dukungan refleksi guru </a:t>
                      </a:r>
                      <a:endParaRPr sz="12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 panose="020F0502020204030204"/>
                        <a:buChar char="-"/>
                      </a:pPr>
                      <a:r>
                        <a:rPr lang="en-GB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Pengelolaan kurikulum </a:t>
                      </a:r>
                      <a:endParaRPr sz="12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E5 kepemimpinan dan kebijakan satuan yg mendukung refleksi dan perbaikan </a:t>
                      </a:r>
                      <a:endParaRPr sz="12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E6  kemitraan orang tua</a:t>
                      </a:r>
                      <a:endParaRPr sz="12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D3 Kepemimpinan instruksional </a:t>
                      </a:r>
                      <a:endParaRPr sz="12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 panose="020F0502020204030204"/>
                        <a:buChar char="-"/>
                      </a:pPr>
                      <a:r>
                        <a:rPr lang="en-GB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Visi misi</a:t>
                      </a:r>
                      <a:endParaRPr sz="12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 panose="020F0502020204030204"/>
                        <a:buChar char="-"/>
                      </a:pPr>
                      <a:r>
                        <a:rPr lang="en-GB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Dukungan refleksi guru </a:t>
                      </a:r>
                      <a:endParaRPr sz="12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 panose="020F0502020204030204"/>
                        <a:buChar char="-"/>
                      </a:pPr>
                      <a:r>
                        <a:rPr lang="en-GB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Pengelolaan kurikulum </a:t>
                      </a:r>
                      <a:endParaRPr sz="12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Pendukung </a:t>
                      </a:r>
                      <a:endParaRPr sz="12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D1 Kualitas Pembelajaran </a:t>
                      </a:r>
                      <a:endParaRPr sz="12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D2 Pendekatan pembelajaran yg sesuai dengan anak usia dini 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D3 Kemampuan yg membangun pembelajaran fondasi 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D1 Kualitas Pembelajaran 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Tahun </a:t>
                      </a:r>
                      <a:endParaRPr sz="12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2023 dan 2024</a:t>
                      </a:r>
                      <a:endParaRPr sz="12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Hanya 2024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2023 dan 2024</a:t>
                      </a:r>
                      <a:endParaRPr sz="1200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Sumber data</a:t>
                      </a:r>
                      <a:endParaRPr sz="12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Rapor Pendidikan </a:t>
                      </a:r>
                      <a:endParaRPr sz="12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Rapor Pendidikan 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114300" marR="0" lvl="0" indent="-1333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 panose="020F0502020204030204"/>
                        <a:buChar char="●"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Rapor Pendidikan 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114300" marR="0" lvl="0" indent="-1333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 panose="020F0502020204030204"/>
                        <a:buChar char="●"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EDS (bagi satuan yang tidak memiliki hasil Rapor Pendidikan)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54"/>
          <p:cNvSpPr txBox="1"/>
          <p:nvPr>
            <p:ph type="title"/>
          </p:nvPr>
        </p:nvSpPr>
        <p:spPr>
          <a:xfrm>
            <a:off x="311700" y="255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000" b="1">
                <a:solidFill>
                  <a:srgbClr val="073763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Gambaran Kriteria dan Syarat Penilaian RPL KS Penggerak untuk </a:t>
            </a:r>
            <a:endParaRPr sz="2000" b="1">
              <a:solidFill>
                <a:srgbClr val="073763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000" b="1">
                <a:solidFill>
                  <a:srgbClr val="073763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Mendapatkan Sertifikat Guru Penggerak </a:t>
            </a:r>
            <a:endParaRPr sz="2000" b="1">
              <a:solidFill>
                <a:srgbClr val="073763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823" name="Google Shape;823;p154"/>
          <p:cNvGrpSpPr/>
          <p:nvPr/>
        </p:nvGrpSpPr>
        <p:grpSpPr>
          <a:xfrm>
            <a:off x="798997" y="1151013"/>
            <a:ext cx="7908789" cy="3248484"/>
            <a:chOff x="311700" y="929425"/>
            <a:chExt cx="6564400" cy="3093500"/>
          </a:xfrm>
        </p:grpSpPr>
        <p:sp>
          <p:nvSpPr>
            <p:cNvPr id="824" name="Google Shape;824;p154"/>
            <p:cNvSpPr/>
            <p:nvPr/>
          </p:nvSpPr>
          <p:spPr>
            <a:xfrm>
              <a:off x="2075417" y="929425"/>
              <a:ext cx="4539000" cy="572700"/>
            </a:xfrm>
            <a:prstGeom prst="roundRect">
              <a:avLst>
                <a:gd name="adj" fmla="val 16667"/>
              </a:avLst>
            </a:prstGeom>
            <a:solidFill>
              <a:srgbClr val="D0E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 panose="020B0604020202020204"/>
                <a:buNone/>
              </a:pPr>
              <a:r>
                <a:rPr lang="en-GB" sz="1500" b="1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Menjadi pelaksana PSP selama 3 tahun berturut-turut</a:t>
              </a:r>
              <a:endParaRPr sz="15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25" name="Google Shape;825;p154"/>
            <p:cNvSpPr/>
            <p:nvPr/>
          </p:nvSpPr>
          <p:spPr>
            <a:xfrm>
              <a:off x="2075417" y="1559613"/>
              <a:ext cx="4539000" cy="572700"/>
            </a:xfrm>
            <a:prstGeom prst="roundRect">
              <a:avLst>
                <a:gd name="adj" fmla="val 16667"/>
              </a:avLst>
            </a:pr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 panose="020B0604020202020204"/>
                <a:buNone/>
              </a:pPr>
              <a:r>
                <a:rPr lang="en-GB" sz="1500" b="1" i="0" u="none" strike="noStrike" cap="none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Kategori D4 (Iklim Keamanan Sekolah) pada </a:t>
              </a:r>
              <a:endParaRPr sz="15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 panose="020B0604020202020204"/>
                <a:buNone/>
              </a:pPr>
              <a:r>
                <a:rPr lang="en-GB" sz="1500" b="1" i="0" u="none" strike="noStrike" cap="none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Rapor Pendidikan 2024 minimal Sedang </a:t>
              </a:r>
              <a:endParaRPr sz="15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26" name="Google Shape;826;p154"/>
            <p:cNvSpPr/>
            <p:nvPr/>
          </p:nvSpPr>
          <p:spPr>
            <a:xfrm>
              <a:off x="2075417" y="2189825"/>
              <a:ext cx="4539000" cy="572700"/>
            </a:xfrm>
            <a:prstGeom prst="roundRect">
              <a:avLst>
                <a:gd name="adj" fmla="val 16667"/>
              </a:avLst>
            </a:pr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 panose="020B0604020202020204"/>
                <a:buNone/>
              </a:pPr>
              <a:r>
                <a:rPr lang="en-GB" sz="1500" b="1" i="0" u="none" strike="noStrike" cap="none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D3 (Kepemimpinan Instruksional) RP 2023 dan/atau 2024</a:t>
              </a:r>
              <a:endParaRPr sz="15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27" name="Google Shape;827;p154"/>
            <p:cNvSpPr/>
            <p:nvPr/>
          </p:nvSpPr>
          <p:spPr>
            <a:xfrm>
              <a:off x="2064300" y="2820025"/>
              <a:ext cx="4539000" cy="572700"/>
            </a:xfrm>
            <a:prstGeom prst="roundRect">
              <a:avLst>
                <a:gd name="adj" fmla="val 16667"/>
              </a:avLst>
            </a:pr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 panose="020B0604020202020204"/>
                <a:buNone/>
              </a:pPr>
              <a:r>
                <a:rPr lang="en-GB" sz="1500" b="1" i="0" u="none" strike="noStrike" cap="none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D1 (Kualitas Pembelajaran) </a:t>
              </a:r>
              <a:endParaRPr sz="15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28" name="Google Shape;828;p154"/>
            <p:cNvSpPr/>
            <p:nvPr/>
          </p:nvSpPr>
          <p:spPr>
            <a:xfrm>
              <a:off x="311700" y="929425"/>
              <a:ext cx="1588200" cy="572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/>
                <a:buNone/>
              </a:pPr>
              <a:r>
                <a:rPr lang="en-GB" sz="1100" b="1" i="0" u="none" strike="noStrike" cap="none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Kriteria Utama sesuai Permendikbud 52 Tahun 2023</a:t>
              </a:r>
              <a:endParaRPr sz="11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29" name="Google Shape;829;p154"/>
            <p:cNvSpPr/>
            <p:nvPr/>
          </p:nvSpPr>
          <p:spPr>
            <a:xfrm>
              <a:off x="311700" y="1559613"/>
              <a:ext cx="1588200" cy="572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/>
                <a:buNone/>
              </a:pPr>
              <a:r>
                <a:rPr lang="en-GB" sz="1100" b="1" i="0" u="none" strike="noStrike" cap="none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Indikator Prasyarat </a:t>
              </a:r>
              <a:endParaRPr sz="11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0" name="Google Shape;830;p154"/>
            <p:cNvSpPr/>
            <p:nvPr/>
          </p:nvSpPr>
          <p:spPr>
            <a:xfrm>
              <a:off x="311700" y="2189825"/>
              <a:ext cx="1588200" cy="572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/>
                <a:buNone/>
              </a:pPr>
              <a:r>
                <a:rPr lang="en-GB" sz="1100" b="1" i="0" u="none" strike="noStrike" cap="none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Indikator Penentu</a:t>
              </a:r>
              <a:endParaRPr sz="11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1" name="Google Shape;831;p154"/>
            <p:cNvSpPr/>
            <p:nvPr/>
          </p:nvSpPr>
          <p:spPr>
            <a:xfrm>
              <a:off x="311700" y="2820025"/>
              <a:ext cx="1588200" cy="572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/>
                <a:buNone/>
              </a:pPr>
              <a:r>
                <a:rPr lang="en-GB" sz="1100" b="1" i="0" u="none" strike="noStrike" cap="none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Indikator Pendukung </a:t>
              </a:r>
              <a:endParaRPr sz="11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2" name="Google Shape;832;p154"/>
            <p:cNvSpPr/>
            <p:nvPr/>
          </p:nvSpPr>
          <p:spPr>
            <a:xfrm>
              <a:off x="6677500" y="1311940"/>
              <a:ext cx="198600" cy="406200"/>
            </a:xfrm>
            <a:prstGeom prst="curvedLef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3" name="Google Shape;833;p154"/>
            <p:cNvSpPr/>
            <p:nvPr/>
          </p:nvSpPr>
          <p:spPr>
            <a:xfrm>
              <a:off x="6677500" y="1942979"/>
              <a:ext cx="198600" cy="406200"/>
            </a:xfrm>
            <a:prstGeom prst="curvedLef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4" name="Google Shape;834;p154"/>
            <p:cNvSpPr/>
            <p:nvPr/>
          </p:nvSpPr>
          <p:spPr>
            <a:xfrm>
              <a:off x="6677500" y="2574019"/>
              <a:ext cx="198600" cy="406200"/>
            </a:xfrm>
            <a:prstGeom prst="curvedLef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5" name="Google Shape;835;p154"/>
            <p:cNvSpPr/>
            <p:nvPr/>
          </p:nvSpPr>
          <p:spPr>
            <a:xfrm>
              <a:off x="2064300" y="3450225"/>
              <a:ext cx="4539000" cy="572700"/>
            </a:xfrm>
            <a:prstGeom prst="roundRect">
              <a:avLst>
                <a:gd name="adj" fmla="val 16667"/>
              </a:avLst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 panose="020B0604020202020204"/>
                <a:buNone/>
              </a:pPr>
              <a:r>
                <a:rPr lang="en-GB" sz="1500" b="1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Predikat Akhir untuk Sertifikat Guru Penggerak </a:t>
              </a:r>
              <a:endParaRPr sz="15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6" name="Google Shape;836;p154"/>
            <p:cNvSpPr/>
            <p:nvPr/>
          </p:nvSpPr>
          <p:spPr>
            <a:xfrm>
              <a:off x="311700" y="3450225"/>
              <a:ext cx="1588200" cy="572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/>
                <a:buNone/>
              </a:pPr>
              <a:r>
                <a:rPr lang="en-GB" sz="1100" b="1" i="0" u="none" strike="noStrike" cap="none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Hasil </a:t>
              </a:r>
              <a:endParaRPr sz="11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55"/>
          <p:cNvSpPr/>
          <p:nvPr/>
        </p:nvSpPr>
        <p:spPr>
          <a:xfrm>
            <a:off x="428750" y="986607"/>
            <a:ext cx="2580000" cy="656100"/>
          </a:xfrm>
          <a:prstGeom prst="roundRect">
            <a:avLst>
              <a:gd name="adj" fmla="val 16667"/>
            </a:avLst>
          </a:prstGeom>
          <a:solidFill>
            <a:srgbClr val="A2C4C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Mekanisme Penilaian RPL (draft) </a:t>
            </a:r>
            <a:endParaRPr sz="16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42" name="Google Shape;842;p155"/>
          <p:cNvSpPr/>
          <p:nvPr/>
        </p:nvSpPr>
        <p:spPr>
          <a:xfrm>
            <a:off x="428750" y="2482663"/>
            <a:ext cx="2580000" cy="656100"/>
          </a:xfrm>
          <a:prstGeom prst="roundRect">
            <a:avLst>
              <a:gd name="adj" fmla="val 16667"/>
            </a:avLst>
          </a:prstGeom>
          <a:solidFill>
            <a:srgbClr val="A2C4C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Simulasi Olah Data </a:t>
            </a:r>
            <a:endParaRPr sz="16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43" name="Google Shape;843;p155"/>
          <p:cNvSpPr/>
          <p:nvPr/>
        </p:nvSpPr>
        <p:spPr>
          <a:xfrm>
            <a:off x="428750" y="1734635"/>
            <a:ext cx="2580000" cy="656100"/>
          </a:xfrm>
          <a:prstGeom prst="roundRect">
            <a:avLst>
              <a:gd name="adj" fmla="val 16667"/>
            </a:avLst>
          </a:prstGeom>
          <a:solidFill>
            <a:srgbClr val="A2C4C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Akses ke Data Rapor Pendidikan </a:t>
            </a:r>
            <a:endParaRPr sz="16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44" name="Google Shape;844;p155"/>
          <p:cNvSpPr/>
          <p:nvPr/>
        </p:nvSpPr>
        <p:spPr>
          <a:xfrm>
            <a:off x="428750" y="3273815"/>
            <a:ext cx="2580000" cy="656100"/>
          </a:xfrm>
          <a:prstGeom prst="roundRect">
            <a:avLst>
              <a:gd name="adj" fmla="val 16667"/>
            </a:avLst>
          </a:prstGeom>
          <a:solidFill>
            <a:srgbClr val="A2C4C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Mekanisme Penilaian RPL </a:t>
            </a:r>
            <a:endParaRPr sz="16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Di level eselon 2 Dit KSPSTK</a:t>
            </a:r>
            <a:endParaRPr sz="16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45" name="Google Shape;845;p155"/>
          <p:cNvSpPr/>
          <p:nvPr/>
        </p:nvSpPr>
        <p:spPr>
          <a:xfrm>
            <a:off x="428750" y="4064968"/>
            <a:ext cx="2580000" cy="656100"/>
          </a:xfrm>
          <a:prstGeom prst="roundRect">
            <a:avLst>
              <a:gd name="adj" fmla="val 16667"/>
            </a:avLst>
          </a:prstGeom>
          <a:solidFill>
            <a:srgbClr val="A2C4C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</a:pPr>
            <a:r>
              <a:rPr lang="en-GB"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Penyesuaian sesuai masukan eselon 2 Dit KSPSTK</a:t>
            </a:r>
            <a:endParaRPr sz="15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46" name="Google Shape;846;p155"/>
          <p:cNvSpPr/>
          <p:nvPr/>
        </p:nvSpPr>
        <p:spPr>
          <a:xfrm>
            <a:off x="3364059" y="986607"/>
            <a:ext cx="2580000" cy="656100"/>
          </a:xfrm>
          <a:prstGeom prst="roundRect">
            <a:avLst>
              <a:gd name="adj" fmla="val 16667"/>
            </a:avLst>
          </a:prstGeom>
          <a:solidFill>
            <a:srgbClr val="B1CDF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</a:pPr>
            <a:r>
              <a:rPr lang="en-GB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Penyusunan Panduan RPL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47" name="Google Shape;847;p155"/>
          <p:cNvSpPr/>
          <p:nvPr/>
        </p:nvSpPr>
        <p:spPr>
          <a:xfrm>
            <a:off x="3364059" y="1748908"/>
            <a:ext cx="2580000" cy="6561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en-GB"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Verifikasi Lapangan oleh BBGP/BGP</a:t>
            </a:r>
            <a:endParaRPr sz="16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48" name="Google Shape;848;p155"/>
          <p:cNvSpPr/>
          <p:nvPr/>
        </p:nvSpPr>
        <p:spPr>
          <a:xfrm>
            <a:off x="3364059" y="2482663"/>
            <a:ext cx="2580000" cy="656100"/>
          </a:xfrm>
          <a:prstGeom prst="roundRect">
            <a:avLst>
              <a:gd name="adj" fmla="val 16667"/>
            </a:avLst>
          </a:prstGeom>
          <a:solidFill>
            <a:srgbClr val="B1CDF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Pengolahan Data (final)</a:t>
            </a:r>
            <a:endParaRPr sz="16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49" name="Google Shape;849;p155"/>
          <p:cNvSpPr/>
          <p:nvPr/>
        </p:nvSpPr>
        <p:spPr>
          <a:xfrm>
            <a:off x="3364059" y="3273815"/>
            <a:ext cx="2580000" cy="6561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Pleno dengan BBGP/BGP</a:t>
            </a:r>
            <a:endParaRPr sz="16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50" name="Google Shape;850;p155"/>
          <p:cNvSpPr/>
          <p:nvPr/>
        </p:nvSpPr>
        <p:spPr>
          <a:xfrm>
            <a:off x="3364059" y="4064968"/>
            <a:ext cx="2580000" cy="656100"/>
          </a:xfrm>
          <a:prstGeom prst="roundRect">
            <a:avLst>
              <a:gd name="adj" fmla="val 16667"/>
            </a:avLst>
          </a:prstGeom>
          <a:solidFill>
            <a:srgbClr val="B1CDF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Daftar final penerima sertifikat GP </a:t>
            </a:r>
            <a:endParaRPr sz="16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51" name="Google Shape;851;p155"/>
          <p:cNvSpPr/>
          <p:nvPr/>
        </p:nvSpPr>
        <p:spPr>
          <a:xfrm>
            <a:off x="6236264" y="986607"/>
            <a:ext cx="2580000" cy="656100"/>
          </a:xfrm>
          <a:prstGeom prst="roundRect">
            <a:avLst>
              <a:gd name="adj" fmla="val 16667"/>
            </a:avLst>
          </a:prstGeom>
          <a:solidFill>
            <a:srgbClr val="B1CDF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Koordinasi dengan Pokja PGP untuk rilis sertifikat  </a:t>
            </a:r>
            <a:endParaRPr sz="16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852" name="Google Shape;852;p155"/>
          <p:cNvCxnSpPr/>
          <p:nvPr/>
        </p:nvCxnSpPr>
        <p:spPr>
          <a:xfrm>
            <a:off x="1711951" y="1642648"/>
            <a:ext cx="0" cy="14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3" name="Google Shape;853;p155"/>
          <p:cNvCxnSpPr/>
          <p:nvPr/>
        </p:nvCxnSpPr>
        <p:spPr>
          <a:xfrm>
            <a:off x="1718681" y="2335089"/>
            <a:ext cx="0" cy="14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4" name="Google Shape;854;p155"/>
          <p:cNvCxnSpPr/>
          <p:nvPr/>
        </p:nvCxnSpPr>
        <p:spPr>
          <a:xfrm>
            <a:off x="1718681" y="3911844"/>
            <a:ext cx="0" cy="14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5" name="Google Shape;855;p155"/>
          <p:cNvCxnSpPr/>
          <p:nvPr/>
        </p:nvCxnSpPr>
        <p:spPr>
          <a:xfrm>
            <a:off x="1718681" y="3123467"/>
            <a:ext cx="0" cy="14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6" name="Google Shape;856;p155"/>
          <p:cNvCxnSpPr/>
          <p:nvPr/>
        </p:nvCxnSpPr>
        <p:spPr>
          <a:xfrm>
            <a:off x="4653990" y="1642648"/>
            <a:ext cx="0" cy="14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7" name="Google Shape;857;p155"/>
          <p:cNvCxnSpPr/>
          <p:nvPr/>
        </p:nvCxnSpPr>
        <p:spPr>
          <a:xfrm>
            <a:off x="4653990" y="2287684"/>
            <a:ext cx="0" cy="14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8" name="Google Shape;858;p155"/>
          <p:cNvCxnSpPr/>
          <p:nvPr/>
        </p:nvCxnSpPr>
        <p:spPr>
          <a:xfrm>
            <a:off x="4653990" y="3123467"/>
            <a:ext cx="0" cy="14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9" name="Google Shape;859;p155"/>
          <p:cNvCxnSpPr/>
          <p:nvPr/>
        </p:nvCxnSpPr>
        <p:spPr>
          <a:xfrm>
            <a:off x="4726986" y="3911844"/>
            <a:ext cx="0" cy="14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60" name="Google Shape;860;p155"/>
          <p:cNvCxnSpPr>
            <a:stCxn id="845" idx="2"/>
            <a:endCxn id="846" idx="1"/>
          </p:cNvCxnSpPr>
          <p:nvPr/>
        </p:nvCxnSpPr>
        <p:spPr>
          <a:xfrm rot="-5400000">
            <a:off x="838100" y="2195218"/>
            <a:ext cx="3406500" cy="1645200"/>
          </a:xfrm>
          <a:prstGeom prst="bentConnector4">
            <a:avLst>
              <a:gd name="adj1" fmla="val -6575"/>
              <a:gd name="adj2" fmla="val 8920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1" name="Google Shape;861;p155"/>
          <p:cNvCxnSpPr/>
          <p:nvPr/>
        </p:nvCxnSpPr>
        <p:spPr>
          <a:xfrm rot="-5400000">
            <a:off x="3742021" y="2195309"/>
            <a:ext cx="3406200" cy="1645200"/>
          </a:xfrm>
          <a:prstGeom prst="bentConnector4">
            <a:avLst>
              <a:gd name="adj1" fmla="val -6575"/>
              <a:gd name="adj2" fmla="val 8920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2" name="Google Shape;862;p155"/>
          <p:cNvSpPr/>
          <p:nvPr/>
        </p:nvSpPr>
        <p:spPr>
          <a:xfrm>
            <a:off x="6236264" y="1734635"/>
            <a:ext cx="2580000" cy="656100"/>
          </a:xfrm>
          <a:prstGeom prst="roundRect">
            <a:avLst>
              <a:gd name="adj" fmla="val 16667"/>
            </a:avLst>
          </a:prstGeom>
          <a:solidFill>
            <a:srgbClr val="B1CDF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Sertifikat GP rilis</a:t>
            </a:r>
            <a:endParaRPr sz="16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863" name="Google Shape;863;p155"/>
          <p:cNvCxnSpPr/>
          <p:nvPr/>
        </p:nvCxnSpPr>
        <p:spPr>
          <a:xfrm>
            <a:off x="7574810" y="1642648"/>
            <a:ext cx="0" cy="14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64" name="Google Shape;864;p155"/>
          <p:cNvSpPr txBox="1"/>
          <p:nvPr>
            <p:ph type="title"/>
          </p:nvPr>
        </p:nvSpPr>
        <p:spPr>
          <a:xfrm>
            <a:off x="162800" y="90075"/>
            <a:ext cx="8520600" cy="6627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82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Alur Pelaksanaan Penilaian RPL KS Penggerak </a:t>
            </a:r>
            <a:endParaRPr sz="182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82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untuk Mendapat Sertifikat Guru Penggerak </a:t>
            </a:r>
            <a:endParaRPr sz="182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16937</Words>
  <Application>WPS Presentation</Application>
  <PresentationFormat/>
  <Paragraphs>986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29</vt:i4>
      </vt:variant>
    </vt:vector>
  </HeadingPairs>
  <TitlesOfParts>
    <vt:vector size="50" baseType="lpstr">
      <vt:lpstr>Arial</vt:lpstr>
      <vt:lpstr>SimSun</vt:lpstr>
      <vt:lpstr>Wingdings</vt:lpstr>
      <vt:lpstr>Arial</vt:lpstr>
      <vt:lpstr>Roboto Slab</vt:lpstr>
      <vt:lpstr>Roboto</vt:lpstr>
      <vt:lpstr>Calibri</vt:lpstr>
      <vt:lpstr>Nunito Sans</vt:lpstr>
      <vt:lpstr>Inter</vt:lpstr>
      <vt:lpstr>Microsoft YaHei</vt:lpstr>
      <vt:lpstr>Arial Unicode MS</vt:lpstr>
      <vt:lpstr>Open Sans</vt:lpstr>
      <vt:lpstr>Montserrat</vt:lpstr>
      <vt:lpstr>Marina</vt:lpstr>
      <vt:lpstr>Custom Design</vt:lpstr>
      <vt:lpstr>Simple Light</vt:lpstr>
      <vt:lpstr>Simple Light</vt:lpstr>
      <vt:lpstr>Office Theme</vt:lpstr>
      <vt:lpstr>Office Theme</vt:lpstr>
      <vt:lpstr>Office Theme</vt:lpstr>
      <vt:lpstr>Office Theme</vt:lpstr>
      <vt:lpstr>Skema Pendampingan PSP 2024: RPL, Pengimbasan, dan Pendampingan T.A. 2024/25</vt:lpstr>
      <vt:lpstr>Daftar Isi</vt:lpstr>
      <vt:lpstr>Rekognisi Pembelajaran Lampau (RPL): Kebijakan dan Syarat</vt:lpstr>
      <vt:lpstr>Latar Belakang Pelaksanaan RPL</vt:lpstr>
      <vt:lpstr>Latar Belakang Pelaksanaan RPL</vt:lpstr>
      <vt:lpstr>untuk Mendapat Sertifikat Guru Penggerak </vt:lpstr>
      <vt:lpstr>Persandingan Indikator Rapor Pendidikan dalam Penilaian Rekognisi Pembelajaran Lampau </vt:lpstr>
      <vt:lpstr>Mendapatkan Sertifikat Guru Penggerak </vt:lpstr>
      <vt:lpstr>untuk Mendapat Sertifikat Guru Penggerak </vt:lpstr>
      <vt:lpstr>Proses Pleno Hasil Rekognisi Pembelajaran Lampau PSP untuk Mendapatkan Sertifikat GP</vt:lpstr>
      <vt:lpstr>Pengimbasan PSP Angkatan 1: Kebijakan dan Desain Pendampingan</vt:lpstr>
      <vt:lpstr>Latar Belakang</vt:lpstr>
      <vt:lpstr>Tujuan</vt:lpstr>
      <vt:lpstr>Skema Pengimbasan</vt:lpstr>
      <vt:lpstr>Peran Berbagai Pihak</vt:lpstr>
      <vt:lpstr>Alur Pengimbasan KS Penggerak 1 </vt:lpstr>
      <vt:lpstr>PowerPoint 演示文稿</vt:lpstr>
      <vt:lpstr>Pemda bersama UPT menentukan sekolah imbas berdasarkan daftar sekolah yang disediakan pusat. </vt:lpstr>
      <vt:lpstr>Tahapan Penentuan Sasaran Satuan Pendidikan Imbas Oleh UPT dan Pemda</vt:lpstr>
      <vt:lpstr> Pelatihan Narasumber Bimtek Pengimbasan</vt:lpstr>
      <vt:lpstr>Pelaksanaan Bimtek NS (Luring)</vt:lpstr>
      <vt:lpstr>Pendampingan PSP t.a. 2024/2025: Kebijakan dan Desain Pendampingan untuk SP Angkatan 2 dan 3</vt:lpstr>
      <vt:lpstr>Daftar Isi</vt:lpstr>
      <vt:lpstr>Pendampingan PSP 2 Tahun 3</vt:lpstr>
      <vt:lpstr>Pendampingan PSP 3 Tahun 2</vt:lpstr>
      <vt:lpstr>Kunjungan Lapangan Agustus-Oktober 2024</vt:lpstr>
      <vt:lpstr>Skema Lokakarya Pendampingan Pengawas Sekolah</vt:lpstr>
      <vt:lpstr>Skema Lokakarya Pendampingan Pengawas Sekolah</vt:lpstr>
      <vt:lpstr>Rekognisi Pembelajaran Lampau (RPL): Kebijakan dan Syarat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Skema Pendampingan PSP 2024: RPL, Pengimbasan, dan Pendampingan T.A. 2024/25</dc:title>
  <dc:creator/>
  <cp:lastModifiedBy>user</cp:lastModifiedBy>
  <cp:revision>3</cp:revision>
  <dcterms:created xsi:type="dcterms:W3CDTF">2024-05-10T00:55:00Z</dcterms:created>
  <dcterms:modified xsi:type="dcterms:W3CDTF">2024-05-10T01:35:26Z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7EEA0ABB2A4C44B4A8B11C07388E5511_12</vt:lpwstr>
  </property>
  <property fmtid="{D5CDD505-2E9C-101B-9397-08002B2CF9AE}" pid="3" name="KSOProductBuildVer">
    <vt:lpwstr>1033-12.2.0.16731</vt:lpwstr>
  </property>
</Properties>
</file>