
<file path=[Content_Types].xml><?xml version="1.0" encoding="utf-8"?>
<Types xmlns="http://schemas.openxmlformats.org/package/2006/content-types">
  <Default Extension="avif" ContentType="image/av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2A3C-BF74-B9CA-5540-949725279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B0476-9DDC-9831-5E88-678FE4BF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B0F4A-B3FA-C588-81AE-1DB9577D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0CB2-D5D2-C465-A84E-8E35D325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696A1-3BF1-ECE0-E208-5BB5C7BD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114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2974-1B06-02A0-9941-0B6C74F7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DFD5C-3EFA-6249-5156-CCBE1F8C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10A2F-584B-76CE-940F-DC16B4CA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C0DD6-06C2-3C50-8C72-4C6A1620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4A75-E38D-6E9D-2CB4-A822C9E3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326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421C54-B352-091C-5BEE-CC14DF067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8E107-66E2-36BE-B983-6A520EF4D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DFFE-592C-3289-59DB-A26E99E0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9241D-CA84-192B-B29C-C8A150EB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4155E-455F-C2CA-9B26-7892553D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51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E97A-ED1A-1E1D-35F7-22554C12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2477-D79E-8245-5869-52187DAA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B102C-024B-01B5-7CCF-DD1F5F82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01C1-9BE3-B83D-96A7-6F51F1F2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8CD4-2627-779F-2792-D694E51A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031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838A-EAD0-FFC6-4D90-D45A97C8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7828E-6DFF-C5C9-7AB7-D250B3A66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7FAE1-E269-E642-C2D7-F22C14C4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E1EAD-F97F-8DD2-A46A-BEADF7C4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7497-2223-C613-A10E-DB00BB1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089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C724-C3FE-A0D7-8C5E-6E9261C7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3EE2-E71C-E4DA-C8E4-DE335D7B1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61A14-8D16-F55C-5CE9-ECE121DC6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9B182-45FD-8C45-CFC9-3095ECFE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DE5FC-3C44-7D46-A2E0-78E0DD6B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41779-3457-1B6B-D48A-720E5E4F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973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35E5-21E8-6EF7-0BFC-C19E3018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F5A8D-D67C-EA53-F308-490EE580C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0A0A8-A559-6187-33EE-E3D4E87F5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7442E-C957-3AA8-9D1C-811579F08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7C34D-9454-9AF8-58BC-39DD46889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5A44C-EC87-9B14-CCB2-862BDA58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D35F8-E2C3-FAD3-DDD5-A57929A7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FD0506-E1D3-E041-7D53-15CB2E6C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05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BB45C-8A83-FDD3-61D3-6803F73C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5E9A2-6399-F4C7-5FA5-5050FDC6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2F7DB-499D-0C3A-1DBC-C284A7FB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46CC5-0EA1-80E0-F386-5AE6DC7F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319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1DB68-B79B-CD24-6FE7-51E3FF1B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467E2-FB1B-F1EE-EC06-5FA49509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0195B-E8B5-D6D4-01EE-2F7546E7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349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0AFB-3EAE-77A1-1790-AB04D810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CA8B-AABE-73E8-6395-B8DFF8FA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FE9F8-D096-4543-AA9F-3C195C08F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6FB65-0813-E03A-F14C-D1914069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B60CC-8FE7-4C13-533C-DA328D58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7F034-9E5A-2E9C-3DD7-DED12F80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041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9458-A3D7-30B6-C061-8A74CB5E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7B356-49C9-3C13-B1F5-29B2D6A47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25328-50C1-0DD2-CBBB-245CBCD5D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04E67-5342-70B5-920F-CDD6D89B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235F8-203E-6A80-B161-2159A085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638F0-22B2-BF1A-D3EE-B7E49D66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006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31F6C-F7EC-F4E3-5F10-0A0B66E4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ECC35-C9FB-E39A-17E6-05ABAA49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B280C-DB2F-5E75-9BA3-40A0F4536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0856-21C8-4B3C-9328-B36104DDD80E}" type="datetimeFigureOut">
              <a:rPr lang="en-ID" smtClean="0"/>
              <a:t>06/02/2025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9F8C4-48D8-AA37-4A71-45B66C6C4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29796-9356-4EE1-16D9-37D087367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2801-4A0B-4324-9E07-43EB6EAC57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922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av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02D4DD-FADA-4065-9988-9E62FFB3B9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C4062-55E2-8524-D821-B1E9C77DD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235"/>
            <a:ext cx="12218893" cy="5199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CEB11-C400-3A06-BB43-71218336F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529" y="2960452"/>
            <a:ext cx="10632142" cy="937093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Tarbiyah</a:t>
            </a:r>
            <a:r>
              <a:rPr lang="en-US" dirty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Diri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Perbaiki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Berlin Sans FB Demi" panose="020E0802020502020306" pitchFamily="34" charset="0"/>
              </a:rPr>
              <a:t>Hati  </a:t>
            </a:r>
            <a:endParaRPr lang="en-ID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21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2BBC-2F80-6A38-292D-64C60919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2D043-24AF-0EE1-E5EB-1B6C7799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425EB-4C75-0601-F094-72E1033B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94"/>
            <a:ext cx="12192000" cy="6876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4DB5A-CA8C-B9BF-80A9-7E5073BF5DC9}"/>
              </a:ext>
            </a:extLst>
          </p:cNvPr>
          <p:cNvSpPr txBox="1"/>
          <p:nvPr/>
        </p:nvSpPr>
        <p:spPr>
          <a:xfrm>
            <a:off x="838200" y="1456928"/>
            <a:ext cx="771412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solidFill>
                  <a:srgbClr val="C00000"/>
                </a:solidFill>
                <a:latin typeface="Gill Sans MT" panose="020B0502020104020203" pitchFamily="34" charset="0"/>
              </a:rPr>
              <a:t>Dalam</a:t>
            </a:r>
            <a:r>
              <a:rPr lang="en-ID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MT" panose="020B0502020104020203" pitchFamily="34" charset="0"/>
              </a:rPr>
              <a:t>aktivitas</a:t>
            </a:r>
            <a:r>
              <a:rPr lang="en-ID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MT" panose="020B0502020104020203" pitchFamily="34" charset="0"/>
              </a:rPr>
              <a:t>tarbiyah</a:t>
            </a:r>
            <a:r>
              <a:rPr lang="en-ID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MT" panose="020B0502020104020203" pitchFamily="34" charset="0"/>
              </a:rPr>
              <a:t>terbentang</a:t>
            </a:r>
            <a:r>
              <a:rPr lang="en-ID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MT" panose="020B0502020104020203" pitchFamily="34" charset="0"/>
              </a:rPr>
              <a:t>banyak</a:t>
            </a:r>
            <a:r>
              <a:rPr lang="en-ID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MT" panose="020B0502020104020203" pitchFamily="34" charset="0"/>
              </a:rPr>
              <a:t>jalan</a:t>
            </a:r>
            <a:r>
              <a:rPr lang="en-ID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MT" panose="020B0502020104020203" pitchFamily="34" charset="0"/>
              </a:rPr>
              <a:t>menuju</a:t>
            </a:r>
            <a:r>
              <a:rPr lang="en-ID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ID" sz="2800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qalbun</a:t>
            </a:r>
            <a:r>
              <a:rPr lang="en-ID" sz="2800" i="1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ID" sz="2800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salim</a:t>
            </a:r>
            <a:r>
              <a:rPr lang="en-ID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, </a:t>
            </a:r>
            <a:r>
              <a:rPr lang="en-ID" sz="2800" dirty="0" err="1">
                <a:solidFill>
                  <a:srgbClr val="C00000"/>
                </a:solidFill>
                <a:latin typeface="Gill Sans MT" panose="020B0502020104020203" pitchFamily="34" charset="0"/>
              </a:rPr>
              <a:t>diantaranya</a:t>
            </a:r>
            <a:r>
              <a:rPr lang="en-ID" sz="2600" dirty="0">
                <a:solidFill>
                  <a:srgbClr val="C00000"/>
                </a:solidFill>
                <a:latin typeface="Gill Sans MT" panose="020B0502020104020203" pitchFamily="34" charset="0"/>
              </a:rPr>
              <a:t>:</a:t>
            </a:r>
          </a:p>
          <a:p>
            <a:pPr algn="just"/>
            <a:endParaRPr lang="en-ID" sz="2600" dirty="0">
              <a:latin typeface="Gill Sans MT" panose="020B0502020104020203" pitchFamily="34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Interaksi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dengan</a:t>
            </a:r>
            <a:r>
              <a:rPr lang="en-ID" sz="2600" dirty="0">
                <a:latin typeface="Gill Sans MT" panose="020B0502020104020203" pitchFamily="34" charset="0"/>
              </a:rPr>
              <a:t> Al Quran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sz="2600" dirty="0">
                <a:latin typeface="Gill Sans MT" panose="020B0502020104020203" pitchFamily="34" charset="0"/>
              </a:rPr>
              <a:t>Terus </a:t>
            </a:r>
            <a:r>
              <a:rPr lang="en-ID" sz="2600" dirty="0" err="1">
                <a:latin typeface="Gill Sans MT" panose="020B0502020104020203" pitchFamily="34" charset="0"/>
              </a:rPr>
              <a:t>menambah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ilmu</a:t>
            </a:r>
            <a:endParaRPr lang="en-ID" sz="2600" dirty="0">
              <a:latin typeface="Gill Sans MT" panose="020B0502020104020203" pitchFamily="34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Perbanyak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dzikir</a:t>
            </a:r>
            <a:r>
              <a:rPr lang="en-ID" sz="2600" dirty="0">
                <a:latin typeface="Gill Sans MT" panose="020B0502020104020203" pitchFamily="34" charset="0"/>
              </a:rPr>
              <a:t> dan </a:t>
            </a:r>
            <a:r>
              <a:rPr lang="en-ID" sz="2600" dirty="0" err="1">
                <a:latin typeface="Gill Sans MT" panose="020B0502020104020203" pitchFamily="34" charset="0"/>
              </a:rPr>
              <a:t>doa</a:t>
            </a:r>
            <a:endParaRPr lang="en-ID" sz="2600" dirty="0">
              <a:latin typeface="Gill Sans MT" panose="020B0502020104020203" pitchFamily="34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Membersamai</a:t>
            </a:r>
            <a:r>
              <a:rPr lang="en-ID" sz="2600" dirty="0">
                <a:latin typeface="Gill Sans MT" panose="020B0502020104020203" pitchFamily="34" charset="0"/>
              </a:rPr>
              <a:t> orang </a:t>
            </a:r>
            <a:r>
              <a:rPr lang="en-ID" sz="2600" dirty="0" err="1">
                <a:latin typeface="Gill Sans MT" panose="020B0502020104020203" pitchFamily="34" charset="0"/>
              </a:rPr>
              <a:t>sholeh</a:t>
            </a:r>
            <a:endParaRPr lang="en-ID" sz="2600" dirty="0">
              <a:latin typeface="Gill Sans MT" panose="020B0502020104020203" pitchFamily="34" charset="0"/>
            </a:endParaRPr>
          </a:p>
          <a:p>
            <a:pPr marL="514350" indent="-514350" algn="just">
              <a:buFont typeface="+mj-lt"/>
              <a:buAutoNum type="alphaLcPeriod"/>
            </a:pPr>
            <a:endParaRPr lang="en-ID" sz="2600" dirty="0">
              <a:latin typeface="Gill Sans MT" panose="020B05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695C0-5FDC-7EB0-196A-14767F6E3135}"/>
              </a:ext>
            </a:extLst>
          </p:cNvPr>
          <p:cNvSpPr txBox="1"/>
          <p:nvPr/>
        </p:nvSpPr>
        <p:spPr>
          <a:xfrm>
            <a:off x="3101788" y="5357793"/>
            <a:ext cx="86711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Semoga</a:t>
            </a:r>
            <a:r>
              <a:rPr lang="en-ID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Allah SWT </a:t>
            </a:r>
            <a:r>
              <a:rPr lang="en-ID" sz="2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memberikan</a:t>
            </a:r>
            <a:r>
              <a:rPr lang="en-ID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Taufik</a:t>
            </a:r>
            <a:r>
              <a:rPr lang="en-ID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hidayah</a:t>
            </a:r>
            <a:r>
              <a:rPr lang="en-ID" sz="2800" dirty="0">
                <a:solidFill>
                  <a:schemeClr val="bg1"/>
                </a:solidFill>
                <a:latin typeface="Gill Sans MT" panose="020B0502020104020203" pitchFamily="34" charset="0"/>
              </a:rPr>
              <a:t>-Nya agar </a:t>
            </a:r>
            <a:r>
              <a:rPr lang="en-ID" sz="2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kita</a:t>
            </a:r>
            <a:r>
              <a:rPr lang="en-ID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dapat</a:t>
            </a:r>
            <a:r>
              <a:rPr lang="en-ID" sz="2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mengamalkannya</a:t>
            </a:r>
            <a:endParaRPr lang="en-ID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0C5F7C-CCBD-010E-8CD2-F5B2313DD842}"/>
              </a:ext>
            </a:extLst>
          </p:cNvPr>
          <p:cNvSpPr txBox="1">
            <a:spLocks/>
          </p:cNvSpPr>
          <p:nvPr/>
        </p:nvSpPr>
        <p:spPr>
          <a:xfrm>
            <a:off x="838200" y="176268"/>
            <a:ext cx="8854441" cy="880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Gill Sans MT" panose="020B0502020104020203" pitchFamily="34" charset="0"/>
                <a:ea typeface="+mn-ea"/>
                <a:cs typeface="+mn-cs"/>
              </a:rPr>
              <a:t>Kesimpulan</a:t>
            </a:r>
            <a:endParaRPr lang="en-ID" sz="4800" b="1" dirty="0"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2207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0292-F301-B091-D1ED-02A816D9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7845"/>
            <a:ext cx="10515600" cy="880969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Qalbun</a:t>
            </a:r>
            <a:r>
              <a:rPr lang="en-US" b="1" dirty="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 Salim</a:t>
            </a:r>
            <a:endParaRPr lang="en-ID" b="1" dirty="0">
              <a:solidFill>
                <a:schemeClr val="tx2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9492-6245-F4C4-6E25-F8509927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330"/>
            <a:ext cx="8396570" cy="10879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ID" sz="2400" dirty="0">
                <a:latin typeface="Gill Sans MT" panose="020B0502020104020203" pitchFamily="34" charset="0"/>
              </a:rPr>
              <a:t>Di </a:t>
            </a:r>
            <a:r>
              <a:rPr lang="en-ID" sz="2400" dirty="0" err="1">
                <a:latin typeface="Gill Sans MT" panose="020B0502020104020203" pitchFamily="34" charset="0"/>
              </a:rPr>
              <a:t>antara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jalan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menuju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kebahagiaan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yaitu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adanya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qalbun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salim</a:t>
            </a:r>
            <a:r>
              <a:rPr lang="en-ID" sz="2400" dirty="0">
                <a:latin typeface="Gill Sans MT" panose="020B0502020104020203" pitchFamily="34" charset="0"/>
              </a:rPr>
              <a:t> (</a:t>
            </a:r>
            <a:r>
              <a:rPr lang="en-ID" sz="2400" dirty="0" err="1">
                <a:latin typeface="Gill Sans MT" panose="020B0502020104020203" pitchFamily="34" charset="0"/>
              </a:rPr>
              <a:t>hati</a:t>
            </a:r>
            <a:r>
              <a:rPr lang="en-ID" sz="2400" dirty="0">
                <a:latin typeface="Gill Sans MT" panose="020B0502020104020203" pitchFamily="34" charset="0"/>
              </a:rPr>
              <a:t> yang </a:t>
            </a:r>
            <a:r>
              <a:rPr lang="en-ID" sz="2400" dirty="0" err="1">
                <a:latin typeface="Gill Sans MT" panose="020B0502020104020203" pitchFamily="34" charset="0"/>
              </a:rPr>
              <a:t>bersih</a:t>
            </a:r>
            <a:r>
              <a:rPr lang="en-ID" sz="2400" dirty="0">
                <a:latin typeface="Gill Sans MT" panose="020B0502020104020203" pitchFamily="34" charset="0"/>
              </a:rPr>
              <a:t>). </a:t>
            </a:r>
            <a:r>
              <a:rPr lang="en-ID" sz="2400" dirty="0" err="1">
                <a:latin typeface="Gill Sans MT" panose="020B0502020104020203" pitchFamily="34" charset="0"/>
              </a:rPr>
              <a:t>Seorang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muslim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dituntut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untuk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terus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memperbaiki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hatinya</a:t>
            </a:r>
            <a:r>
              <a:rPr lang="en-ID" sz="2400" dirty="0">
                <a:latin typeface="Gill Sans MT" panose="020B0502020104020203" pitchFamily="34" charset="0"/>
              </a:rPr>
              <a:t> agar </a:t>
            </a:r>
            <a:r>
              <a:rPr lang="en-ID" sz="2400" dirty="0" err="1">
                <a:latin typeface="Gill Sans MT" panose="020B0502020104020203" pitchFamily="34" charset="0"/>
              </a:rPr>
              <a:t>terselamatkan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dari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hal-hal</a:t>
            </a:r>
            <a:r>
              <a:rPr lang="en-ID" sz="2400" dirty="0">
                <a:latin typeface="Gill Sans MT" panose="020B0502020104020203" pitchFamily="34" charset="0"/>
              </a:rPr>
              <a:t> yang </a:t>
            </a:r>
            <a:r>
              <a:rPr lang="en-ID" sz="2400" dirty="0" err="1">
                <a:latin typeface="Gill Sans MT" panose="020B0502020104020203" pitchFamily="34" charset="0"/>
              </a:rPr>
              <a:t>dapat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mengotori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bahkan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merusak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hatinya</a:t>
            </a:r>
            <a:r>
              <a:rPr lang="en-ID" sz="2400" dirty="0">
                <a:latin typeface="Gill Sans MT" panose="020B0502020104020203" pitchFamily="34" charset="0"/>
              </a:rPr>
              <a:t>, Allah </a:t>
            </a:r>
            <a:r>
              <a:rPr lang="en-ID" sz="2400" dirty="0" err="1">
                <a:latin typeface="Gill Sans MT" panose="020B0502020104020203" pitchFamily="34" charset="0"/>
              </a:rPr>
              <a:t>swt</a:t>
            </a:r>
            <a:r>
              <a:rPr lang="en-ID" sz="2400" dirty="0">
                <a:latin typeface="Gill Sans MT" panose="020B0502020104020203" pitchFamily="34" charset="0"/>
              </a:rPr>
              <a:t>. </a:t>
            </a:r>
            <a:r>
              <a:rPr lang="en-ID" sz="2400" dirty="0" err="1">
                <a:latin typeface="Gill Sans MT" panose="020B0502020104020203" pitchFamily="34" charset="0"/>
              </a:rPr>
              <a:t>berfirman</a:t>
            </a:r>
            <a:r>
              <a:rPr lang="en-ID" sz="2400" dirty="0">
                <a:latin typeface="Gill Sans MT" panose="020B0502020104020203" pitchFamily="34" charset="0"/>
              </a:rPr>
              <a:t>:</a:t>
            </a:r>
          </a:p>
          <a:p>
            <a:pPr marL="0" indent="0" algn="just">
              <a:buNone/>
            </a:pPr>
            <a:endParaRPr lang="en-ID" dirty="0">
              <a:latin typeface="Gill Sans MT" panose="020B0502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D12C2-8167-98BC-7709-C5A0F582BEB4}"/>
              </a:ext>
            </a:extLst>
          </p:cNvPr>
          <p:cNvSpPr txBox="1"/>
          <p:nvPr/>
        </p:nvSpPr>
        <p:spPr>
          <a:xfrm>
            <a:off x="838198" y="3523130"/>
            <a:ext cx="8396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latin typeface="Gill Sans MT" panose="020B0502020104020203" pitchFamily="34" charset="0"/>
              </a:rPr>
              <a:t>"</a:t>
            </a:r>
            <a:r>
              <a:rPr lang="en-ID" sz="2000" i="1" dirty="0" err="1">
                <a:latin typeface="Gill Sans MT" panose="020B0502020104020203" pitchFamily="34" charset="0"/>
              </a:rPr>
              <a:t>Janganlah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Engkau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hinakan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aku</a:t>
            </a:r>
            <a:r>
              <a:rPr lang="en-ID" sz="2000" i="1" dirty="0">
                <a:latin typeface="Gill Sans MT" panose="020B0502020104020203" pitchFamily="34" charset="0"/>
              </a:rPr>
              <a:t> pada </a:t>
            </a:r>
            <a:r>
              <a:rPr lang="en-ID" sz="2000" i="1" dirty="0" err="1">
                <a:latin typeface="Gill Sans MT" panose="020B0502020104020203" pitchFamily="34" charset="0"/>
              </a:rPr>
              <a:t>hari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mereka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dibangkitkan</a:t>
            </a:r>
            <a:r>
              <a:rPr lang="en-ID" sz="2000" i="1" dirty="0">
                <a:latin typeface="Gill Sans MT" panose="020B0502020104020203" pitchFamily="34" charset="0"/>
              </a:rPr>
              <a:t>. (</a:t>
            </a:r>
            <a:r>
              <a:rPr lang="en-ID" sz="2000" i="1" dirty="0" err="1">
                <a:latin typeface="Gill Sans MT" panose="020B0502020104020203" pitchFamily="34" charset="0"/>
              </a:rPr>
              <a:t>Yaitu</a:t>
            </a:r>
            <a:r>
              <a:rPr lang="en-ID" sz="2000" i="1" dirty="0">
                <a:latin typeface="Gill Sans MT" panose="020B0502020104020203" pitchFamily="34" charset="0"/>
              </a:rPr>
              <a:t>) pada </a:t>
            </a:r>
            <a:r>
              <a:rPr lang="en-ID" sz="2000" i="1" dirty="0" err="1">
                <a:latin typeface="Gill Sans MT" panose="020B0502020104020203" pitchFamily="34" charset="0"/>
              </a:rPr>
              <a:t>hari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ketika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tidak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berguna</a:t>
            </a:r>
            <a:r>
              <a:rPr lang="en-ID" sz="2000" i="1" dirty="0">
                <a:latin typeface="Gill Sans MT" panose="020B0502020104020203" pitchFamily="34" charset="0"/>
              </a:rPr>
              <a:t> (</a:t>
            </a:r>
            <a:r>
              <a:rPr lang="en-ID" sz="2000" i="1" dirty="0" err="1">
                <a:latin typeface="Gill Sans MT" panose="020B0502020104020203" pitchFamily="34" charset="0"/>
              </a:rPr>
              <a:t>lagi</a:t>
            </a:r>
            <a:r>
              <a:rPr lang="en-ID" sz="2000" i="1" dirty="0">
                <a:latin typeface="Gill Sans MT" panose="020B0502020104020203" pitchFamily="34" charset="0"/>
              </a:rPr>
              <a:t>) </a:t>
            </a:r>
            <a:r>
              <a:rPr lang="en-ID" sz="2000" i="1" dirty="0" err="1">
                <a:latin typeface="Gill Sans MT" panose="020B0502020104020203" pitchFamily="34" charset="0"/>
              </a:rPr>
              <a:t>harta</a:t>
            </a:r>
            <a:r>
              <a:rPr lang="en-ID" sz="2000" i="1" dirty="0">
                <a:latin typeface="Gill Sans MT" panose="020B0502020104020203" pitchFamily="34" charset="0"/>
              </a:rPr>
              <a:t> dan </a:t>
            </a:r>
            <a:r>
              <a:rPr lang="en-ID" sz="2000" i="1" dirty="0" err="1">
                <a:latin typeface="Gill Sans MT" panose="020B0502020104020203" pitchFamily="34" charset="0"/>
              </a:rPr>
              <a:t>anak-anak</a:t>
            </a:r>
            <a:r>
              <a:rPr lang="en-ID" sz="2000" i="1" dirty="0">
                <a:latin typeface="Gill Sans MT" panose="020B0502020104020203" pitchFamily="34" charset="0"/>
              </a:rPr>
              <a:t>. </a:t>
            </a:r>
            <a:r>
              <a:rPr lang="en-ID" sz="2000" i="1" dirty="0" err="1">
                <a:latin typeface="Gill Sans MT" panose="020B0502020104020203" pitchFamily="34" charset="0"/>
              </a:rPr>
              <a:t>Kecuali</a:t>
            </a:r>
            <a:r>
              <a:rPr lang="en-ID" sz="2000" i="1" dirty="0">
                <a:latin typeface="Gill Sans MT" panose="020B0502020104020203" pitchFamily="34" charset="0"/>
              </a:rPr>
              <a:t>, orang yang </a:t>
            </a:r>
            <a:r>
              <a:rPr lang="en-ID" sz="2000" i="1" dirty="0" err="1">
                <a:latin typeface="Gill Sans MT" panose="020B0502020104020203" pitchFamily="34" charset="0"/>
              </a:rPr>
              <a:t>menghadap</a:t>
            </a:r>
            <a:r>
              <a:rPr lang="en-ID" sz="2000" i="1" dirty="0">
                <a:latin typeface="Gill Sans MT" panose="020B0502020104020203" pitchFamily="34" charset="0"/>
              </a:rPr>
              <a:t> Allah </a:t>
            </a:r>
            <a:r>
              <a:rPr lang="en-ID" sz="2000" i="1" dirty="0" err="1">
                <a:latin typeface="Gill Sans MT" panose="020B0502020104020203" pitchFamily="34" charset="0"/>
              </a:rPr>
              <a:t>dengan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hati</a:t>
            </a:r>
            <a:r>
              <a:rPr lang="en-ID" sz="2000" i="1" dirty="0">
                <a:latin typeface="Gill Sans MT" panose="020B0502020104020203" pitchFamily="34" charset="0"/>
              </a:rPr>
              <a:t> yang </a:t>
            </a:r>
            <a:r>
              <a:rPr lang="en-ID" sz="2000" i="1" dirty="0" err="1">
                <a:latin typeface="Gill Sans MT" panose="020B0502020104020203" pitchFamily="34" charset="0"/>
              </a:rPr>
              <a:t>bersih</a:t>
            </a:r>
            <a:r>
              <a:rPr lang="en-ID" sz="2000" dirty="0">
                <a:latin typeface="Gill Sans MT" panose="020B0502020104020203" pitchFamily="34" charset="0"/>
              </a:rPr>
              <a:t>.” (</a:t>
            </a:r>
            <a:r>
              <a:rPr lang="en-ID" sz="2000" dirty="0" err="1">
                <a:latin typeface="Gill Sans MT" panose="020B0502020104020203" pitchFamily="34" charset="0"/>
              </a:rPr>
              <a:t>Asy-Syu'ara</a:t>
            </a:r>
            <a:r>
              <a:rPr lang="en-ID" sz="2000" dirty="0">
                <a:latin typeface="Gill Sans MT" panose="020B0502020104020203" pitchFamily="34" charset="0"/>
              </a:rPr>
              <a:t>: 87-89)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672737-8577-01DC-8F2B-72B35D1BA28C}"/>
              </a:ext>
            </a:extLst>
          </p:cNvPr>
          <p:cNvGrpSpPr/>
          <p:nvPr/>
        </p:nvGrpSpPr>
        <p:grpSpPr>
          <a:xfrm>
            <a:off x="1085849" y="2865529"/>
            <a:ext cx="8148920" cy="469341"/>
            <a:chOff x="1721223" y="2820706"/>
            <a:chExt cx="8148920" cy="4693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8CC65-03E0-5BB3-8D0E-47443F23C4DF}"/>
                </a:ext>
              </a:extLst>
            </p:cNvPr>
            <p:cNvSpPr txBox="1"/>
            <p:nvPr/>
          </p:nvSpPr>
          <p:spPr>
            <a:xfrm>
              <a:off x="7225554" y="2820706"/>
              <a:ext cx="26445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AE" sz="2400" dirty="0"/>
                <a:t>وَلَا تُخۡزِنِىۡ يَوۡمَ يُبۡعَثُوۡنَۙ‏</a:t>
              </a:r>
              <a:endParaRPr lang="en-ID" sz="2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63A7EF-159F-C5B0-2691-7CF857B92392}"/>
                </a:ext>
              </a:extLst>
            </p:cNvPr>
            <p:cNvSpPr txBox="1"/>
            <p:nvPr/>
          </p:nvSpPr>
          <p:spPr>
            <a:xfrm>
              <a:off x="4482354" y="2828382"/>
              <a:ext cx="2743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AE" sz="2400" dirty="0"/>
                <a:t>يَوۡمَ لَا يَنۡفَعُ مَالٌ وَّلَا بَنُوۡنَۙ</a:t>
              </a:r>
              <a:endParaRPr lang="en-ID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C44958-B57F-F375-561B-49D177525C71}"/>
                </a:ext>
              </a:extLst>
            </p:cNvPr>
            <p:cNvSpPr txBox="1"/>
            <p:nvPr/>
          </p:nvSpPr>
          <p:spPr>
            <a:xfrm>
              <a:off x="1721223" y="2828382"/>
              <a:ext cx="27252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AE" sz="2400" dirty="0"/>
                <a:t>اِلَّا مَنۡ اَتَى اللّٰهَ بِقَلۡبٍ سَلِيۡمٍؕ‏</a:t>
              </a:r>
              <a:endParaRPr lang="en-ID" sz="2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6AD91BB-E865-C015-1E6A-77A03A66320C}"/>
              </a:ext>
            </a:extLst>
          </p:cNvPr>
          <p:cNvSpPr txBox="1"/>
          <p:nvPr/>
        </p:nvSpPr>
        <p:spPr>
          <a:xfrm>
            <a:off x="838199" y="4930153"/>
            <a:ext cx="83965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Gill Sans MT" panose="020B0502020104020203" pitchFamily="34" charset="0"/>
              </a:rPr>
              <a:t>Imam Ibnu </a:t>
            </a:r>
            <a:r>
              <a:rPr lang="en-ID" sz="2200" dirty="0" err="1">
                <a:latin typeface="Gill Sans MT" panose="020B0502020104020203" pitchFamily="34" charset="0"/>
              </a:rPr>
              <a:t>Katsir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dalam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tafsirnya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menjelaskan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qalbun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salim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yaitu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hati</a:t>
            </a:r>
            <a:r>
              <a:rPr lang="en-ID" sz="2200" dirty="0">
                <a:latin typeface="Gill Sans MT" panose="020B0502020104020203" pitchFamily="34" charset="0"/>
              </a:rPr>
              <a:t> yang </a:t>
            </a:r>
            <a:r>
              <a:rPr lang="en-ID" sz="2200" dirty="0" err="1">
                <a:latin typeface="Gill Sans MT" panose="020B0502020104020203" pitchFamily="34" charset="0"/>
              </a:rPr>
              <a:t>selamat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dari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kotoran</a:t>
            </a:r>
            <a:r>
              <a:rPr lang="en-ID" sz="2200" dirty="0">
                <a:latin typeface="Gill Sans MT" panose="020B0502020104020203" pitchFamily="34" charset="0"/>
              </a:rPr>
              <a:t> (dosa) dan </a:t>
            </a:r>
            <a:r>
              <a:rPr lang="en-ID" sz="2200" dirty="0" err="1">
                <a:latin typeface="Gill Sans MT" panose="020B0502020104020203" pitchFamily="34" charset="0"/>
              </a:rPr>
              <a:t>kesyirikan</a:t>
            </a:r>
            <a:r>
              <a:rPr lang="en-ID" sz="2200" dirty="0">
                <a:latin typeface="Gill Sans MT" panose="020B0502020104020203" pitchFamily="34" charset="0"/>
              </a:rPr>
              <a:t>.”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D7C9E2-730F-8386-DBFF-CE81DE446974}"/>
              </a:ext>
            </a:extLst>
          </p:cNvPr>
          <p:cNvSpPr/>
          <p:nvPr/>
        </p:nvSpPr>
        <p:spPr>
          <a:xfrm>
            <a:off x="9692640" y="0"/>
            <a:ext cx="24993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29F0312-6E32-1417-E21E-C700E3F3A2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00" r="33600"/>
          <a:stretch/>
        </p:blipFill>
        <p:spPr>
          <a:xfrm>
            <a:off x="9692639" y="1540783"/>
            <a:ext cx="2499361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9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2383E-607C-6CA2-9BEE-FD685B54F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B2FA-3C89-C60B-5A90-E2C2C79E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409" y="462661"/>
            <a:ext cx="8854441" cy="880969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Tarbiyah</a:t>
            </a:r>
            <a:r>
              <a:rPr lang="en-US" sz="4000" b="1" dirty="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membentuk</a:t>
            </a:r>
            <a:r>
              <a:rPr lang="en-US" sz="4000" b="1" dirty="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Qalbun</a:t>
            </a:r>
            <a:r>
              <a:rPr lang="en-US" sz="4000" b="1" dirty="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 Salim</a:t>
            </a:r>
            <a:endParaRPr lang="en-ID" sz="4000" b="1" dirty="0">
              <a:solidFill>
                <a:schemeClr val="tx2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BFBFB-4355-BC60-2A1F-3009E657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409" y="1458110"/>
            <a:ext cx="8205217" cy="1087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 err="1">
                <a:latin typeface="Gill Sans MT" panose="020B0502020104020203" pitchFamily="34" charset="0"/>
              </a:rPr>
              <a:t>Tarbiyah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sebagai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sebuah</a:t>
            </a:r>
            <a:r>
              <a:rPr lang="en-ID" sz="2400" dirty="0">
                <a:latin typeface="Gill Sans MT" panose="020B0502020104020203" pitchFamily="34" charset="0"/>
              </a:rPr>
              <a:t> proses </a:t>
            </a:r>
            <a:r>
              <a:rPr lang="en-ID" sz="2400" dirty="0" err="1">
                <a:latin typeface="Gill Sans MT" panose="020B0502020104020203" pitchFamily="34" charset="0"/>
              </a:rPr>
              <a:t>untuk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membentuk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qalbun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salim</a:t>
            </a:r>
            <a:r>
              <a:rPr lang="en-ID" sz="2400" dirty="0">
                <a:latin typeface="Gill Sans MT" panose="020B0502020104020203" pitchFamily="34" charset="0"/>
              </a:rPr>
              <a:t> di mana salah </a:t>
            </a:r>
            <a:r>
              <a:rPr lang="en-ID" sz="2400" dirty="0" err="1">
                <a:latin typeface="Gill Sans MT" panose="020B0502020104020203" pitchFamily="34" charset="0"/>
              </a:rPr>
              <a:t>satu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fokusnya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ialah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i="1" dirty="0" err="1">
                <a:latin typeface="Gill Sans MT" panose="020B0502020104020203" pitchFamily="34" charset="0"/>
              </a:rPr>
              <a:t>wayuzakkihim</a:t>
            </a:r>
            <a:r>
              <a:rPr lang="en-ID" sz="2400" dirty="0">
                <a:latin typeface="Gill Sans MT" panose="020B0502020104020203" pitchFamily="34" charset="0"/>
              </a:rPr>
              <a:t> (</a:t>
            </a:r>
            <a:r>
              <a:rPr lang="en-ID" sz="2400" dirty="0" err="1">
                <a:latin typeface="Gill Sans MT" panose="020B0502020104020203" pitchFamily="34" charset="0"/>
              </a:rPr>
              <a:t>membersihkan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jiwa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mereka</a:t>
            </a:r>
            <a:r>
              <a:rPr lang="en-ID" sz="2400" dirty="0">
                <a:latin typeface="Gill Sans MT" panose="020B0502020104020203" pitchFamily="34" charset="0"/>
              </a:rPr>
              <a:t>). Allah </a:t>
            </a:r>
            <a:r>
              <a:rPr lang="en-ID" sz="2400" dirty="0" err="1">
                <a:latin typeface="Gill Sans MT" panose="020B0502020104020203" pitchFamily="34" charset="0"/>
              </a:rPr>
              <a:t>swt</a:t>
            </a:r>
            <a:r>
              <a:rPr lang="en-ID" sz="2400" dirty="0">
                <a:latin typeface="Gill Sans MT" panose="020B0502020104020203" pitchFamily="34" charset="0"/>
              </a:rPr>
              <a:t>. </a:t>
            </a:r>
            <a:r>
              <a:rPr lang="en-ID" sz="2400" dirty="0" err="1">
                <a:latin typeface="Gill Sans MT" panose="020B0502020104020203" pitchFamily="34" charset="0"/>
              </a:rPr>
              <a:t>berfirman</a:t>
            </a:r>
            <a:r>
              <a:rPr lang="en-ID" sz="2400" dirty="0">
                <a:latin typeface="Gill Sans MT" panose="020B0502020104020203" pitchFamily="34" charset="0"/>
              </a:rPr>
              <a:t>:</a:t>
            </a:r>
          </a:p>
          <a:p>
            <a:pPr marL="0" indent="0" algn="just">
              <a:buNone/>
            </a:pPr>
            <a:endParaRPr lang="en-ID" dirty="0"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B6267-8622-A6BF-6094-50C1BF2C1100}"/>
              </a:ext>
            </a:extLst>
          </p:cNvPr>
          <p:cNvSpPr txBox="1"/>
          <p:nvPr/>
        </p:nvSpPr>
        <p:spPr>
          <a:xfrm>
            <a:off x="3161667" y="4186277"/>
            <a:ext cx="82052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>
                <a:latin typeface="Gill Sans MT" panose="020B0502020104020203" pitchFamily="34" charset="0"/>
              </a:rPr>
              <a:t>“</a:t>
            </a:r>
            <a:r>
              <a:rPr lang="en-ID" dirty="0" err="1">
                <a:latin typeface="Gill Sans MT" panose="020B0502020104020203" pitchFamily="34" charset="0"/>
              </a:rPr>
              <a:t>Dialah</a:t>
            </a:r>
            <a:r>
              <a:rPr lang="en-ID" dirty="0">
                <a:latin typeface="Gill Sans MT" panose="020B0502020104020203" pitchFamily="34" charset="0"/>
              </a:rPr>
              <a:t> yang </a:t>
            </a:r>
            <a:r>
              <a:rPr lang="en-ID" dirty="0" err="1">
                <a:latin typeface="Gill Sans MT" panose="020B0502020104020203" pitchFamily="34" charset="0"/>
              </a:rPr>
              <a:t>mengutus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seorang</a:t>
            </a:r>
            <a:r>
              <a:rPr lang="en-ID" dirty="0">
                <a:latin typeface="Gill Sans MT" panose="020B0502020104020203" pitchFamily="34" charset="0"/>
              </a:rPr>
              <a:t> Rasul (Nabi Muhammad) </a:t>
            </a:r>
            <a:r>
              <a:rPr lang="en-ID" dirty="0" err="1">
                <a:latin typeface="Gill Sans MT" panose="020B0502020104020203" pitchFamily="34" charset="0"/>
              </a:rPr>
              <a:t>kepada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kaum</a:t>
            </a:r>
            <a:r>
              <a:rPr lang="en-ID" dirty="0">
                <a:latin typeface="Gill Sans MT" panose="020B0502020104020203" pitchFamily="34" charset="0"/>
              </a:rPr>
              <a:t> yang </a:t>
            </a:r>
            <a:r>
              <a:rPr lang="en-ID" dirty="0" err="1">
                <a:latin typeface="Gill Sans MT" panose="020B0502020104020203" pitchFamily="34" charset="0"/>
              </a:rPr>
              <a:t>buta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huruf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dari</a:t>
            </a:r>
            <a:r>
              <a:rPr lang="en-ID" dirty="0">
                <a:latin typeface="Gill Sans MT" panose="020B0502020104020203" pitchFamily="34" charset="0"/>
              </a:rPr>
              <a:t> (</a:t>
            </a:r>
            <a:r>
              <a:rPr lang="en-ID" dirty="0" err="1">
                <a:latin typeface="Gill Sans MT" panose="020B0502020104020203" pitchFamily="34" charset="0"/>
              </a:rPr>
              <a:t>kalangan</a:t>
            </a:r>
            <a:r>
              <a:rPr lang="en-ID" dirty="0">
                <a:latin typeface="Gill Sans MT" panose="020B0502020104020203" pitchFamily="34" charset="0"/>
              </a:rPr>
              <a:t>) </a:t>
            </a:r>
            <a:r>
              <a:rPr lang="en-ID" dirty="0" err="1">
                <a:latin typeface="Gill Sans MT" panose="020B0502020104020203" pitchFamily="34" charset="0"/>
              </a:rPr>
              <a:t>mereka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sendiri</a:t>
            </a:r>
            <a:r>
              <a:rPr lang="en-ID" dirty="0">
                <a:latin typeface="Gill Sans MT" panose="020B0502020104020203" pitchFamily="34" charset="0"/>
              </a:rPr>
              <a:t>, yang </a:t>
            </a:r>
            <a:r>
              <a:rPr lang="en-ID" dirty="0" err="1">
                <a:latin typeface="Gill Sans MT" panose="020B0502020104020203" pitchFamily="34" charset="0"/>
              </a:rPr>
              <a:t>membacakan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kepada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mereka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ayat</a:t>
            </a:r>
            <a:r>
              <a:rPr lang="en-ID" dirty="0">
                <a:latin typeface="Gill Sans MT" panose="020B0502020104020203" pitchFamily="34" charset="0"/>
              </a:rPr>
              <a:t>-</a:t>
            </a:r>
            <a:r>
              <a:rPr lang="en-ID" dirty="0" err="1">
                <a:latin typeface="Gill Sans MT" panose="020B0502020104020203" pitchFamily="34" charset="0"/>
              </a:rPr>
              <a:t>ayat</a:t>
            </a:r>
            <a:r>
              <a:rPr lang="en-ID" dirty="0">
                <a:latin typeface="Gill Sans MT" panose="020B0502020104020203" pitchFamily="34" charset="0"/>
              </a:rPr>
              <a:t>-Nya, </a:t>
            </a:r>
            <a:r>
              <a:rPr lang="en-ID" dirty="0" err="1">
                <a:latin typeface="Gill Sans MT" panose="020B0502020104020203" pitchFamily="34" charset="0"/>
              </a:rPr>
              <a:t>menyucikan</a:t>
            </a:r>
            <a:r>
              <a:rPr lang="en-ID" dirty="0">
                <a:latin typeface="Gill Sans MT" panose="020B0502020104020203" pitchFamily="34" charset="0"/>
              </a:rPr>
              <a:t> (</a:t>
            </a:r>
            <a:r>
              <a:rPr lang="en-ID" dirty="0" err="1">
                <a:latin typeface="Gill Sans MT" panose="020B0502020104020203" pitchFamily="34" charset="0"/>
              </a:rPr>
              <a:t>jiwa</a:t>
            </a:r>
            <a:r>
              <a:rPr lang="en-ID" dirty="0">
                <a:latin typeface="Gill Sans MT" panose="020B0502020104020203" pitchFamily="34" charset="0"/>
              </a:rPr>
              <a:t>) </a:t>
            </a:r>
            <a:r>
              <a:rPr lang="en-ID" dirty="0" err="1">
                <a:latin typeface="Gill Sans MT" panose="020B0502020104020203" pitchFamily="34" charset="0"/>
              </a:rPr>
              <a:t>mereka</a:t>
            </a:r>
            <a:r>
              <a:rPr lang="en-ID" dirty="0">
                <a:latin typeface="Gill Sans MT" panose="020B0502020104020203" pitchFamily="34" charset="0"/>
              </a:rPr>
              <a:t>, </a:t>
            </a:r>
            <a:r>
              <a:rPr lang="en-ID" dirty="0" err="1">
                <a:latin typeface="Gill Sans MT" panose="020B0502020104020203" pitchFamily="34" charset="0"/>
              </a:rPr>
              <a:t>serta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mengajarkan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kepada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mereka</a:t>
            </a:r>
            <a:r>
              <a:rPr lang="en-ID" dirty="0">
                <a:latin typeface="Gill Sans MT" panose="020B0502020104020203" pitchFamily="34" charset="0"/>
              </a:rPr>
              <a:t> Kitab (Al-Qur’an) dan Hikmah (Sunah), </a:t>
            </a:r>
            <a:r>
              <a:rPr lang="en-ID" dirty="0" err="1">
                <a:latin typeface="Gill Sans MT" panose="020B0502020104020203" pitchFamily="34" charset="0"/>
              </a:rPr>
              <a:t>meskipun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sebelumnya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mereka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benarbenar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dalam</a:t>
            </a:r>
            <a:r>
              <a:rPr lang="en-ID" dirty="0">
                <a:latin typeface="Gill Sans MT" panose="020B0502020104020203" pitchFamily="34" charset="0"/>
              </a:rPr>
              <a:t> </a:t>
            </a:r>
            <a:r>
              <a:rPr lang="en-ID" dirty="0" err="1">
                <a:latin typeface="Gill Sans MT" panose="020B0502020104020203" pitchFamily="34" charset="0"/>
              </a:rPr>
              <a:t>kesesatan</a:t>
            </a:r>
            <a:r>
              <a:rPr lang="en-ID" dirty="0">
                <a:latin typeface="Gill Sans MT" panose="020B0502020104020203" pitchFamily="34" charset="0"/>
              </a:rPr>
              <a:t> yang </a:t>
            </a:r>
            <a:r>
              <a:rPr lang="en-ID" dirty="0" err="1">
                <a:latin typeface="Gill Sans MT" panose="020B0502020104020203" pitchFamily="34" charset="0"/>
              </a:rPr>
              <a:t>nyata</a:t>
            </a:r>
            <a:r>
              <a:rPr lang="en-ID" dirty="0">
                <a:latin typeface="Gill Sans MT" panose="020B0502020104020203" pitchFamily="34" charset="0"/>
              </a:rPr>
              <a:t>” (Al-Jumu’ah:2)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C2749C-A21C-1BA2-2535-80AD0CC5C0D9}"/>
              </a:ext>
            </a:extLst>
          </p:cNvPr>
          <p:cNvSpPr/>
          <p:nvPr/>
        </p:nvSpPr>
        <p:spPr>
          <a:xfrm>
            <a:off x="0" y="0"/>
            <a:ext cx="24993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224B33-E299-3983-ECC9-CC6CF882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" y="1179049"/>
            <a:ext cx="2376297" cy="4224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FE1162-CFA6-3792-2AAF-15D5248AA38E}"/>
              </a:ext>
            </a:extLst>
          </p:cNvPr>
          <p:cNvSpPr txBox="1"/>
          <p:nvPr/>
        </p:nvSpPr>
        <p:spPr>
          <a:xfrm>
            <a:off x="3011778" y="2660494"/>
            <a:ext cx="8355106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2800" dirty="0"/>
              <a:t>هُوَ الَّذِىۡ بَعَثَ فِى الۡاُمِّيّٖنَ رَسُوۡلًا مِّنۡهُمۡ يَتۡلُوۡا عَلَيۡهِمۡ اٰيٰتِهٖ وَيُزَكِّيۡهِمۡ وَيُعَلِّمُهُمُ الۡكِتٰبَ وَالۡحِكۡمَةَ وَاِنۡ كَانُوۡا مِنۡ قَبۡلُ لَفِىۡ ضَلٰلٍ مُّبِيۡنٍۙ</a:t>
            </a:r>
            <a:endParaRPr lang="en-ID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4D3D5F-9DFD-57D9-6A0A-71001FAE0FB7}"/>
              </a:ext>
            </a:extLst>
          </p:cNvPr>
          <p:cNvSpPr txBox="1"/>
          <p:nvPr/>
        </p:nvSpPr>
        <p:spPr>
          <a:xfrm>
            <a:off x="3130832" y="5933674"/>
            <a:ext cx="9061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Dalam</a:t>
            </a:r>
            <a:r>
              <a:rPr lang="en-ID" sz="2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aktivitas</a:t>
            </a:r>
            <a:r>
              <a:rPr lang="en-ID" sz="2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tarbiyah</a:t>
            </a:r>
            <a:r>
              <a:rPr lang="en-ID" sz="2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terbentang</a:t>
            </a:r>
            <a:r>
              <a:rPr lang="en-ID" sz="2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banyak</a:t>
            </a:r>
            <a:r>
              <a:rPr lang="en-ID" sz="2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jalan</a:t>
            </a:r>
            <a:r>
              <a:rPr lang="en-ID" sz="2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menuju</a:t>
            </a:r>
            <a:r>
              <a:rPr lang="en-ID" sz="2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qalbun</a:t>
            </a:r>
            <a:r>
              <a:rPr lang="en-ID" sz="24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salim</a:t>
            </a:r>
            <a:endParaRPr lang="en-ID" sz="2400" dirty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74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545E-5C13-4750-6AEB-69DA3839F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2A3F5A9-C7A7-7A4A-9B9C-E59C7623B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0" y="0"/>
            <a:ext cx="121963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87A9E-BAD5-5612-4674-C2FC9C3C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39" y="390236"/>
            <a:ext cx="8854441" cy="88096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</a:t>
            </a:r>
            <a:r>
              <a:rPr lang="en-US" sz="4000" b="1" dirty="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. </a:t>
            </a:r>
            <a:r>
              <a:rPr lang="en-US" sz="4000" b="1" dirty="0" err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Interaksi</a:t>
            </a:r>
            <a:r>
              <a:rPr lang="en-US" sz="4000" b="1" dirty="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dengan</a:t>
            </a:r>
            <a:r>
              <a:rPr lang="en-US" sz="4000" b="1" dirty="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rPr>
              <a:t> Al Quran</a:t>
            </a:r>
            <a:endParaRPr lang="en-ID" sz="4000" b="1" dirty="0">
              <a:solidFill>
                <a:schemeClr val="tx2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15042-EAF9-A2E3-D5AB-7C44FE581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8" y="1437979"/>
            <a:ext cx="6156602" cy="1087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>
                <a:latin typeface="Gill Sans MT" panose="020B0502020104020203" pitchFamily="34" charset="0"/>
              </a:rPr>
              <a:t>Hati yang </a:t>
            </a:r>
            <a:r>
              <a:rPr lang="en-ID" sz="2400" dirty="0" err="1">
                <a:latin typeface="Gill Sans MT" panose="020B0502020104020203" pitchFamily="34" charset="0"/>
              </a:rPr>
              <a:t>sibuk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dengan</a:t>
            </a:r>
            <a:r>
              <a:rPr lang="en-ID" sz="2400" dirty="0">
                <a:latin typeface="Gill Sans MT" panose="020B0502020104020203" pitchFamily="34" charset="0"/>
              </a:rPr>
              <a:t> Al-Qur'an </a:t>
            </a:r>
            <a:r>
              <a:rPr lang="en-ID" sz="2400" dirty="0" err="1">
                <a:latin typeface="Gill Sans MT" panose="020B0502020104020203" pitchFamily="34" charset="0"/>
              </a:rPr>
              <a:t>maka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akan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terjaga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dari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berbagai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penyakit</a:t>
            </a:r>
            <a:r>
              <a:rPr lang="en-ID" sz="2400" dirty="0">
                <a:latin typeface="Gill Sans MT" panose="020B0502020104020203" pitchFamily="34" charset="0"/>
              </a:rPr>
              <a:t> dan </a:t>
            </a:r>
            <a:r>
              <a:rPr lang="en-ID" sz="2400" dirty="0" err="1">
                <a:latin typeface="Gill Sans MT" panose="020B0502020104020203" pitchFamily="34" charset="0"/>
              </a:rPr>
              <a:t>penyimpangan</a:t>
            </a:r>
            <a:r>
              <a:rPr lang="en-ID" sz="2400" dirty="0">
                <a:latin typeface="Gill Sans MT" panose="020B0502020104020203" pitchFamily="34" charset="0"/>
              </a:rPr>
              <a:t>.</a:t>
            </a:r>
            <a:endParaRPr lang="en-ID" dirty="0">
              <a:latin typeface="Gill Sans MT" panose="020B05020201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90DEF7-E6FC-BD15-1DA3-CFDF7EE2973A}"/>
              </a:ext>
            </a:extLst>
          </p:cNvPr>
          <p:cNvSpPr txBox="1"/>
          <p:nvPr/>
        </p:nvSpPr>
        <p:spPr>
          <a:xfrm>
            <a:off x="717178" y="2692657"/>
            <a:ext cx="6158752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2800" dirty="0"/>
              <a:t>يٰۤاَيُّهَا النَّاسُ قَدۡ جَآءَتۡكُمۡ مَّوۡعِظَةٌ مِّنۡ رَّبِّكُمۡ وَشِفَآءٌ لِّمَا فِى الصُّدُوۡرِۙ وَهُدًى وَّرَحۡمَةٌ لِّـلۡمُؤۡمِنِيۡنَ</a:t>
            </a:r>
            <a:endParaRPr lang="en-ID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7AB-1402-59E8-2EF8-1E2F606F5A05}"/>
              </a:ext>
            </a:extLst>
          </p:cNvPr>
          <p:cNvSpPr txBox="1"/>
          <p:nvPr/>
        </p:nvSpPr>
        <p:spPr>
          <a:xfrm>
            <a:off x="717178" y="4138136"/>
            <a:ext cx="615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i="1" dirty="0">
                <a:latin typeface="Gill Sans MT" panose="020B0502020104020203" pitchFamily="34" charset="0"/>
              </a:rPr>
              <a:t>“</a:t>
            </a:r>
            <a:r>
              <a:rPr lang="en-ID" i="1" dirty="0" err="1">
                <a:latin typeface="Gill Sans MT" panose="020B0502020104020203" pitchFamily="34" charset="0"/>
              </a:rPr>
              <a:t>Wahai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manusia</a:t>
            </a:r>
            <a:r>
              <a:rPr lang="en-ID" i="1" dirty="0">
                <a:latin typeface="Gill Sans MT" panose="020B0502020104020203" pitchFamily="34" charset="0"/>
              </a:rPr>
              <a:t>, </a:t>
            </a:r>
            <a:r>
              <a:rPr lang="en-ID" i="1" dirty="0" err="1">
                <a:latin typeface="Gill Sans MT" panose="020B0502020104020203" pitchFamily="34" charset="0"/>
              </a:rPr>
              <a:t>sungguh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telah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datang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kepadamu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pelajaran</a:t>
            </a:r>
            <a:r>
              <a:rPr lang="en-ID" i="1" dirty="0">
                <a:latin typeface="Gill Sans MT" panose="020B0502020104020203" pitchFamily="34" charset="0"/>
              </a:rPr>
              <a:t> (Al Qur’an) </a:t>
            </a:r>
            <a:r>
              <a:rPr lang="en-ID" i="1" dirty="0" err="1">
                <a:latin typeface="Gill Sans MT" panose="020B0502020104020203" pitchFamily="34" charset="0"/>
              </a:rPr>
              <a:t>dari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Tuhanmu</a:t>
            </a:r>
            <a:r>
              <a:rPr lang="en-ID" i="1" dirty="0">
                <a:latin typeface="Gill Sans MT" panose="020B0502020104020203" pitchFamily="34" charset="0"/>
              </a:rPr>
              <a:t>, </a:t>
            </a:r>
            <a:r>
              <a:rPr lang="en-ID" i="1" dirty="0" err="1">
                <a:latin typeface="Gill Sans MT" panose="020B0502020104020203" pitchFamily="34" charset="0"/>
              </a:rPr>
              <a:t>penyembuh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bagi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sesuatu</a:t>
            </a:r>
            <a:r>
              <a:rPr lang="en-ID" i="1" dirty="0">
                <a:latin typeface="Gill Sans MT" panose="020B0502020104020203" pitchFamily="34" charset="0"/>
              </a:rPr>
              <a:t> (</a:t>
            </a:r>
            <a:r>
              <a:rPr lang="en-ID" i="1" dirty="0" err="1">
                <a:latin typeface="Gill Sans MT" panose="020B0502020104020203" pitchFamily="34" charset="0"/>
              </a:rPr>
              <a:t>penyakit</a:t>
            </a:r>
            <a:r>
              <a:rPr lang="en-ID" i="1" dirty="0">
                <a:latin typeface="Gill Sans MT" panose="020B0502020104020203" pitchFamily="34" charset="0"/>
              </a:rPr>
              <a:t>) yang </a:t>
            </a:r>
            <a:r>
              <a:rPr lang="en-ID" i="1" dirty="0" err="1">
                <a:latin typeface="Gill Sans MT" panose="020B0502020104020203" pitchFamily="34" charset="0"/>
              </a:rPr>
              <a:t>terdapat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dalam</a:t>
            </a:r>
            <a:r>
              <a:rPr lang="en-ID" i="1" dirty="0">
                <a:latin typeface="Gill Sans MT" panose="020B0502020104020203" pitchFamily="34" charset="0"/>
              </a:rPr>
              <a:t> dada, dan </a:t>
            </a:r>
            <a:r>
              <a:rPr lang="en-ID" i="1" dirty="0" err="1">
                <a:latin typeface="Gill Sans MT" panose="020B0502020104020203" pitchFamily="34" charset="0"/>
              </a:rPr>
              <a:t>petunjuk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serta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rahmat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bagi</a:t>
            </a:r>
            <a:r>
              <a:rPr lang="en-ID" i="1" dirty="0">
                <a:latin typeface="Gill Sans MT" panose="020B0502020104020203" pitchFamily="34" charset="0"/>
              </a:rPr>
              <a:t> orang </a:t>
            </a:r>
            <a:r>
              <a:rPr lang="en-ID" i="1" dirty="0" err="1">
                <a:latin typeface="Gill Sans MT" panose="020B0502020104020203" pitchFamily="34" charset="0"/>
              </a:rPr>
              <a:t>orang</a:t>
            </a:r>
            <a:r>
              <a:rPr lang="en-ID" i="1" dirty="0">
                <a:latin typeface="Gill Sans MT" panose="020B0502020104020203" pitchFamily="34" charset="0"/>
              </a:rPr>
              <a:t> </a:t>
            </a:r>
            <a:r>
              <a:rPr lang="en-ID" i="1" dirty="0" err="1">
                <a:latin typeface="Gill Sans MT" panose="020B0502020104020203" pitchFamily="34" charset="0"/>
              </a:rPr>
              <a:t>mukmin</a:t>
            </a:r>
            <a:r>
              <a:rPr lang="en-ID" i="1" dirty="0">
                <a:latin typeface="Gill Sans MT" panose="020B0502020104020203" pitchFamily="34" charset="0"/>
              </a:rPr>
              <a:t>” (</a:t>
            </a:r>
            <a:r>
              <a:rPr lang="en-ID" dirty="0">
                <a:latin typeface="Gill Sans MT" panose="020B0502020104020203" pitchFamily="34" charset="0"/>
              </a:rPr>
              <a:t>Yunus: 57)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5FBF3C-F9C3-DF5E-143F-DD25A1E09EAA}"/>
              </a:ext>
            </a:extLst>
          </p:cNvPr>
          <p:cNvSpPr txBox="1"/>
          <p:nvPr/>
        </p:nvSpPr>
        <p:spPr>
          <a:xfrm>
            <a:off x="632013" y="5538032"/>
            <a:ext cx="77858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latin typeface="Gill Sans MT" panose="020B0502020104020203" pitchFamily="34" charset="0"/>
              </a:rPr>
              <a:t>Dalam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ayat</a:t>
            </a:r>
            <a:r>
              <a:rPr lang="en-ID" sz="2400" dirty="0">
                <a:latin typeface="Gill Sans MT" panose="020B0502020104020203" pitchFamily="34" charset="0"/>
              </a:rPr>
              <a:t> di </a:t>
            </a:r>
            <a:r>
              <a:rPr lang="en-ID" sz="2400" dirty="0" err="1">
                <a:latin typeface="Gill Sans MT" panose="020B0502020104020203" pitchFamily="34" charset="0"/>
              </a:rPr>
              <a:t>atas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ada</a:t>
            </a:r>
            <a:r>
              <a:rPr lang="en-ID" sz="2400" dirty="0">
                <a:latin typeface="Gill Sans MT" panose="020B0502020104020203" pitchFamily="34" charset="0"/>
              </a:rPr>
              <a:t> 3 </a:t>
            </a:r>
            <a:r>
              <a:rPr lang="en-ID" sz="2400" dirty="0" err="1">
                <a:latin typeface="Gill Sans MT" panose="020B0502020104020203" pitchFamily="34" charset="0"/>
              </a:rPr>
              <a:t>fungsi</a:t>
            </a:r>
            <a:r>
              <a:rPr lang="en-ID" sz="2400" dirty="0">
                <a:latin typeface="Gill Sans MT" panose="020B0502020104020203" pitchFamily="34" charset="0"/>
              </a:rPr>
              <a:t> Al-Qur'an </a:t>
            </a:r>
            <a:r>
              <a:rPr lang="en-ID" sz="2400" dirty="0" err="1">
                <a:latin typeface="Gill Sans MT" panose="020B0502020104020203" pitchFamily="34" charset="0"/>
              </a:rPr>
              <a:t>yaitu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sebagai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syifa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penyembuh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penyakit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dalam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hati</a:t>
            </a:r>
            <a:r>
              <a:rPr lang="en-ID" sz="2400" dirty="0">
                <a:latin typeface="Gill Sans MT" panose="020B0502020104020203" pitchFamily="34" charset="0"/>
              </a:rPr>
              <a:t>, </a:t>
            </a:r>
            <a:r>
              <a:rPr lang="en-ID" sz="2400" dirty="0" err="1">
                <a:latin typeface="Gill Sans MT" panose="020B0502020104020203" pitchFamily="34" charset="0"/>
              </a:rPr>
              <a:t>petunjuk</a:t>
            </a:r>
            <a:r>
              <a:rPr lang="en-ID" sz="2400" dirty="0">
                <a:latin typeface="Gill Sans MT" panose="020B0502020104020203" pitchFamily="34" charset="0"/>
              </a:rPr>
              <a:t>, dan </a:t>
            </a:r>
            <a:r>
              <a:rPr lang="en-ID" sz="2400" dirty="0" err="1">
                <a:latin typeface="Gill Sans MT" panose="020B0502020104020203" pitchFamily="34" charset="0"/>
              </a:rPr>
              <a:t>rahmah</a:t>
            </a:r>
            <a:r>
              <a:rPr lang="en-ID" sz="2400" dirty="0">
                <a:latin typeface="Gill Sans MT" panose="020B05020201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271202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CBF8A-36D8-60D4-5799-CEDB32CD9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D10782-FAF7-F9B6-4CA3-3E3A94D68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"/>
          <a:stretch/>
        </p:blipFill>
        <p:spPr>
          <a:xfrm>
            <a:off x="0" y="0"/>
            <a:ext cx="470131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B53E5-9A16-4A08-18BF-C625F66875CC}"/>
              </a:ext>
            </a:extLst>
          </p:cNvPr>
          <p:cNvSpPr txBox="1"/>
          <p:nvPr/>
        </p:nvSpPr>
        <p:spPr>
          <a:xfrm>
            <a:off x="5262281" y="939098"/>
            <a:ext cx="640976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600" dirty="0" err="1">
                <a:latin typeface="Gill Sans MT" panose="020B0502020104020203" pitchFamily="34" charset="0"/>
              </a:rPr>
              <a:t>Dalam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aktivitas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tarbiyah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interaksi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dengan</a:t>
            </a:r>
            <a:r>
              <a:rPr lang="en-ID" sz="2600" dirty="0">
                <a:latin typeface="Gill Sans MT" panose="020B0502020104020203" pitchFamily="34" charset="0"/>
              </a:rPr>
              <a:t> Al-Quran sangat </a:t>
            </a:r>
            <a:r>
              <a:rPr lang="en-ID" sz="2600" dirty="0" err="1">
                <a:latin typeface="Gill Sans MT" panose="020B0502020104020203" pitchFamily="34" charset="0"/>
              </a:rPr>
              <a:t>diperhatikan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antara</a:t>
            </a:r>
            <a:r>
              <a:rPr lang="en-ID" sz="2600" dirty="0">
                <a:latin typeface="Gill Sans MT" panose="020B0502020104020203" pitchFamily="34" charset="0"/>
              </a:rPr>
              <a:t> lain: </a:t>
            </a:r>
          </a:p>
          <a:p>
            <a:endParaRPr lang="en-ID" sz="2600" dirty="0"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memperbaiki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bacaan</a:t>
            </a:r>
            <a:r>
              <a:rPr lang="en-ID" sz="2600" dirty="0">
                <a:latin typeface="Gill Sans MT" panose="020B0502020104020203" pitchFamily="34" charset="0"/>
              </a:rPr>
              <a:t> Al-Qur’an.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berusaha</a:t>
            </a:r>
            <a:r>
              <a:rPr lang="en-ID" sz="2600" dirty="0">
                <a:latin typeface="Gill Sans MT" panose="020B0502020104020203" pitchFamily="34" charset="0"/>
              </a:rPr>
              <a:t> agar </a:t>
            </a:r>
            <a:r>
              <a:rPr lang="en-ID" sz="2600" dirty="0" err="1">
                <a:latin typeface="Gill Sans MT" panose="020B0502020104020203" pitchFamily="34" charset="0"/>
              </a:rPr>
              <a:t>memiliki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wirid</a:t>
            </a:r>
            <a:r>
              <a:rPr lang="en-ID" sz="2600" dirty="0">
                <a:latin typeface="Gill Sans MT" panose="020B0502020104020203" pitchFamily="34" charset="0"/>
              </a:rPr>
              <a:t> Al-Qur'an </a:t>
            </a:r>
            <a:r>
              <a:rPr lang="en-ID" sz="2600" dirty="0" err="1">
                <a:latin typeface="Gill Sans MT" panose="020B0502020104020203" pitchFamily="34" charset="0"/>
              </a:rPr>
              <a:t>satu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juz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setiap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hari</a:t>
            </a:r>
            <a:r>
              <a:rPr lang="en-ID" sz="2600" dirty="0">
                <a:latin typeface="Gill Sans MT" panose="020B0502020104020203" pitchFamily="34" charset="0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membaca</a:t>
            </a:r>
            <a:r>
              <a:rPr lang="en-ID" sz="2600" dirty="0">
                <a:latin typeface="Gill Sans MT" panose="020B0502020104020203" pitchFamily="34" charset="0"/>
              </a:rPr>
              <a:t>, </a:t>
            </a:r>
            <a:r>
              <a:rPr lang="en-ID" sz="2600" dirty="0" err="1">
                <a:latin typeface="Gill Sans MT" panose="020B0502020104020203" pitchFamily="34" charset="0"/>
              </a:rPr>
              <a:t>mendengar</a:t>
            </a:r>
            <a:r>
              <a:rPr lang="en-ID" sz="2600" dirty="0">
                <a:latin typeface="Gill Sans MT" panose="020B0502020104020203" pitchFamily="34" charset="0"/>
              </a:rPr>
              <a:t>, dan </a:t>
            </a:r>
            <a:r>
              <a:rPr lang="en-ID" sz="2600" dirty="0" err="1">
                <a:latin typeface="Gill Sans MT" panose="020B0502020104020203" pitchFamily="34" charset="0"/>
              </a:rPr>
              <a:t>mentadabburi</a:t>
            </a:r>
            <a:r>
              <a:rPr lang="en-ID" sz="2600" dirty="0">
                <a:latin typeface="Gill Sans MT" panose="020B0502020104020203" pitchFamily="34" charset="0"/>
              </a:rPr>
              <a:t> Al-Qur'an. 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berusaha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menghafal</a:t>
            </a:r>
            <a:r>
              <a:rPr lang="en-ID" sz="2600" dirty="0">
                <a:latin typeface="Gill Sans MT" panose="020B0502020104020203" pitchFamily="34" charset="0"/>
              </a:rPr>
              <a:t> Al-Qur’an.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berusaha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mengamalkan</a:t>
            </a:r>
            <a:r>
              <a:rPr lang="en-ID" sz="2600" dirty="0">
                <a:latin typeface="Gill Sans MT" panose="020B0502020104020203" pitchFamily="34" charset="0"/>
              </a:rPr>
              <a:t> Al-Qur'an </a:t>
            </a:r>
            <a:r>
              <a:rPr lang="en-ID" sz="2600" dirty="0" err="1">
                <a:latin typeface="Gill Sans MT" panose="020B0502020104020203" pitchFamily="34" charset="0"/>
              </a:rPr>
              <a:t>dalam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kehidupan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sehari-hari</a:t>
            </a:r>
            <a:r>
              <a:rPr lang="en-ID" sz="2600" dirty="0"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61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iny Season Plant Delights: Growing Plants &amp; Best Vegetables – Ugaoo">
            <a:extLst>
              <a:ext uri="{FF2B5EF4-FFF2-40B4-BE49-F238E27FC236}">
                <a16:creationId xmlns:a16="http://schemas.microsoft.com/office/drawing/2014/main" id="{150FDA79-8600-40E7-33AB-A23139AD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9DB321-8B73-E0BF-3D4B-6B72D4B2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39" y="390236"/>
            <a:ext cx="8854441" cy="880969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2</a:t>
            </a:r>
            <a:r>
              <a:rPr lang="en-US" sz="4000" b="1" dirty="0">
                <a:latin typeface="Gill Sans MT" panose="020B0502020104020203" pitchFamily="34" charset="0"/>
                <a:ea typeface="+mn-ea"/>
                <a:cs typeface="+mn-cs"/>
              </a:rPr>
              <a:t>. Terus </a:t>
            </a:r>
            <a:r>
              <a:rPr lang="en-US" sz="4000" b="1" dirty="0" err="1">
                <a:latin typeface="Gill Sans MT" panose="020B0502020104020203" pitchFamily="34" charset="0"/>
                <a:ea typeface="+mn-ea"/>
                <a:cs typeface="+mn-cs"/>
              </a:rPr>
              <a:t>Menambah</a:t>
            </a:r>
            <a:r>
              <a:rPr lang="en-US" sz="4000" b="1" dirty="0"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sz="4000" b="1" dirty="0" err="1">
                <a:latin typeface="Gill Sans MT" panose="020B0502020104020203" pitchFamily="34" charset="0"/>
                <a:ea typeface="+mn-ea"/>
                <a:cs typeface="+mn-cs"/>
              </a:rPr>
              <a:t>Ilmu</a:t>
            </a:r>
            <a:endParaRPr lang="en-ID" sz="4000" b="1" dirty="0"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06EFB0-6D18-ACB6-82DE-8C09E370A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27" y="1385686"/>
            <a:ext cx="10692744" cy="9809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 err="1">
                <a:latin typeface="Gill Sans MT" panose="020B0502020104020203" pitchFamily="34" charset="0"/>
              </a:rPr>
              <a:t>Alangkah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indahnya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perumpamaan</a:t>
            </a:r>
            <a:r>
              <a:rPr lang="en-ID" sz="2400" dirty="0">
                <a:latin typeface="Gill Sans MT" panose="020B0502020104020203" pitchFamily="34" charset="0"/>
              </a:rPr>
              <a:t> yang Rasulullah saw. </a:t>
            </a:r>
            <a:r>
              <a:rPr lang="en-ID" sz="2400" dirty="0" err="1">
                <a:latin typeface="Gill Sans MT" panose="020B0502020104020203" pitchFamily="34" charset="0"/>
              </a:rPr>
              <a:t>sampaikan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tentang</a:t>
            </a:r>
            <a:r>
              <a:rPr lang="en-ID" sz="2400" dirty="0"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latin typeface="Gill Sans MT" panose="020B0502020104020203" pitchFamily="34" charset="0"/>
              </a:rPr>
              <a:t>ilmu</a:t>
            </a:r>
            <a:r>
              <a:rPr lang="en-ID" sz="2400" dirty="0">
                <a:latin typeface="Gill Sans MT" panose="020B0502020104020203" pitchFamily="34" charset="0"/>
              </a:rPr>
              <a:t>, </a:t>
            </a:r>
            <a:r>
              <a:rPr lang="en-ID" sz="2400" dirty="0" err="1">
                <a:latin typeface="Gill Sans MT" panose="020B0502020104020203" pitchFamily="34" charset="0"/>
              </a:rPr>
              <a:t>beliau</a:t>
            </a:r>
            <a:r>
              <a:rPr lang="en-ID" sz="2400" dirty="0">
                <a:latin typeface="Gill Sans MT" panose="020B0502020104020203" pitchFamily="34" charset="0"/>
              </a:rPr>
              <a:t> saw. </a:t>
            </a:r>
            <a:r>
              <a:rPr lang="en-ID" sz="2400" dirty="0" err="1">
                <a:latin typeface="Gill Sans MT" panose="020B0502020104020203" pitchFamily="34" charset="0"/>
              </a:rPr>
              <a:t>bersabda</a:t>
            </a:r>
            <a:r>
              <a:rPr lang="en-ID" sz="2400" dirty="0">
                <a:latin typeface="Gill Sans MT" panose="020B0502020104020203" pitchFamily="34" charset="0"/>
              </a:rPr>
              <a:t>:</a:t>
            </a:r>
            <a:endParaRPr lang="en-ID" dirty="0"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181D2-935F-4ECD-34A2-61285DB55138}"/>
              </a:ext>
            </a:extLst>
          </p:cNvPr>
          <p:cNvSpPr txBox="1"/>
          <p:nvPr/>
        </p:nvSpPr>
        <p:spPr>
          <a:xfrm>
            <a:off x="719327" y="2473590"/>
            <a:ext cx="61587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i="1" dirty="0">
                <a:latin typeface="Gill Sans MT" panose="020B0502020104020203" pitchFamily="34" charset="0"/>
              </a:rPr>
              <a:t>“</a:t>
            </a:r>
            <a:r>
              <a:rPr lang="en-ID" sz="2400" i="1" dirty="0" err="1">
                <a:latin typeface="Gill Sans MT" panose="020B0502020104020203" pitchFamily="34" charset="0"/>
              </a:rPr>
              <a:t>Sesungguhnya</a:t>
            </a:r>
            <a:r>
              <a:rPr lang="en-ID" sz="2400" i="1" dirty="0">
                <a:latin typeface="Gill Sans MT" panose="020B0502020104020203" pitchFamily="34" charset="0"/>
              </a:rPr>
              <a:t> </a:t>
            </a:r>
            <a:r>
              <a:rPr lang="en-ID" sz="2400" i="1" dirty="0" err="1">
                <a:latin typeface="Gill Sans MT" panose="020B0502020104020203" pitchFamily="34" charset="0"/>
              </a:rPr>
              <a:t>perumpaan</a:t>
            </a:r>
            <a:r>
              <a:rPr lang="en-ID" sz="2400" i="1" dirty="0">
                <a:latin typeface="Gill Sans MT" panose="020B0502020104020203" pitchFamily="34" charset="0"/>
              </a:rPr>
              <a:t> </a:t>
            </a:r>
            <a:r>
              <a:rPr lang="en-ID" sz="2400" i="1" dirty="0" err="1">
                <a:latin typeface="Gill Sans MT" panose="020B0502020104020203" pitchFamily="34" charset="0"/>
              </a:rPr>
              <a:t>bagi</a:t>
            </a:r>
            <a:r>
              <a:rPr lang="en-ID" sz="2400" i="1" dirty="0">
                <a:latin typeface="Gill Sans MT" panose="020B0502020104020203" pitchFamily="34" charset="0"/>
              </a:rPr>
              <a:t> </a:t>
            </a:r>
            <a:r>
              <a:rPr lang="en-ID" sz="2400" i="1" dirty="0" err="1">
                <a:latin typeface="Gill Sans MT" panose="020B0502020104020203" pitchFamily="34" charset="0"/>
              </a:rPr>
              <a:t>petunjuk</a:t>
            </a:r>
            <a:r>
              <a:rPr lang="en-ID" sz="2400" i="1" dirty="0">
                <a:latin typeface="Gill Sans MT" panose="020B0502020104020203" pitchFamily="34" charset="0"/>
              </a:rPr>
              <a:t> dan </a:t>
            </a:r>
            <a:r>
              <a:rPr lang="en-ID" sz="2400" i="1" dirty="0" err="1">
                <a:latin typeface="Gill Sans MT" panose="020B0502020104020203" pitchFamily="34" charset="0"/>
              </a:rPr>
              <a:t>ilmu</a:t>
            </a:r>
            <a:r>
              <a:rPr lang="en-ID" sz="2400" i="1" dirty="0">
                <a:latin typeface="Gill Sans MT" panose="020B0502020104020203" pitchFamily="34" charset="0"/>
              </a:rPr>
              <a:t> yang Allah </a:t>
            </a:r>
            <a:r>
              <a:rPr lang="en-ID" sz="2400" i="1" dirty="0" err="1">
                <a:latin typeface="Gill Sans MT" panose="020B0502020104020203" pitchFamily="34" charset="0"/>
              </a:rPr>
              <a:t>wahyukan</a:t>
            </a:r>
            <a:r>
              <a:rPr lang="en-ID" sz="2400" i="1" dirty="0">
                <a:latin typeface="Gill Sans MT" panose="020B0502020104020203" pitchFamily="34" charset="0"/>
              </a:rPr>
              <a:t> </a:t>
            </a:r>
            <a:r>
              <a:rPr lang="en-ID" sz="2400" i="1" dirty="0" err="1">
                <a:latin typeface="Gill Sans MT" panose="020B0502020104020203" pitchFamily="34" charset="0"/>
              </a:rPr>
              <a:t>kepadaku</a:t>
            </a:r>
            <a:r>
              <a:rPr lang="en-ID" sz="2400" i="1" dirty="0">
                <a:latin typeface="Gill Sans MT" panose="020B0502020104020203" pitchFamily="34" charset="0"/>
              </a:rPr>
              <a:t> </a:t>
            </a:r>
            <a:r>
              <a:rPr lang="en-ID" sz="2400" i="1" dirty="0" err="1">
                <a:latin typeface="Gill Sans MT" panose="020B0502020104020203" pitchFamily="34" charset="0"/>
              </a:rPr>
              <a:t>seperti</a:t>
            </a:r>
            <a:r>
              <a:rPr lang="en-ID" sz="2400" i="1" dirty="0">
                <a:latin typeface="Gill Sans MT" panose="020B0502020104020203" pitchFamily="34" charset="0"/>
              </a:rPr>
              <a:t> air </a:t>
            </a:r>
            <a:r>
              <a:rPr lang="en-ID" sz="2400" i="1" dirty="0" err="1">
                <a:latin typeface="Gill Sans MT" panose="020B0502020104020203" pitchFamily="34" charset="0"/>
              </a:rPr>
              <a:t>hujan</a:t>
            </a:r>
            <a:r>
              <a:rPr lang="en-ID" sz="2400" i="1" dirty="0">
                <a:latin typeface="Gill Sans MT" panose="020B0502020104020203" pitchFamily="34" charset="0"/>
              </a:rPr>
              <a:t> (yang </a:t>
            </a:r>
            <a:r>
              <a:rPr lang="en-ID" sz="2400" i="1" dirty="0" err="1">
                <a:latin typeface="Gill Sans MT" panose="020B0502020104020203" pitchFamily="34" charset="0"/>
              </a:rPr>
              <a:t>baik</a:t>
            </a:r>
            <a:r>
              <a:rPr lang="en-ID" sz="2400" i="1" dirty="0">
                <a:latin typeface="Gill Sans MT" panose="020B0502020104020203" pitchFamily="34" charset="0"/>
              </a:rPr>
              <a:t>) yang Allah </a:t>
            </a:r>
            <a:r>
              <a:rPr lang="en-ID" sz="2400" i="1" dirty="0" err="1">
                <a:latin typeface="Gill Sans MT" panose="020B0502020104020203" pitchFamily="34" charset="0"/>
              </a:rPr>
              <a:t>turunkan</a:t>
            </a:r>
            <a:r>
              <a:rPr lang="en-ID" sz="2400" i="1" dirty="0">
                <a:latin typeface="Gill Sans MT" panose="020B0502020104020203" pitchFamily="34" charset="0"/>
              </a:rPr>
              <a:t> </a:t>
            </a:r>
            <a:r>
              <a:rPr lang="en-ID" sz="2400" i="1" dirty="0" err="1">
                <a:latin typeface="Gill Sans MT" panose="020B0502020104020203" pitchFamily="34" charset="0"/>
              </a:rPr>
              <a:t>ke</a:t>
            </a:r>
            <a:r>
              <a:rPr lang="en-ID" sz="2400" i="1" dirty="0">
                <a:latin typeface="Gill Sans MT" panose="020B0502020104020203" pitchFamily="34" charset="0"/>
              </a:rPr>
              <a:t> </a:t>
            </a:r>
            <a:r>
              <a:rPr lang="en-ID" sz="2400" i="1" dirty="0" err="1">
                <a:latin typeface="Gill Sans MT" panose="020B0502020104020203" pitchFamily="34" charset="0"/>
              </a:rPr>
              <a:t>bumi</a:t>
            </a:r>
            <a:r>
              <a:rPr lang="en-ID" sz="2400" i="1" dirty="0">
                <a:latin typeface="Gill Sans MT" panose="020B0502020104020203" pitchFamily="34" charset="0"/>
              </a:rPr>
              <a:t>…”</a:t>
            </a:r>
            <a:r>
              <a:rPr lang="en-ID" sz="2400" dirty="0">
                <a:latin typeface="Gill Sans MT" panose="020B0502020104020203" pitchFamily="34" charset="0"/>
              </a:rPr>
              <a:t> (Bukhari dan Muslim)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732E9-C0E4-8918-5DAA-4AAFD8351CE6}"/>
              </a:ext>
            </a:extLst>
          </p:cNvPr>
          <p:cNvSpPr txBox="1"/>
          <p:nvPr/>
        </p:nvSpPr>
        <p:spPr>
          <a:xfrm>
            <a:off x="3030072" y="5267435"/>
            <a:ext cx="8668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Karenanya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dalam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proses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tarbiyah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menuntut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ilmu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menjadi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salah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satu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menu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utama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tidak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boleh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diabaikan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agar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menjadi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orang yang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mutsaqaful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fikr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(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memiliki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wawasan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berfikir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latin typeface="Gill Sans MT" panose="020B0502020104020203" pitchFamily="34" charset="0"/>
              </a:rPr>
              <a:t>luas</a:t>
            </a:r>
            <a:r>
              <a:rPr lang="en-ID" sz="2400" dirty="0">
                <a:solidFill>
                  <a:schemeClr val="bg1"/>
                </a:solidFill>
                <a:latin typeface="Gill Sans MT" panose="020B05020201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010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6352-8559-795E-07E3-D5684870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5F68-9E53-90FD-EC3A-333BEECBC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CCE0F8-7C2A-880A-2456-F0561F6C7A6C}"/>
              </a:ext>
            </a:extLst>
          </p:cNvPr>
          <p:cNvGrpSpPr/>
          <p:nvPr/>
        </p:nvGrpSpPr>
        <p:grpSpPr>
          <a:xfrm>
            <a:off x="0" y="-188259"/>
            <a:ext cx="12192000" cy="7057853"/>
            <a:chOff x="0" y="0"/>
            <a:chExt cx="12192000" cy="68695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74802E-AD42-942B-E365-C13711ACE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1553" y="8114"/>
              <a:ext cx="10300447" cy="686148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F57FC6-40B9-3772-D20F-7669A39530E8}"/>
                </a:ext>
              </a:extLst>
            </p:cNvPr>
            <p:cNvSpPr/>
            <p:nvPr/>
          </p:nvSpPr>
          <p:spPr>
            <a:xfrm>
              <a:off x="0" y="0"/>
              <a:ext cx="2492188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ED2B411-A5F0-D6C9-037E-A2D8FF0C8F08}"/>
              </a:ext>
            </a:extLst>
          </p:cNvPr>
          <p:cNvSpPr txBox="1">
            <a:spLocks/>
          </p:cNvSpPr>
          <p:nvPr/>
        </p:nvSpPr>
        <p:spPr>
          <a:xfrm>
            <a:off x="360739" y="390236"/>
            <a:ext cx="8854441" cy="880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3</a:t>
            </a: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. </a:t>
            </a:r>
            <a:r>
              <a:rPr lang="en-US" sz="4000" b="1" dirty="0" err="1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Perbanyak</a:t>
            </a: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Dzikir</a:t>
            </a:r>
            <a:r>
              <a:rPr lang="en-US" sz="4000" b="1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 dan </a:t>
            </a:r>
            <a:r>
              <a:rPr lang="en-US" sz="4000" b="1" dirty="0" err="1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rPr>
              <a:t>Doa</a:t>
            </a:r>
            <a:endParaRPr lang="en-ID" sz="4000" b="1" dirty="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E0EC1-6CBD-D03B-CC7F-D679DF272B9C}"/>
              </a:ext>
            </a:extLst>
          </p:cNvPr>
          <p:cNvSpPr txBox="1"/>
          <p:nvPr/>
        </p:nvSpPr>
        <p:spPr>
          <a:xfrm>
            <a:off x="889210" y="1373046"/>
            <a:ext cx="767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</a:rPr>
              <a:t>Di </a:t>
            </a:r>
            <a:r>
              <a:rPr lang="en-ID" sz="2400" dirty="0" err="1">
                <a:solidFill>
                  <a:schemeClr val="bg1"/>
                </a:solidFill>
              </a:rPr>
              <a:t>antara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amalan</a:t>
            </a:r>
            <a:r>
              <a:rPr lang="en-ID" sz="2400" dirty="0">
                <a:solidFill>
                  <a:schemeClr val="bg1"/>
                </a:solidFill>
              </a:rPr>
              <a:t> yang </a:t>
            </a:r>
            <a:r>
              <a:rPr lang="en-ID" sz="2400" dirty="0" err="1">
                <a:solidFill>
                  <a:schemeClr val="bg1"/>
                </a:solidFill>
              </a:rPr>
              <a:t>akan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menjadikan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hati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tenang</a:t>
            </a:r>
            <a:r>
              <a:rPr lang="en-ID" sz="2400" dirty="0">
                <a:solidFill>
                  <a:schemeClr val="bg1"/>
                </a:solidFill>
              </a:rPr>
              <a:t> dan </a:t>
            </a:r>
            <a:r>
              <a:rPr lang="en-ID" sz="2400" dirty="0" err="1">
                <a:solidFill>
                  <a:schemeClr val="bg1"/>
                </a:solidFill>
              </a:rPr>
              <a:t>selamat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ialah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berdzikir</a:t>
            </a:r>
            <a:r>
              <a:rPr lang="en-ID" sz="2400" dirty="0">
                <a:solidFill>
                  <a:schemeClr val="bg1"/>
                </a:solidFill>
              </a:rPr>
              <a:t>. Allah </a:t>
            </a:r>
            <a:r>
              <a:rPr lang="en-ID" sz="2400" dirty="0" err="1">
                <a:solidFill>
                  <a:schemeClr val="bg1"/>
                </a:solidFill>
              </a:rPr>
              <a:t>swt</a:t>
            </a:r>
            <a:r>
              <a:rPr lang="en-ID" sz="2400" dirty="0">
                <a:solidFill>
                  <a:schemeClr val="bg1"/>
                </a:solidFill>
              </a:rPr>
              <a:t>. </a:t>
            </a:r>
            <a:r>
              <a:rPr lang="en-ID" sz="2400" dirty="0" err="1">
                <a:solidFill>
                  <a:schemeClr val="bg1"/>
                </a:solidFill>
              </a:rPr>
              <a:t>berfirman</a:t>
            </a:r>
            <a:r>
              <a:rPr lang="en-ID" sz="24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C42A67-7197-D1D9-F250-1B8644FD4F2E}"/>
              </a:ext>
            </a:extLst>
          </p:cNvPr>
          <p:cNvSpPr txBox="1"/>
          <p:nvPr/>
        </p:nvSpPr>
        <p:spPr>
          <a:xfrm>
            <a:off x="941294" y="2425737"/>
            <a:ext cx="719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2800" dirty="0">
                <a:solidFill>
                  <a:schemeClr val="bg1"/>
                </a:solidFill>
              </a:rPr>
              <a:t>اَلَّذِيۡنَ اٰمَنُوۡا وَتَطۡمَٮِٕنُّ قُلُوۡبُهُمۡ بِذِكۡرِ اللّٰهِ‌ ؕ اَلَا بِذِكۡرِ اللّٰهِ تَطۡمَٮِٕنُّ الۡقُلُوۡبُ</a:t>
            </a:r>
            <a:endParaRPr lang="en-ID" sz="2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CD0B1C-1328-DE8E-E734-9D8B1448FB58}"/>
              </a:ext>
            </a:extLst>
          </p:cNvPr>
          <p:cNvSpPr txBox="1"/>
          <p:nvPr/>
        </p:nvSpPr>
        <p:spPr>
          <a:xfrm>
            <a:off x="941294" y="3295101"/>
            <a:ext cx="6373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</a:rPr>
              <a:t>(</a:t>
            </a:r>
            <a:r>
              <a:rPr lang="en-ID" sz="2000" dirty="0" err="1">
                <a:solidFill>
                  <a:schemeClr val="bg1"/>
                </a:solidFill>
              </a:rPr>
              <a:t>yaitu</a:t>
            </a:r>
            <a:r>
              <a:rPr lang="en-ID" sz="2000" dirty="0">
                <a:solidFill>
                  <a:schemeClr val="bg1"/>
                </a:solidFill>
              </a:rPr>
              <a:t>) orang-orang yang </a:t>
            </a:r>
            <a:r>
              <a:rPr lang="en-ID" sz="2000" dirty="0" err="1">
                <a:solidFill>
                  <a:schemeClr val="bg1"/>
                </a:solidFill>
              </a:rPr>
              <a:t>beriman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hati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mereka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menjadi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tenteram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mengingat</a:t>
            </a:r>
            <a:r>
              <a:rPr lang="en-ID" sz="2000" dirty="0">
                <a:solidFill>
                  <a:schemeClr val="bg1"/>
                </a:solidFill>
              </a:rPr>
              <a:t> Allah. </a:t>
            </a:r>
            <a:r>
              <a:rPr lang="en-ID" sz="2000" dirty="0" err="1">
                <a:solidFill>
                  <a:schemeClr val="bg1"/>
                </a:solidFill>
              </a:rPr>
              <a:t>Ingatlah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hanya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mengingat</a:t>
            </a:r>
            <a:r>
              <a:rPr lang="en-ID" sz="2000" dirty="0">
                <a:solidFill>
                  <a:schemeClr val="bg1"/>
                </a:solidFill>
              </a:rPr>
              <a:t> Allah </a:t>
            </a:r>
            <a:r>
              <a:rPr lang="en-ID" sz="2000" dirty="0" err="1">
                <a:solidFill>
                  <a:schemeClr val="bg1"/>
                </a:solidFill>
              </a:rPr>
              <a:t>hati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menjadi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tenteram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Ar-Ra’d</a:t>
            </a:r>
            <a:r>
              <a:rPr lang="en-ID" sz="2000" dirty="0">
                <a:solidFill>
                  <a:schemeClr val="bg1"/>
                </a:solidFill>
              </a:rPr>
              <a:t>: 28)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8838F6-B491-2C96-6AE5-D0E4786C099B}"/>
              </a:ext>
            </a:extLst>
          </p:cNvPr>
          <p:cNvSpPr txBox="1"/>
          <p:nvPr/>
        </p:nvSpPr>
        <p:spPr>
          <a:xfrm>
            <a:off x="941294" y="4855623"/>
            <a:ext cx="105873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</a:rPr>
              <a:t>Selain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dzikir</a:t>
            </a:r>
            <a:r>
              <a:rPr lang="en-ID" sz="2400" dirty="0">
                <a:solidFill>
                  <a:schemeClr val="bg1"/>
                </a:solidFill>
              </a:rPr>
              <a:t>, </a:t>
            </a:r>
            <a:r>
              <a:rPr lang="en-ID" sz="2400" dirty="0" err="1">
                <a:solidFill>
                  <a:schemeClr val="bg1"/>
                </a:solidFill>
              </a:rPr>
              <a:t>berdoa</a:t>
            </a:r>
            <a:r>
              <a:rPr lang="en-ID" sz="2400" dirty="0">
                <a:solidFill>
                  <a:schemeClr val="bg1"/>
                </a:solidFill>
              </a:rPr>
              <a:t> juga </a:t>
            </a:r>
            <a:r>
              <a:rPr lang="en-ID" sz="2400" dirty="0" err="1">
                <a:solidFill>
                  <a:schemeClr val="bg1"/>
                </a:solidFill>
              </a:rPr>
              <a:t>menjadi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sarana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untuk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membersihkan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hati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karena</a:t>
            </a:r>
            <a:r>
              <a:rPr lang="en-ID" sz="2400" dirty="0">
                <a:solidFill>
                  <a:schemeClr val="bg1"/>
                </a:solidFill>
              </a:rPr>
              <a:t> pada </a:t>
            </a:r>
            <a:r>
              <a:rPr lang="en-ID" sz="2400" dirty="0" err="1">
                <a:solidFill>
                  <a:schemeClr val="bg1"/>
                </a:solidFill>
              </a:rPr>
              <a:t>saat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seorang</a:t>
            </a:r>
            <a:r>
              <a:rPr lang="en-ID" sz="2400" dirty="0">
                <a:solidFill>
                  <a:schemeClr val="bg1"/>
                </a:solidFill>
              </a:rPr>
              <a:t> hamba </a:t>
            </a:r>
            <a:r>
              <a:rPr lang="en-ID" sz="2400" dirty="0" err="1">
                <a:solidFill>
                  <a:schemeClr val="bg1"/>
                </a:solidFill>
              </a:rPr>
              <a:t>berdoa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maka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ia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sedang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memasrahkan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urusannya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kepada</a:t>
            </a:r>
            <a:r>
              <a:rPr lang="en-ID" sz="2400" dirty="0">
                <a:solidFill>
                  <a:schemeClr val="bg1"/>
                </a:solidFill>
              </a:rPr>
              <a:t> Allah </a:t>
            </a:r>
            <a:r>
              <a:rPr lang="en-ID" sz="2400" dirty="0" err="1">
                <a:solidFill>
                  <a:schemeClr val="bg1"/>
                </a:solidFill>
              </a:rPr>
              <a:t>swt</a:t>
            </a:r>
            <a:r>
              <a:rPr lang="en-ID" sz="2400" dirty="0">
                <a:solidFill>
                  <a:schemeClr val="bg1"/>
                </a:solidFill>
              </a:rPr>
              <a:t>. sang </a:t>
            </a:r>
            <a:r>
              <a:rPr lang="en-ID" sz="2400" dirty="0" err="1">
                <a:solidFill>
                  <a:schemeClr val="bg1"/>
                </a:solidFill>
              </a:rPr>
              <a:t>pencipta</a:t>
            </a:r>
            <a:r>
              <a:rPr lang="en-ID" sz="2400" dirty="0">
                <a:solidFill>
                  <a:schemeClr val="bg1"/>
                </a:solidFill>
              </a:rPr>
              <a:t>, </a:t>
            </a:r>
            <a:r>
              <a:rPr lang="en-ID" sz="2400" dirty="0" err="1">
                <a:solidFill>
                  <a:schemeClr val="bg1"/>
                </a:solidFill>
              </a:rPr>
              <a:t>sehingga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hatinya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akan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terjaga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untuk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berharap</a:t>
            </a:r>
            <a:r>
              <a:rPr lang="en-ID" sz="2400" dirty="0">
                <a:solidFill>
                  <a:schemeClr val="bg1"/>
                </a:solidFill>
              </a:rPr>
              <a:t> dan </a:t>
            </a:r>
            <a:r>
              <a:rPr lang="en-ID" sz="2400" dirty="0" err="1">
                <a:solidFill>
                  <a:schemeClr val="bg1"/>
                </a:solidFill>
              </a:rPr>
              <a:t>bergantung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hanya</a:t>
            </a:r>
            <a:r>
              <a:rPr lang="en-ID" sz="2400" dirty="0">
                <a:solidFill>
                  <a:schemeClr val="bg1"/>
                </a:solidFill>
              </a:rPr>
              <a:t> </a:t>
            </a:r>
            <a:r>
              <a:rPr lang="en-ID" sz="2400" dirty="0" err="1">
                <a:solidFill>
                  <a:schemeClr val="bg1"/>
                </a:solidFill>
              </a:rPr>
              <a:t>kepada</a:t>
            </a:r>
            <a:r>
              <a:rPr lang="en-ID" sz="2400" dirty="0">
                <a:solidFill>
                  <a:schemeClr val="bg1"/>
                </a:solidFill>
              </a:rPr>
              <a:t> Allah SWT. </a:t>
            </a:r>
          </a:p>
        </p:txBody>
      </p:sp>
    </p:spTree>
    <p:extLst>
      <p:ext uri="{BB962C8B-B14F-4D97-AF65-F5344CB8AC3E}">
        <p14:creationId xmlns:p14="http://schemas.microsoft.com/office/powerpoint/2010/main" val="197459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AA2477-537F-F809-792C-AFE68D4EAA14}"/>
              </a:ext>
            </a:extLst>
          </p:cNvPr>
          <p:cNvSpPr txBox="1"/>
          <p:nvPr/>
        </p:nvSpPr>
        <p:spPr>
          <a:xfrm>
            <a:off x="4899212" y="689681"/>
            <a:ext cx="645010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600" dirty="0" err="1">
                <a:latin typeface="Gill Sans MT" panose="020B0502020104020203" pitchFamily="34" charset="0"/>
              </a:rPr>
              <a:t>Dalam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aktivitas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tarbiyah</a:t>
            </a:r>
            <a:r>
              <a:rPr lang="en-ID" sz="2600" dirty="0">
                <a:latin typeface="Gill Sans MT" panose="020B0502020104020203" pitchFamily="34" charset="0"/>
              </a:rPr>
              <a:t>, </a:t>
            </a:r>
            <a:r>
              <a:rPr lang="en-ID" sz="2600" dirty="0" err="1">
                <a:latin typeface="Gill Sans MT" panose="020B0502020104020203" pitchFamily="34" charset="0"/>
              </a:rPr>
              <a:t>berdzikir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menjadi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amalan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keseharian</a:t>
            </a:r>
            <a:r>
              <a:rPr lang="en-ID" sz="2600" dirty="0">
                <a:latin typeface="Gill Sans MT" panose="020B0502020104020203" pitchFamily="34" charset="0"/>
              </a:rPr>
              <a:t> yang </a:t>
            </a:r>
            <a:r>
              <a:rPr lang="en-ID" sz="2600" dirty="0" err="1">
                <a:latin typeface="Gill Sans MT" panose="020B0502020104020203" pitchFamily="34" charset="0"/>
              </a:rPr>
              <a:t>harus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dijaga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seperti</a:t>
            </a:r>
            <a:r>
              <a:rPr lang="en-ID" sz="2600" dirty="0">
                <a:latin typeface="Gill Sans MT" panose="020B0502020104020203" pitchFamily="34" charset="0"/>
              </a:rPr>
              <a:t>:</a:t>
            </a:r>
          </a:p>
          <a:p>
            <a:pPr algn="just"/>
            <a:endParaRPr lang="en-ID" sz="2600" dirty="0">
              <a:latin typeface="Gill Sans MT" panose="020B0502020104020203" pitchFamily="34" charset="0"/>
            </a:endParaRPr>
          </a:p>
          <a:p>
            <a:pPr marL="514350" indent="-514350" algn="just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Dzikir</a:t>
            </a:r>
            <a:r>
              <a:rPr lang="en-ID" sz="2600" dirty="0">
                <a:latin typeface="Gill Sans MT" panose="020B0502020104020203" pitchFamily="34" charset="0"/>
              </a:rPr>
              <a:t> Al-</a:t>
            </a:r>
            <a:r>
              <a:rPr lang="en-ID" sz="2600" dirty="0" err="1">
                <a:latin typeface="Gill Sans MT" panose="020B0502020104020203" pitchFamily="34" charset="0"/>
              </a:rPr>
              <a:t>Matsurat</a:t>
            </a:r>
            <a:r>
              <a:rPr lang="en-ID" sz="2600" dirty="0">
                <a:latin typeface="Gill Sans MT" panose="020B0502020104020203" pitchFamily="34" charset="0"/>
              </a:rPr>
              <a:t> pada </a:t>
            </a:r>
            <a:r>
              <a:rPr lang="en-ID" sz="2600" dirty="0" err="1">
                <a:latin typeface="Gill Sans MT" panose="020B0502020104020203" pitchFamily="34" charset="0"/>
              </a:rPr>
              <a:t>pagi</a:t>
            </a:r>
            <a:r>
              <a:rPr lang="en-ID" sz="2600" dirty="0">
                <a:latin typeface="Gill Sans MT" panose="020B0502020104020203" pitchFamily="34" charset="0"/>
              </a:rPr>
              <a:t> dan </a:t>
            </a:r>
            <a:r>
              <a:rPr lang="en-ID" sz="2600" dirty="0" err="1">
                <a:latin typeface="Gill Sans MT" panose="020B0502020104020203" pitchFamily="34" charset="0"/>
              </a:rPr>
              <a:t>petang</a:t>
            </a:r>
            <a:r>
              <a:rPr lang="en-ID" sz="2600" dirty="0">
                <a:latin typeface="Gill Sans MT" panose="020B0502020104020203" pitchFamily="34" charset="0"/>
              </a:rPr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Dzikir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sesuai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dengan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situasi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kondisi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tertentu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seperti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dzikir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saat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hujan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turun</a:t>
            </a:r>
            <a:r>
              <a:rPr lang="en-ID" sz="2600" dirty="0">
                <a:latin typeface="Gill Sans MT" panose="020B0502020104020203" pitchFamily="34" charset="0"/>
              </a:rPr>
              <a:t>, </a:t>
            </a:r>
            <a:r>
              <a:rPr lang="en-ID" sz="2600" dirty="0" err="1">
                <a:latin typeface="Gill Sans MT" panose="020B0502020104020203" pitchFamily="34" charset="0"/>
              </a:rPr>
              <a:t>saat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bercermin</a:t>
            </a:r>
            <a:r>
              <a:rPr lang="en-ID" sz="2600" dirty="0">
                <a:latin typeface="Gill Sans MT" panose="020B0502020104020203" pitchFamily="34" charset="0"/>
              </a:rPr>
              <a:t>, </a:t>
            </a:r>
            <a:r>
              <a:rPr lang="en-ID" sz="2600" dirty="0" err="1">
                <a:latin typeface="Gill Sans MT" panose="020B0502020104020203" pitchFamily="34" charset="0"/>
              </a:rPr>
              <a:t>saat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masuk</a:t>
            </a:r>
            <a:r>
              <a:rPr lang="en-ID" sz="2600" dirty="0">
                <a:latin typeface="Gill Sans MT" panose="020B0502020104020203" pitchFamily="34" charset="0"/>
              </a:rPr>
              <a:t> dan </a:t>
            </a:r>
            <a:r>
              <a:rPr lang="en-ID" sz="2600" dirty="0" err="1">
                <a:latin typeface="Gill Sans MT" panose="020B0502020104020203" pitchFamily="34" charset="0"/>
              </a:rPr>
              <a:t>keluar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wc</a:t>
            </a:r>
            <a:r>
              <a:rPr lang="en-ID" sz="2600" dirty="0">
                <a:latin typeface="Gill Sans MT" panose="020B0502020104020203" pitchFamily="34" charset="0"/>
              </a:rPr>
              <a:t>, </a:t>
            </a:r>
            <a:r>
              <a:rPr lang="en-ID" sz="2600" dirty="0" err="1">
                <a:latin typeface="Gill Sans MT" panose="020B0502020104020203" pitchFamily="34" charset="0"/>
              </a:rPr>
              <a:t>dll</a:t>
            </a:r>
            <a:r>
              <a:rPr lang="en-ID" sz="2600" dirty="0">
                <a:latin typeface="Gill Sans MT" panose="020B0502020104020203" pitchFamily="34" charset="0"/>
              </a:rPr>
              <a:t>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sz="2600" dirty="0" err="1">
                <a:latin typeface="Gill Sans MT" panose="020B0502020104020203" pitchFamily="34" charset="0"/>
              </a:rPr>
              <a:t>Dzikir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unggulan</a:t>
            </a:r>
            <a:r>
              <a:rPr lang="en-ID" sz="2600" dirty="0">
                <a:latin typeface="Gill Sans MT" panose="020B0502020104020203" pitchFamily="34" charset="0"/>
              </a:rPr>
              <a:t> yang </a:t>
            </a:r>
            <a:r>
              <a:rPr lang="en-ID" sz="2600" dirty="0" err="1">
                <a:latin typeface="Gill Sans MT" panose="020B0502020104020203" pitchFamily="34" charset="0"/>
              </a:rPr>
              <a:t>selalu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dibaca</a:t>
            </a:r>
            <a:r>
              <a:rPr lang="en-ID" sz="2600" dirty="0">
                <a:latin typeface="Gill Sans MT" panose="020B0502020104020203" pitchFamily="34" charset="0"/>
              </a:rPr>
              <a:t> rutin </a:t>
            </a:r>
            <a:r>
              <a:rPr lang="en-ID" sz="2600" dirty="0" err="1">
                <a:latin typeface="Gill Sans MT" panose="020B0502020104020203" pitchFamily="34" charset="0"/>
              </a:rPr>
              <a:t>tiap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hari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seperti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membaca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istighfar</a:t>
            </a:r>
            <a:r>
              <a:rPr lang="en-ID" sz="2600" dirty="0">
                <a:latin typeface="Gill Sans MT" panose="020B0502020104020203" pitchFamily="34" charset="0"/>
              </a:rPr>
              <a:t> 100 kali, </a:t>
            </a:r>
            <a:r>
              <a:rPr lang="en-ID" sz="2600" dirty="0" err="1">
                <a:latin typeface="Gill Sans MT" panose="020B0502020104020203" pitchFamily="34" charset="0"/>
              </a:rPr>
              <a:t>shalawat</a:t>
            </a:r>
            <a:r>
              <a:rPr lang="en-ID" sz="2600" dirty="0">
                <a:latin typeface="Gill Sans MT" panose="020B0502020104020203" pitchFamily="34" charset="0"/>
              </a:rPr>
              <a:t> Nabi 100 kali, dan </a:t>
            </a:r>
            <a:r>
              <a:rPr lang="en-ID" sz="2600" dirty="0" err="1">
                <a:latin typeface="Gill Sans MT" panose="020B0502020104020203" pitchFamily="34" charset="0"/>
              </a:rPr>
              <a:t>tahlil</a:t>
            </a:r>
            <a:r>
              <a:rPr lang="en-ID" sz="2600" dirty="0">
                <a:latin typeface="Gill Sans MT" panose="020B0502020104020203" pitchFamily="34" charset="0"/>
              </a:rPr>
              <a:t> 100 kali, </a:t>
            </a:r>
            <a:r>
              <a:rPr lang="en-ID" sz="2600" dirty="0" err="1">
                <a:latin typeface="Gill Sans MT" panose="020B0502020104020203" pitchFamily="34" charset="0"/>
              </a:rPr>
              <a:t>serta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dzikir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lainnya</a:t>
            </a:r>
            <a:r>
              <a:rPr lang="en-ID" sz="2600" dirty="0">
                <a:latin typeface="Gill Sans MT" panose="020B0502020104020203" pitchFamily="34" charset="0"/>
              </a:rPr>
              <a:t> agar </a:t>
            </a:r>
            <a:r>
              <a:rPr lang="en-ID" sz="2600" dirty="0" err="1">
                <a:latin typeface="Gill Sans MT" panose="020B0502020104020203" pitchFamily="34" charset="0"/>
              </a:rPr>
              <a:t>menjadi</a:t>
            </a:r>
            <a:r>
              <a:rPr lang="en-ID" sz="2600" dirty="0">
                <a:latin typeface="Gill Sans MT" panose="020B0502020104020203" pitchFamily="34" charset="0"/>
              </a:rPr>
              <a:t> </a:t>
            </a:r>
            <a:r>
              <a:rPr lang="en-ID" sz="2600" dirty="0" err="1">
                <a:latin typeface="Gill Sans MT" panose="020B0502020104020203" pitchFamily="34" charset="0"/>
              </a:rPr>
              <a:t>kebiasaan</a:t>
            </a:r>
            <a:r>
              <a:rPr lang="en-ID" sz="260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982FDF-3675-628A-EFFE-279ECD6EBD63}"/>
              </a:ext>
            </a:extLst>
          </p:cNvPr>
          <p:cNvSpPr/>
          <p:nvPr/>
        </p:nvSpPr>
        <p:spPr>
          <a:xfrm>
            <a:off x="510989" y="0"/>
            <a:ext cx="271630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987F0-7479-FE2F-3220-A428841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71" r="13765"/>
          <a:stretch/>
        </p:blipFill>
        <p:spPr>
          <a:xfrm>
            <a:off x="0" y="1442716"/>
            <a:ext cx="4401672" cy="41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7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9E0B5C-45AA-8A65-FE31-B6991EF6845A}"/>
              </a:ext>
            </a:extLst>
          </p:cNvPr>
          <p:cNvSpPr txBox="1"/>
          <p:nvPr/>
        </p:nvSpPr>
        <p:spPr>
          <a:xfrm>
            <a:off x="914400" y="1585704"/>
            <a:ext cx="58539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200" dirty="0" err="1">
                <a:latin typeface="Gill Sans MT" panose="020B0502020104020203" pitchFamily="34" charset="0"/>
              </a:rPr>
              <a:t>Pertemuan-pertemuan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dalam</a:t>
            </a:r>
            <a:r>
              <a:rPr lang="en-ID" sz="2200" dirty="0">
                <a:latin typeface="Gill Sans MT" panose="020B0502020104020203" pitchFamily="34" charset="0"/>
              </a:rPr>
              <a:t> proses </a:t>
            </a:r>
            <a:r>
              <a:rPr lang="en-ID" sz="2200" dirty="0" err="1">
                <a:latin typeface="Gill Sans MT" panose="020B0502020104020203" pitchFamily="34" charset="0"/>
              </a:rPr>
              <a:t>tarbiyah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merupakan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momen</a:t>
            </a:r>
            <a:r>
              <a:rPr lang="en-ID" sz="2200" dirty="0">
                <a:latin typeface="Gill Sans MT" panose="020B0502020104020203" pitchFamily="34" charset="0"/>
              </a:rPr>
              <a:t> yang sangat </a:t>
            </a:r>
            <a:r>
              <a:rPr lang="en-ID" sz="2200" dirty="0" err="1">
                <a:latin typeface="Gill Sans MT" panose="020B0502020104020203" pitchFamily="34" charset="0"/>
              </a:rPr>
              <a:t>spesial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karena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menjadi</a:t>
            </a:r>
            <a:r>
              <a:rPr lang="en-ID" sz="2200" dirty="0">
                <a:latin typeface="Gill Sans MT" panose="020B0502020104020203" pitchFamily="34" charset="0"/>
              </a:rPr>
              <a:t> salah </a:t>
            </a:r>
            <a:r>
              <a:rPr lang="en-ID" sz="2200" dirty="0" err="1">
                <a:latin typeface="Gill Sans MT" panose="020B0502020104020203" pitchFamily="34" charset="0"/>
              </a:rPr>
              <a:t>satu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kesempatan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bertemu</a:t>
            </a:r>
            <a:r>
              <a:rPr lang="en-ID" sz="2200" dirty="0">
                <a:latin typeface="Gill Sans MT" panose="020B0502020104020203" pitchFamily="34" charset="0"/>
              </a:rPr>
              <a:t> dan </a:t>
            </a:r>
            <a:r>
              <a:rPr lang="en-ID" sz="2200" dirty="0" err="1">
                <a:latin typeface="Gill Sans MT" panose="020B0502020104020203" pitchFamily="34" charset="0"/>
              </a:rPr>
              <a:t>membersamai</a:t>
            </a:r>
            <a:r>
              <a:rPr lang="en-ID" sz="2200" dirty="0">
                <a:latin typeface="Gill Sans MT" panose="020B0502020104020203" pitchFamily="34" charset="0"/>
              </a:rPr>
              <a:t> orang-orang yang </a:t>
            </a:r>
            <a:r>
              <a:rPr lang="en-ID" sz="2200" dirty="0" err="1">
                <a:latin typeface="Gill Sans MT" panose="020B0502020104020203" pitchFamily="34" charset="0"/>
              </a:rPr>
              <a:t>terus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berusaha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menjadi</a:t>
            </a:r>
            <a:r>
              <a:rPr lang="en-ID" sz="2200" dirty="0">
                <a:latin typeface="Gill Sans MT" panose="020B0502020104020203" pitchFamily="34" charset="0"/>
              </a:rPr>
              <a:t> orang </a:t>
            </a:r>
            <a:r>
              <a:rPr lang="en-ID" sz="2200" dirty="0" err="1">
                <a:latin typeface="Gill Sans MT" panose="020B0502020104020203" pitchFamily="34" charset="0"/>
              </a:rPr>
              <a:t>shaleh</a:t>
            </a:r>
            <a:r>
              <a:rPr lang="en-ID" sz="2200" dirty="0">
                <a:latin typeface="Gill Sans MT" panose="020B0502020104020203" pitchFamily="34" charset="0"/>
              </a:rPr>
              <a:t>. </a:t>
            </a:r>
            <a:r>
              <a:rPr lang="en-ID" sz="2200" dirty="0" err="1">
                <a:latin typeface="Gill Sans MT" panose="020B0502020104020203" pitchFamily="34" charset="0"/>
              </a:rPr>
              <a:t>Begitu</a:t>
            </a:r>
            <a:r>
              <a:rPr lang="en-ID" sz="2200" dirty="0">
                <a:latin typeface="Gill Sans MT" panose="020B0502020104020203" pitchFamily="34" charset="0"/>
              </a:rPr>
              <a:t> pula </a:t>
            </a:r>
            <a:r>
              <a:rPr lang="en-ID" sz="2200" dirty="0" err="1">
                <a:latin typeface="Gill Sans MT" panose="020B0502020104020203" pitchFamily="34" charset="0"/>
              </a:rPr>
              <a:t>dorongan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untuk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datang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ke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majelis</a:t>
            </a:r>
            <a:r>
              <a:rPr lang="en-ID" sz="2200" dirty="0">
                <a:latin typeface="Gill Sans MT" panose="020B0502020104020203" pitchFamily="34" charset="0"/>
              </a:rPr>
              <a:t> orang-orang </a:t>
            </a:r>
            <a:r>
              <a:rPr lang="en-ID" sz="2200" dirty="0" err="1">
                <a:latin typeface="Gill Sans MT" panose="020B0502020104020203" pitchFamily="34" charset="0"/>
              </a:rPr>
              <a:t>shaleh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baik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dalam</a:t>
            </a:r>
            <a:r>
              <a:rPr lang="en-ID" sz="2200" dirty="0">
                <a:latin typeface="Gill Sans MT" panose="020B0502020104020203" pitchFamily="34" charset="0"/>
              </a:rPr>
              <a:t> forum </a:t>
            </a:r>
            <a:r>
              <a:rPr lang="en-ID" sz="2200" dirty="0" err="1">
                <a:latin typeface="Gill Sans MT" panose="020B0502020104020203" pitchFamily="34" charset="0"/>
              </a:rPr>
              <a:t>majelis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ilmu</a:t>
            </a:r>
            <a:r>
              <a:rPr lang="en-ID" sz="2200" dirty="0">
                <a:latin typeface="Gill Sans MT" panose="020B0502020104020203" pitchFamily="34" charset="0"/>
              </a:rPr>
              <a:t> dan </a:t>
            </a:r>
            <a:r>
              <a:rPr lang="en-ID" sz="2200" dirty="0" err="1">
                <a:latin typeface="Gill Sans MT" panose="020B0502020104020203" pitchFamily="34" charset="0"/>
              </a:rPr>
              <a:t>dzikir</a:t>
            </a:r>
            <a:r>
              <a:rPr lang="en-ID" sz="2200" dirty="0">
                <a:latin typeface="Gill Sans MT" panose="020B0502020104020203" pitchFamily="34" charset="0"/>
              </a:rPr>
              <a:t> para ulama, kyai, </a:t>
            </a:r>
            <a:r>
              <a:rPr lang="en-ID" sz="2200" dirty="0" err="1">
                <a:latin typeface="Gill Sans MT" panose="020B0502020104020203" pitchFamily="34" charset="0"/>
              </a:rPr>
              <a:t>habib</a:t>
            </a:r>
            <a:r>
              <a:rPr lang="en-ID" sz="2200" dirty="0">
                <a:latin typeface="Gill Sans MT" panose="020B0502020104020203" pitchFamily="34" charset="0"/>
              </a:rPr>
              <a:t>, </a:t>
            </a:r>
            <a:r>
              <a:rPr lang="en-ID" sz="2200" dirty="0" err="1">
                <a:latin typeface="Gill Sans MT" panose="020B0502020104020203" pitchFamily="34" charset="0"/>
              </a:rPr>
              <a:t>ustadz</a:t>
            </a:r>
            <a:r>
              <a:rPr lang="en-ID" sz="2200" dirty="0">
                <a:latin typeface="Gill Sans MT" panose="020B0502020104020203" pitchFamily="34" charset="0"/>
              </a:rPr>
              <a:t> dan orang </a:t>
            </a:r>
            <a:r>
              <a:rPr lang="en-ID" sz="2200" dirty="0" err="1">
                <a:latin typeface="Gill Sans MT" panose="020B0502020104020203" pitchFamily="34" charset="0"/>
              </a:rPr>
              <a:t>shaleh</a:t>
            </a:r>
            <a:r>
              <a:rPr lang="en-ID" sz="2200" dirty="0">
                <a:latin typeface="Gill Sans MT" panose="020B0502020104020203" pitchFamily="34" charset="0"/>
              </a:rPr>
              <a:t> </a:t>
            </a:r>
            <a:r>
              <a:rPr lang="en-ID" sz="2200" dirty="0" err="1">
                <a:latin typeface="Gill Sans MT" panose="020B0502020104020203" pitchFamily="34" charset="0"/>
              </a:rPr>
              <a:t>lainnya</a:t>
            </a:r>
            <a:r>
              <a:rPr lang="en-ID" sz="220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33D9E1-5944-EE18-EC14-BF9668BC04FC}"/>
              </a:ext>
            </a:extLst>
          </p:cNvPr>
          <p:cNvSpPr txBox="1">
            <a:spLocks/>
          </p:cNvSpPr>
          <p:nvPr/>
        </p:nvSpPr>
        <p:spPr>
          <a:xfrm>
            <a:off x="360739" y="390236"/>
            <a:ext cx="8854441" cy="880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4</a:t>
            </a:r>
            <a:r>
              <a:rPr lang="en-US" sz="4000" b="1" dirty="0">
                <a:latin typeface="Gill Sans MT" panose="020B0502020104020203" pitchFamily="34" charset="0"/>
                <a:ea typeface="+mn-ea"/>
                <a:cs typeface="+mn-cs"/>
              </a:rPr>
              <a:t>. </a:t>
            </a:r>
            <a:r>
              <a:rPr lang="en-US" sz="4000" b="1" dirty="0" err="1">
                <a:latin typeface="Gill Sans MT" panose="020B0502020104020203" pitchFamily="34" charset="0"/>
                <a:ea typeface="+mn-ea"/>
                <a:cs typeface="+mn-cs"/>
              </a:rPr>
              <a:t>Membersamai</a:t>
            </a:r>
            <a:r>
              <a:rPr lang="en-US" sz="4000" b="1" dirty="0">
                <a:latin typeface="Gill Sans MT" panose="020B0502020104020203" pitchFamily="34" charset="0"/>
                <a:ea typeface="+mn-ea"/>
                <a:cs typeface="+mn-cs"/>
              </a:rPr>
              <a:t> Orang </a:t>
            </a:r>
            <a:r>
              <a:rPr lang="en-US" sz="4000" b="1" dirty="0" err="1">
                <a:latin typeface="Gill Sans MT" panose="020B0502020104020203" pitchFamily="34" charset="0"/>
                <a:ea typeface="+mn-ea"/>
                <a:cs typeface="+mn-cs"/>
              </a:rPr>
              <a:t>Shaleh</a:t>
            </a:r>
            <a:endParaRPr lang="en-ID" sz="4000" b="1" dirty="0"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8560D9-BF91-E701-C5F9-EBAF0F5B0D06}"/>
              </a:ext>
            </a:extLst>
          </p:cNvPr>
          <p:cNvSpPr/>
          <p:nvPr/>
        </p:nvSpPr>
        <p:spPr>
          <a:xfrm>
            <a:off x="9457765" y="0"/>
            <a:ext cx="273423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FA118-740F-C8C6-2848-6D140149B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7912" y="1448302"/>
            <a:ext cx="5114088" cy="32362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E98FD-FD2A-1050-81F5-8351734C0C0B}"/>
              </a:ext>
            </a:extLst>
          </p:cNvPr>
          <p:cNvSpPr txBox="1"/>
          <p:nvPr/>
        </p:nvSpPr>
        <p:spPr>
          <a:xfrm>
            <a:off x="914400" y="4861659"/>
            <a:ext cx="10439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i="1" dirty="0">
                <a:latin typeface="Gill Sans MT" panose="020B0502020104020203" pitchFamily="34" charset="0"/>
              </a:rPr>
              <a:t>“</a:t>
            </a:r>
            <a:r>
              <a:rPr lang="en-ID" sz="2000" i="1" dirty="0" err="1">
                <a:latin typeface="Gill Sans MT" panose="020B0502020104020203" pitchFamily="34" charset="0"/>
              </a:rPr>
              <a:t>Perumpamaan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kawan</a:t>
            </a:r>
            <a:r>
              <a:rPr lang="en-ID" sz="2000" i="1" dirty="0">
                <a:latin typeface="Gill Sans MT" panose="020B0502020104020203" pitchFamily="34" charset="0"/>
              </a:rPr>
              <a:t> yang </a:t>
            </a:r>
            <a:r>
              <a:rPr lang="en-ID" sz="2000" i="1" dirty="0" err="1">
                <a:latin typeface="Gill Sans MT" panose="020B0502020104020203" pitchFamily="34" charset="0"/>
              </a:rPr>
              <a:t>baik</a:t>
            </a:r>
            <a:r>
              <a:rPr lang="en-ID" sz="2000" i="1" dirty="0">
                <a:latin typeface="Gill Sans MT" panose="020B0502020104020203" pitchFamily="34" charset="0"/>
              </a:rPr>
              <a:t> dan </a:t>
            </a:r>
            <a:r>
              <a:rPr lang="en-ID" sz="2000" i="1" dirty="0" err="1">
                <a:latin typeface="Gill Sans MT" panose="020B0502020104020203" pitchFamily="34" charset="0"/>
              </a:rPr>
              <a:t>kawan</a:t>
            </a:r>
            <a:r>
              <a:rPr lang="en-ID" sz="2000" i="1" dirty="0">
                <a:latin typeface="Gill Sans MT" panose="020B0502020104020203" pitchFamily="34" charset="0"/>
              </a:rPr>
              <a:t> yang </a:t>
            </a:r>
            <a:r>
              <a:rPr lang="en-ID" sz="2000" i="1" dirty="0" err="1">
                <a:latin typeface="Gill Sans MT" panose="020B0502020104020203" pitchFamily="34" charset="0"/>
              </a:rPr>
              <a:t>buruk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seperti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seorang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penjual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minyak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wangi</a:t>
            </a:r>
            <a:r>
              <a:rPr lang="en-ID" sz="2000" i="1" dirty="0">
                <a:latin typeface="Gill Sans MT" panose="020B0502020104020203" pitchFamily="34" charset="0"/>
              </a:rPr>
              <a:t> dan </a:t>
            </a:r>
            <a:r>
              <a:rPr lang="en-ID" sz="2000" i="1" dirty="0" err="1">
                <a:latin typeface="Gill Sans MT" panose="020B0502020104020203" pitchFamily="34" charset="0"/>
              </a:rPr>
              <a:t>seorang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peniup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alat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untuk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menyalakan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api</a:t>
            </a:r>
            <a:r>
              <a:rPr lang="en-ID" sz="2000" i="1" dirty="0">
                <a:latin typeface="Gill Sans MT" panose="020B0502020104020203" pitchFamily="34" charset="0"/>
              </a:rPr>
              <a:t> (</a:t>
            </a:r>
            <a:r>
              <a:rPr lang="en-ID" sz="2000" i="1" dirty="0" err="1">
                <a:latin typeface="Gill Sans MT" panose="020B0502020104020203" pitchFamily="34" charset="0"/>
              </a:rPr>
              <a:t>pandai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besi</a:t>
            </a:r>
            <a:r>
              <a:rPr lang="en-ID" sz="2000" i="1" dirty="0">
                <a:latin typeface="Gill Sans MT" panose="020B0502020104020203" pitchFamily="34" charset="0"/>
              </a:rPr>
              <a:t>). Adapun </a:t>
            </a:r>
            <a:r>
              <a:rPr lang="en-ID" sz="2000" i="1" dirty="0" err="1">
                <a:latin typeface="Gill Sans MT" panose="020B0502020104020203" pitchFamily="34" charset="0"/>
              </a:rPr>
              <a:t>penjual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minyak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wangi</a:t>
            </a:r>
            <a:r>
              <a:rPr lang="en-ID" sz="2000" i="1" dirty="0">
                <a:latin typeface="Gill Sans MT" panose="020B0502020104020203" pitchFamily="34" charset="0"/>
              </a:rPr>
              <a:t>, </a:t>
            </a:r>
            <a:r>
              <a:rPr lang="en-ID" sz="2000" i="1" dirty="0" err="1">
                <a:latin typeface="Gill Sans MT" panose="020B0502020104020203" pitchFamily="34" charset="0"/>
              </a:rPr>
              <a:t>mungkin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dia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akan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memberikan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hadiah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kepadamu</a:t>
            </a:r>
            <a:r>
              <a:rPr lang="en-ID" sz="2000" i="1" dirty="0">
                <a:latin typeface="Gill Sans MT" panose="020B0502020104020203" pitchFamily="34" charset="0"/>
              </a:rPr>
              <a:t>, </a:t>
            </a:r>
            <a:r>
              <a:rPr lang="en-ID" sz="2000" i="1" dirty="0" err="1">
                <a:latin typeface="Gill Sans MT" panose="020B0502020104020203" pitchFamily="34" charset="0"/>
              </a:rPr>
              <a:t>atau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engkau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membeli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darinya</a:t>
            </a:r>
            <a:r>
              <a:rPr lang="en-ID" sz="2000" i="1" dirty="0">
                <a:latin typeface="Gill Sans MT" panose="020B0502020104020203" pitchFamily="34" charset="0"/>
              </a:rPr>
              <a:t>, </a:t>
            </a:r>
            <a:r>
              <a:rPr lang="en-ID" sz="2000" i="1" dirty="0" err="1">
                <a:latin typeface="Gill Sans MT" panose="020B0502020104020203" pitchFamily="34" charset="0"/>
              </a:rPr>
              <a:t>atau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engkau</a:t>
            </a:r>
            <a:r>
              <a:rPr lang="en-ID" sz="2000" i="1" dirty="0">
                <a:latin typeface="Gill Sans MT" panose="020B0502020104020203" pitchFamily="34" charset="0"/>
              </a:rPr>
              <a:t>  </a:t>
            </a:r>
            <a:r>
              <a:rPr lang="en-ID" sz="2000" i="1" dirty="0" err="1">
                <a:latin typeface="Gill Sans MT" panose="020B0502020104020203" pitchFamily="34" charset="0"/>
              </a:rPr>
              <a:t>mendapatkan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bau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harum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darinya</a:t>
            </a:r>
            <a:r>
              <a:rPr lang="en-ID" sz="2000" i="1" dirty="0">
                <a:latin typeface="Gill Sans MT" panose="020B0502020104020203" pitchFamily="34" charset="0"/>
              </a:rPr>
              <a:t>. </a:t>
            </a:r>
            <a:r>
              <a:rPr lang="en-ID" sz="2000" i="1" dirty="0" err="1">
                <a:latin typeface="Gill Sans MT" panose="020B0502020104020203" pitchFamily="34" charset="0"/>
              </a:rPr>
              <a:t>Sedangkan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pandai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besi</a:t>
            </a:r>
            <a:r>
              <a:rPr lang="en-ID" sz="2000" i="1" dirty="0">
                <a:latin typeface="Gill Sans MT" panose="020B0502020104020203" pitchFamily="34" charset="0"/>
              </a:rPr>
              <a:t>, </a:t>
            </a:r>
            <a:r>
              <a:rPr lang="en-ID" sz="2000" i="1" dirty="0" err="1">
                <a:latin typeface="Gill Sans MT" panose="020B0502020104020203" pitchFamily="34" charset="0"/>
              </a:rPr>
              <a:t>mungkin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dia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akan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membakar</a:t>
            </a:r>
            <a:r>
              <a:rPr lang="en-ID" sz="2000" i="1" dirty="0">
                <a:latin typeface="Gill Sans MT" panose="020B0502020104020203" pitchFamily="34" charset="0"/>
              </a:rPr>
              <a:t>  </a:t>
            </a:r>
            <a:r>
              <a:rPr lang="en-ID" sz="2000" i="1" dirty="0" err="1">
                <a:latin typeface="Gill Sans MT" panose="020B0502020104020203" pitchFamily="34" charset="0"/>
              </a:rPr>
              <a:t>pakaianmu</a:t>
            </a:r>
            <a:r>
              <a:rPr lang="en-ID" sz="2000" i="1" dirty="0">
                <a:latin typeface="Gill Sans MT" panose="020B0502020104020203" pitchFamily="34" charset="0"/>
              </a:rPr>
              <a:t>, </a:t>
            </a:r>
            <a:r>
              <a:rPr lang="en-ID" sz="2000" i="1" dirty="0" err="1">
                <a:latin typeface="Gill Sans MT" panose="020B0502020104020203" pitchFamily="34" charset="0"/>
              </a:rPr>
              <a:t>atau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engkau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mendapatkan</a:t>
            </a:r>
            <a:r>
              <a:rPr lang="en-ID" sz="2000" i="1" dirty="0">
                <a:latin typeface="Gill Sans MT" panose="020B0502020104020203" pitchFamily="34" charset="0"/>
              </a:rPr>
              <a:t> </a:t>
            </a:r>
            <a:r>
              <a:rPr lang="en-ID" sz="2000" i="1" dirty="0" err="1">
                <a:latin typeface="Gill Sans MT" panose="020B0502020104020203" pitchFamily="34" charset="0"/>
              </a:rPr>
              <a:t>bau</a:t>
            </a:r>
            <a:r>
              <a:rPr lang="en-ID" sz="2000" i="1" dirty="0">
                <a:latin typeface="Gill Sans MT" panose="020B0502020104020203" pitchFamily="34" charset="0"/>
              </a:rPr>
              <a:t> yang </a:t>
            </a:r>
            <a:r>
              <a:rPr lang="en-ID" sz="2000" i="1" dirty="0" err="1">
                <a:latin typeface="Gill Sans MT" panose="020B0502020104020203" pitchFamily="34" charset="0"/>
              </a:rPr>
              <a:t>buruk</a:t>
            </a:r>
            <a:r>
              <a:rPr lang="en-ID" sz="2000" i="1" dirty="0">
                <a:latin typeface="Gill Sans MT" panose="020B0502020104020203" pitchFamily="34" charset="0"/>
              </a:rPr>
              <a:t>”. (Bukhari dan Muslim)</a:t>
            </a:r>
          </a:p>
        </p:txBody>
      </p:sp>
    </p:spTree>
    <p:extLst>
      <p:ext uri="{BB962C8B-B14F-4D97-AF65-F5344CB8AC3E}">
        <p14:creationId xmlns:p14="http://schemas.microsoft.com/office/powerpoint/2010/main" val="2071751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810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Arial</vt:lpstr>
      <vt:lpstr>Berlin Sans FB Demi</vt:lpstr>
      <vt:lpstr>Calibri</vt:lpstr>
      <vt:lpstr>Calibri Light</vt:lpstr>
      <vt:lpstr>Gill Sans MT</vt:lpstr>
      <vt:lpstr>Office Theme</vt:lpstr>
      <vt:lpstr>Tarbiyah Diri Perbaiki Hati  </vt:lpstr>
      <vt:lpstr>Qalbun Salim</vt:lpstr>
      <vt:lpstr>Tarbiyah, membentuk Qalbun Salim</vt:lpstr>
      <vt:lpstr>1. Interaksi dengan Al Quran</vt:lpstr>
      <vt:lpstr>PowerPoint Presentation</vt:lpstr>
      <vt:lpstr>2. Terus Menambah Ilmu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Org 9</dc:creator>
  <cp:lastModifiedBy>Org 9</cp:lastModifiedBy>
  <cp:revision>5</cp:revision>
  <dcterms:created xsi:type="dcterms:W3CDTF">2025-02-06T01:28:07Z</dcterms:created>
  <dcterms:modified xsi:type="dcterms:W3CDTF">2025-02-06T03:45:09Z</dcterms:modified>
</cp:coreProperties>
</file>