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Lato"/>
      <p:regular r:id="rId15"/>
      <p:bold r:id="rId16"/>
      <p:italic r:id="rId17"/>
      <p:boldItalic r:id="rId18"/>
    </p:embeddedFont>
    <p:embeddedFont>
      <p:font typeface="Candara"/>
      <p:regular r:id="rId19"/>
      <p:bold r:id="rId20"/>
      <p:italic r:id="rId21"/>
      <p:boldItalic r:id="rId22"/>
    </p:embeddedFont>
    <p:embeddedFont>
      <p:font typeface="Source Sans Pr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7" roundtripDataSignature="AMtx7mhqhNAzPnWZh6oTnj3AXSxKVZUI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ndara-bold.fntdata"/><Relationship Id="rId22" Type="http://schemas.openxmlformats.org/officeDocument/2006/relationships/font" Target="fonts/Candara-boldItalic.fntdata"/><Relationship Id="rId21" Type="http://schemas.openxmlformats.org/officeDocument/2006/relationships/font" Target="fonts/Candara-italic.fntdata"/><Relationship Id="rId24" Type="http://schemas.openxmlformats.org/officeDocument/2006/relationships/font" Target="fonts/SourceSansPro-bold.fntdata"/><Relationship Id="rId23" Type="http://schemas.openxmlformats.org/officeDocument/2006/relationships/font" Target="fonts/SourceSansPr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ourceSansPro-boldItalic.fntdata"/><Relationship Id="rId25" Type="http://schemas.openxmlformats.org/officeDocument/2006/relationships/font" Target="fonts/SourceSansPro-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Lato-regular.fntdata"/><Relationship Id="rId14" Type="http://schemas.openxmlformats.org/officeDocument/2006/relationships/slide" Target="slides/slide8.xml"/><Relationship Id="rId17" Type="http://schemas.openxmlformats.org/officeDocument/2006/relationships/font" Target="fonts/Lato-italic.fntdata"/><Relationship Id="rId16" Type="http://schemas.openxmlformats.org/officeDocument/2006/relationships/font" Target="fonts/Lato-bold.fntdata"/><Relationship Id="rId19" Type="http://schemas.openxmlformats.org/officeDocument/2006/relationships/font" Target="fonts/Candara-regular.fntdata"/><Relationship Id="rId1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d38f471a4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d38f471a43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Collaborative planning process :</a:t>
            </a:r>
            <a:endParaRPr/>
          </a:p>
          <a:p>
            <a:pPr indent="0" lvl="0" marL="0" rtl="0" algn="l">
              <a:lnSpc>
                <a:spcPct val="100000"/>
              </a:lnSpc>
              <a:spcBef>
                <a:spcPts val="0"/>
              </a:spcBef>
              <a:spcAft>
                <a:spcPts val="0"/>
              </a:spcAft>
              <a:buSzPts val="1100"/>
              <a:buNone/>
            </a:pPr>
            <a:r>
              <a:rPr lang="en-US"/>
              <a:t>Kapan dokumen ini bisa digunakan</a:t>
            </a:r>
            <a:endParaRPr/>
          </a:p>
          <a:p>
            <a:pPr indent="0" lvl="0" marL="0" rtl="0" algn="l">
              <a:lnSpc>
                <a:spcPct val="100000"/>
              </a:lnSpc>
              <a:spcBef>
                <a:spcPts val="0"/>
              </a:spcBef>
              <a:spcAft>
                <a:spcPts val="0"/>
              </a:spcAft>
              <a:buSzPts val="1100"/>
              <a:buNone/>
            </a:pPr>
            <a:r>
              <a:rPr lang="en-US"/>
              <a:t>Inti tiap bab apa dan digunakan oleh siapa? </a:t>
            </a:r>
            <a:r>
              <a:rPr lang="en-US">
                <a:solidFill>
                  <a:schemeClr val="dk1"/>
                </a:solidFill>
              </a:rPr>
              <a:t>Siapa yang bisa menggunakan dokumen ini dan perannya &gt; kepsek fasilitator?</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highlight>
                <a:srgbClr val="FFFFFF"/>
              </a:highlight>
            </a:endParaRPr>
          </a:p>
          <a:p>
            <a:pPr indent="0" lvl="0" marL="0" rtl="0" algn="l">
              <a:lnSpc>
                <a:spcPct val="100000"/>
              </a:lnSpc>
              <a:spcBef>
                <a:spcPts val="0"/>
              </a:spcBef>
              <a:spcAft>
                <a:spcPts val="0"/>
              </a:spcAft>
              <a:buSzPts val="1100"/>
              <a:buNone/>
            </a:pPr>
            <a:r>
              <a:t/>
            </a:r>
            <a:endParaRPr sz="1000">
              <a:solidFill>
                <a:schemeClr val="dk1"/>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d38f471a43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d38f471a43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Collaborative planning process :</a:t>
            </a:r>
            <a:endParaRPr/>
          </a:p>
          <a:p>
            <a:pPr indent="0" lvl="0" marL="0" rtl="0" algn="l">
              <a:lnSpc>
                <a:spcPct val="100000"/>
              </a:lnSpc>
              <a:spcBef>
                <a:spcPts val="0"/>
              </a:spcBef>
              <a:spcAft>
                <a:spcPts val="0"/>
              </a:spcAft>
              <a:buSzPts val="1100"/>
              <a:buNone/>
            </a:pPr>
            <a:r>
              <a:rPr lang="en-US"/>
              <a:t>Kapan dokumen ini bisa digunakan</a:t>
            </a:r>
            <a:endParaRPr/>
          </a:p>
          <a:p>
            <a:pPr indent="0" lvl="0" marL="0" rtl="0" algn="l">
              <a:lnSpc>
                <a:spcPct val="100000"/>
              </a:lnSpc>
              <a:spcBef>
                <a:spcPts val="0"/>
              </a:spcBef>
              <a:spcAft>
                <a:spcPts val="0"/>
              </a:spcAft>
              <a:buSzPts val="1100"/>
              <a:buNone/>
            </a:pPr>
            <a:r>
              <a:rPr lang="en-US"/>
              <a:t>Inti tiap bab apa dan digunakan oleh siapa? </a:t>
            </a:r>
            <a:r>
              <a:rPr lang="en-US">
                <a:solidFill>
                  <a:schemeClr val="dk1"/>
                </a:solidFill>
              </a:rPr>
              <a:t>Siapa yang bisa menggunakan dokumen ini dan perannya &gt; kepsek fasilitator?</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sz="1000">
              <a:solidFill>
                <a:schemeClr val="dk1"/>
              </a:solidFill>
              <a:highlight>
                <a:srgbClr val="FFFFFF"/>
              </a:highlight>
            </a:endParaRPr>
          </a:p>
          <a:p>
            <a:pPr indent="0" lvl="0" marL="0" rtl="0" algn="l">
              <a:lnSpc>
                <a:spcPct val="100000"/>
              </a:lnSpc>
              <a:spcBef>
                <a:spcPts val="0"/>
              </a:spcBef>
              <a:spcAft>
                <a:spcPts val="0"/>
              </a:spcAft>
              <a:buSzPts val="1100"/>
              <a:buNone/>
            </a:pPr>
            <a:r>
              <a:t/>
            </a:r>
            <a:endParaRPr sz="1000">
              <a:solidFill>
                <a:schemeClr val="dk1"/>
              </a:solidFill>
              <a:highlight>
                <a:srgbClr val="FFFFFF"/>
              </a:highlight>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d214e7dac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d214e7dac8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d38f471a4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d38f471a43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D81F7"/>
              </a:buClr>
              <a:buSzPts val="6000"/>
              <a:buFont typeface="Candara"/>
              <a:buNone/>
              <a:defRPr sz="6000">
                <a:solidFill>
                  <a:srgbClr val="1D81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 name="Google Shape;1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4"/>
          <p:cNvSpPr/>
          <p:nvPr/>
        </p:nvSpPr>
        <p:spPr>
          <a:xfrm>
            <a:off x="10811435" y="5647765"/>
            <a:ext cx="1380565" cy="120754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21" name="Google Shape;21;p4"/>
          <p:cNvPicPr preferRelativeResize="0"/>
          <p:nvPr/>
        </p:nvPicPr>
        <p:blipFill rotWithShape="1">
          <a:blip r:embed="rId2">
            <a:alphaModFix/>
          </a:blip>
          <a:srcRect b="0" l="0" r="0" t="0"/>
          <a:stretch/>
        </p:blipFill>
        <p:spPr>
          <a:xfrm>
            <a:off x="7390504" y="4161651"/>
            <a:ext cx="4801496" cy="2693660"/>
          </a:xfrm>
          <a:prstGeom prst="rect">
            <a:avLst/>
          </a:prstGeom>
          <a:noFill/>
          <a:ln>
            <a:noFill/>
          </a:ln>
        </p:spPr>
      </p:pic>
      <p:cxnSp>
        <p:nvCxnSpPr>
          <p:cNvPr id="22" name="Google Shape;22;p4"/>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4176820" y="-1000017"/>
            <a:ext cx="383836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g7a1b9e9683_0_359"/>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2" name="Google Shape;82;g7a1b9e9683_0_359"/>
          <p:cNvGrpSpPr/>
          <p:nvPr/>
        </p:nvGrpSpPr>
        <p:grpSpPr>
          <a:xfrm>
            <a:off x="1107036" y="1588427"/>
            <a:ext cx="994316" cy="61102"/>
            <a:chOff x="4580561" y="2589004"/>
            <a:chExt cx="1064464" cy="25200"/>
          </a:xfrm>
        </p:grpSpPr>
        <p:sp>
          <p:nvSpPr>
            <p:cNvPr id="83" name="Google Shape;83;g7a1b9e9683_0_35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7a1b9e9683_0_35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 name="Google Shape;85;g7a1b9e9683_0_359"/>
          <p:cNvSpPr txBox="1"/>
          <p:nvPr>
            <p:ph type="title"/>
          </p:nvPr>
        </p:nvSpPr>
        <p:spPr>
          <a:xfrm>
            <a:off x="972600" y="1758200"/>
            <a:ext cx="10251600" cy="713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86" name="Google Shape;86;g7a1b9e9683_0_359"/>
          <p:cNvSpPr txBox="1"/>
          <p:nvPr>
            <p:ph idx="1" type="body"/>
          </p:nvPr>
        </p:nvSpPr>
        <p:spPr>
          <a:xfrm>
            <a:off x="972600" y="2771833"/>
            <a:ext cx="10251600" cy="30147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7" name="Google Shape;87;g7a1b9e9683_0_359"/>
          <p:cNvSpPr txBox="1"/>
          <p:nvPr>
            <p:ph idx="12" type="sldNum"/>
          </p:nvPr>
        </p:nvSpPr>
        <p:spPr>
          <a:xfrm>
            <a:off x="11381736" y="6333134"/>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gd274f6ecb0_1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d274f6ecb0_1_84"/>
          <p:cNvSpPr txBox="1"/>
          <p:nvPr>
            <p:ph type="title"/>
          </p:nvPr>
        </p:nvSpPr>
        <p:spPr>
          <a:xfrm>
            <a:off x="354000" y="1644233"/>
            <a:ext cx="5393700" cy="1976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00" name="Google Shape;100;gd274f6ecb0_1_84"/>
          <p:cNvSpPr txBox="1"/>
          <p:nvPr>
            <p:ph idx="1" type="subTitle"/>
          </p:nvPr>
        </p:nvSpPr>
        <p:spPr>
          <a:xfrm>
            <a:off x="354000" y="3737433"/>
            <a:ext cx="5393700" cy="16467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p:txBody>
      </p:sp>
      <p:sp>
        <p:nvSpPr>
          <p:cNvPr id="101" name="Google Shape;101;gd274f6ecb0_1_84"/>
          <p:cNvSpPr txBox="1"/>
          <p:nvPr>
            <p:ph idx="2" type="body"/>
          </p:nvPr>
        </p:nvSpPr>
        <p:spPr>
          <a:xfrm>
            <a:off x="6586000" y="965433"/>
            <a:ext cx="5115900" cy="4926900"/>
          </a:xfrm>
          <a:prstGeom prst="rect">
            <a:avLst/>
          </a:prstGeom>
          <a:noFill/>
          <a:ln>
            <a:noFill/>
          </a:ln>
        </p:spPr>
        <p:txBody>
          <a:bodyPr anchorCtr="0" anchor="ctr"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2" name="Google Shape;102;gd274f6ecb0_1_8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03" name="Shape 103"/>
        <p:cNvGrpSpPr/>
        <p:nvPr/>
      </p:nvGrpSpPr>
      <p:grpSpPr>
        <a:xfrm>
          <a:off x="0" y="0"/>
          <a:ext cx="0" cy="0"/>
          <a:chOff x="0" y="0"/>
          <a:chExt cx="0" cy="0"/>
        </a:xfrm>
      </p:grpSpPr>
      <p:sp>
        <p:nvSpPr>
          <p:cNvPr id="104" name="Google Shape;104;gd274f6ecb0_1_90"/>
          <p:cNvSpPr/>
          <p:nvPr/>
        </p:nvSpPr>
        <p:spPr>
          <a:xfrm>
            <a:off x="188367" y="-35067"/>
            <a:ext cx="2808000" cy="6893100"/>
          </a:xfrm>
          <a:prstGeom prst="rect">
            <a:avLst/>
          </a:prstGeom>
          <a:solidFill>
            <a:srgbClr val="F3F3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d274f6ecb0_1_90"/>
          <p:cNvSpPr txBox="1"/>
          <p:nvPr>
            <p:ph type="title"/>
          </p:nvPr>
        </p:nvSpPr>
        <p:spPr>
          <a:xfrm>
            <a:off x="188567" y="318633"/>
            <a:ext cx="28080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2800"/>
              <a:buNone/>
              <a:defRPr b="1" sz="2800"/>
            </a:lvl1pPr>
            <a:lvl2pPr lvl="1" algn="l">
              <a:lnSpc>
                <a:spcPct val="100000"/>
              </a:lnSpc>
              <a:spcBef>
                <a:spcPts val="0"/>
              </a:spcBef>
              <a:spcAft>
                <a:spcPts val="0"/>
              </a:spcAft>
              <a:buSzPts val="2800"/>
              <a:buNone/>
              <a:defRPr b="1" sz="2800"/>
            </a:lvl2pPr>
            <a:lvl3pPr lvl="2" algn="l">
              <a:lnSpc>
                <a:spcPct val="100000"/>
              </a:lnSpc>
              <a:spcBef>
                <a:spcPts val="0"/>
              </a:spcBef>
              <a:spcAft>
                <a:spcPts val="0"/>
              </a:spcAft>
              <a:buSzPts val="2800"/>
              <a:buNone/>
              <a:defRPr b="1" sz="2800"/>
            </a:lvl3pPr>
            <a:lvl4pPr lvl="3" algn="l">
              <a:lnSpc>
                <a:spcPct val="100000"/>
              </a:lnSpc>
              <a:spcBef>
                <a:spcPts val="0"/>
              </a:spcBef>
              <a:spcAft>
                <a:spcPts val="0"/>
              </a:spcAft>
              <a:buSzPts val="2800"/>
              <a:buNone/>
              <a:defRPr b="1" sz="2800"/>
            </a:lvl4pPr>
            <a:lvl5pPr lvl="4" algn="l">
              <a:lnSpc>
                <a:spcPct val="100000"/>
              </a:lnSpc>
              <a:spcBef>
                <a:spcPts val="0"/>
              </a:spcBef>
              <a:spcAft>
                <a:spcPts val="0"/>
              </a:spcAft>
              <a:buSzPts val="2800"/>
              <a:buNone/>
              <a:defRPr b="1" sz="2800"/>
            </a:lvl5pPr>
            <a:lvl6pPr lvl="5" algn="l">
              <a:lnSpc>
                <a:spcPct val="100000"/>
              </a:lnSpc>
              <a:spcBef>
                <a:spcPts val="0"/>
              </a:spcBef>
              <a:spcAft>
                <a:spcPts val="0"/>
              </a:spcAft>
              <a:buSzPts val="2800"/>
              <a:buNone/>
              <a:defRPr b="1" sz="2800"/>
            </a:lvl6pPr>
            <a:lvl7pPr lvl="6" algn="l">
              <a:lnSpc>
                <a:spcPct val="100000"/>
              </a:lnSpc>
              <a:spcBef>
                <a:spcPts val="0"/>
              </a:spcBef>
              <a:spcAft>
                <a:spcPts val="0"/>
              </a:spcAft>
              <a:buSzPts val="2800"/>
              <a:buNone/>
              <a:defRPr b="1" sz="2800"/>
            </a:lvl7pPr>
            <a:lvl8pPr lvl="7" algn="l">
              <a:lnSpc>
                <a:spcPct val="100000"/>
              </a:lnSpc>
              <a:spcBef>
                <a:spcPts val="0"/>
              </a:spcBef>
              <a:spcAft>
                <a:spcPts val="0"/>
              </a:spcAft>
              <a:buSzPts val="2800"/>
              <a:buNone/>
              <a:defRPr b="1" sz="2800"/>
            </a:lvl8pPr>
            <a:lvl9pPr lvl="8" algn="l">
              <a:lnSpc>
                <a:spcPct val="100000"/>
              </a:lnSpc>
              <a:spcBef>
                <a:spcPts val="0"/>
              </a:spcBef>
              <a:spcAft>
                <a:spcPts val="0"/>
              </a:spcAft>
              <a:buSzPts val="2800"/>
              <a:buNone/>
              <a:defRPr b="1" sz="2800"/>
            </a:lvl9pPr>
          </a:lstStyle>
          <a:p/>
        </p:txBody>
      </p:sp>
      <p:sp>
        <p:nvSpPr>
          <p:cNvPr id="106" name="Google Shape;106;gd274f6ecb0_1_90"/>
          <p:cNvSpPr txBox="1"/>
          <p:nvPr>
            <p:ph idx="1" type="body"/>
          </p:nvPr>
        </p:nvSpPr>
        <p:spPr>
          <a:xfrm>
            <a:off x="3525767" y="371933"/>
            <a:ext cx="8250900" cy="57201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107" name="Google Shape;107;gd274f6ecb0_1_9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8" name="Shape 108"/>
        <p:cNvGrpSpPr/>
        <p:nvPr/>
      </p:nvGrpSpPr>
      <p:grpSpPr>
        <a:xfrm>
          <a:off x="0" y="0"/>
          <a:ext cx="0" cy="0"/>
          <a:chOff x="0" y="0"/>
          <a:chExt cx="0" cy="0"/>
        </a:xfrm>
      </p:grpSpPr>
      <p:sp>
        <p:nvSpPr>
          <p:cNvPr id="109" name="Google Shape;109;g7a1b9e9683_1_251"/>
          <p:cNvSpPr txBox="1"/>
          <p:nvPr>
            <p:ph type="title"/>
          </p:nvPr>
        </p:nvSpPr>
        <p:spPr>
          <a:xfrm>
            <a:off x="415600" y="196533"/>
            <a:ext cx="11360700" cy="7635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7a1b9e9683_1_251"/>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434343"/>
              </a:buClr>
              <a:buSzPts val="2800"/>
              <a:buChar char="•"/>
              <a:defRPr>
                <a:solidFill>
                  <a:srgbClr val="434343"/>
                </a:solidFill>
              </a:defRPr>
            </a:lvl1pPr>
            <a:lvl2pPr indent="-381000" lvl="1" marL="914400" algn="l">
              <a:lnSpc>
                <a:spcPct val="90000"/>
              </a:lnSpc>
              <a:spcBef>
                <a:spcPts val="500"/>
              </a:spcBef>
              <a:spcAft>
                <a:spcPts val="0"/>
              </a:spcAft>
              <a:buClr>
                <a:srgbClr val="434343"/>
              </a:buClr>
              <a:buSzPts val="2400"/>
              <a:buChar char="•"/>
              <a:defRPr>
                <a:solidFill>
                  <a:srgbClr val="434343"/>
                </a:solidFill>
              </a:defRPr>
            </a:lvl2pPr>
            <a:lvl3pPr indent="-355600" lvl="2" marL="1371600" algn="l">
              <a:lnSpc>
                <a:spcPct val="90000"/>
              </a:lnSpc>
              <a:spcBef>
                <a:spcPts val="500"/>
              </a:spcBef>
              <a:spcAft>
                <a:spcPts val="0"/>
              </a:spcAft>
              <a:buClr>
                <a:srgbClr val="434343"/>
              </a:buClr>
              <a:buSzPts val="2000"/>
              <a:buChar char="•"/>
              <a:defRPr>
                <a:solidFill>
                  <a:srgbClr val="434343"/>
                </a:solidFill>
              </a:defRPr>
            </a:lvl3pPr>
            <a:lvl4pPr indent="-342900" lvl="3" marL="1828800" algn="l">
              <a:lnSpc>
                <a:spcPct val="90000"/>
              </a:lnSpc>
              <a:spcBef>
                <a:spcPts val="500"/>
              </a:spcBef>
              <a:spcAft>
                <a:spcPts val="0"/>
              </a:spcAft>
              <a:buClr>
                <a:srgbClr val="434343"/>
              </a:buClr>
              <a:buSzPts val="1800"/>
              <a:buChar char="•"/>
              <a:defRPr>
                <a:solidFill>
                  <a:srgbClr val="434343"/>
                </a:solidFill>
              </a:defRPr>
            </a:lvl4pPr>
            <a:lvl5pPr indent="-342900" lvl="4" marL="2286000" algn="l">
              <a:lnSpc>
                <a:spcPct val="90000"/>
              </a:lnSpc>
              <a:spcBef>
                <a:spcPts val="500"/>
              </a:spcBef>
              <a:spcAft>
                <a:spcPts val="0"/>
              </a:spcAft>
              <a:buClr>
                <a:srgbClr val="434343"/>
              </a:buClr>
              <a:buSzPts val="1800"/>
              <a:buChar char="•"/>
              <a:defRPr>
                <a:solidFill>
                  <a:srgbClr val="434343"/>
                </a:solidFill>
              </a:defRPr>
            </a:lvl5pPr>
            <a:lvl6pPr indent="-342900" lvl="5" marL="2743200" algn="l">
              <a:lnSpc>
                <a:spcPct val="90000"/>
              </a:lnSpc>
              <a:spcBef>
                <a:spcPts val="500"/>
              </a:spcBef>
              <a:spcAft>
                <a:spcPts val="0"/>
              </a:spcAft>
              <a:buClr>
                <a:srgbClr val="434343"/>
              </a:buClr>
              <a:buSzPts val="1800"/>
              <a:buChar char="•"/>
              <a:defRPr>
                <a:solidFill>
                  <a:srgbClr val="434343"/>
                </a:solidFill>
              </a:defRPr>
            </a:lvl6pPr>
            <a:lvl7pPr indent="-342900" lvl="6" marL="3200400" algn="l">
              <a:lnSpc>
                <a:spcPct val="90000"/>
              </a:lnSpc>
              <a:spcBef>
                <a:spcPts val="500"/>
              </a:spcBef>
              <a:spcAft>
                <a:spcPts val="0"/>
              </a:spcAft>
              <a:buClr>
                <a:srgbClr val="434343"/>
              </a:buClr>
              <a:buSzPts val="1800"/>
              <a:buChar char="•"/>
              <a:defRPr>
                <a:solidFill>
                  <a:srgbClr val="434343"/>
                </a:solidFill>
              </a:defRPr>
            </a:lvl7pPr>
            <a:lvl8pPr indent="-342900" lvl="7" marL="3657600" algn="l">
              <a:lnSpc>
                <a:spcPct val="90000"/>
              </a:lnSpc>
              <a:spcBef>
                <a:spcPts val="500"/>
              </a:spcBef>
              <a:spcAft>
                <a:spcPts val="0"/>
              </a:spcAft>
              <a:buClr>
                <a:srgbClr val="434343"/>
              </a:buClr>
              <a:buSzPts val="1800"/>
              <a:buChar char="•"/>
              <a:defRPr>
                <a:solidFill>
                  <a:srgbClr val="434343"/>
                </a:solidFill>
              </a:defRPr>
            </a:lvl8pPr>
            <a:lvl9pPr indent="-342900" lvl="8" marL="4114800" algn="l">
              <a:lnSpc>
                <a:spcPct val="90000"/>
              </a:lnSpc>
              <a:spcBef>
                <a:spcPts val="500"/>
              </a:spcBef>
              <a:spcAft>
                <a:spcPts val="0"/>
              </a:spcAft>
              <a:buClr>
                <a:srgbClr val="434343"/>
              </a:buClr>
              <a:buSzPts val="1800"/>
              <a:buChar char="•"/>
              <a:defRPr>
                <a:solidFill>
                  <a:srgbClr val="434343"/>
                </a:solidFill>
              </a:defRPr>
            </a:lvl9pPr>
          </a:lstStyle>
          <a:p/>
        </p:txBody>
      </p:sp>
      <p:sp>
        <p:nvSpPr>
          <p:cNvPr id="111" name="Google Shape;111;g7a1b9e9683_1_25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g7a1b9e9683_1_18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D81F7"/>
              </a:buClr>
              <a:buSzPts val="6000"/>
              <a:buFont typeface="Candara"/>
              <a:buNone/>
              <a:defRPr sz="6000">
                <a:solidFill>
                  <a:srgbClr val="1D81F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7a1b9e9683_1_18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5" name="Google Shape;115;g7a1b9e9683_1_1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g7a1b9e9683_1_1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7a1b9e9683_1_1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g7a1b9e9683_1_185"/>
          <p:cNvSpPr/>
          <p:nvPr/>
        </p:nvSpPr>
        <p:spPr>
          <a:xfrm>
            <a:off x="10811435" y="5647765"/>
            <a:ext cx="1380600" cy="1207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Sekolah Penggerak | Sekolah Penggerak" id="119" name="Google Shape;119;g7a1b9e9683_1_185"/>
          <p:cNvPicPr preferRelativeResize="0"/>
          <p:nvPr/>
        </p:nvPicPr>
        <p:blipFill rotWithShape="1">
          <a:blip r:embed="rId2">
            <a:alphaModFix/>
          </a:blip>
          <a:srcRect b="0" l="0" r="0" t="0"/>
          <a:stretch/>
        </p:blipFill>
        <p:spPr>
          <a:xfrm>
            <a:off x="7390504" y="4161651"/>
            <a:ext cx="4801499" cy="2693659"/>
          </a:xfrm>
          <a:prstGeom prst="rect">
            <a:avLst/>
          </a:prstGeom>
          <a:noFill/>
          <a:ln>
            <a:noFill/>
          </a:ln>
        </p:spPr>
      </p:pic>
      <p:cxnSp>
        <p:nvCxnSpPr>
          <p:cNvPr id="120" name="Google Shape;120;g7a1b9e9683_1_185"/>
          <p:cNvCxnSpPr/>
          <p:nvPr/>
        </p:nvCxnSpPr>
        <p:spPr>
          <a:xfrm>
            <a:off x="1524000" y="3509963"/>
            <a:ext cx="9144000" cy="0"/>
          </a:xfrm>
          <a:prstGeom prst="straightConnector1">
            <a:avLst/>
          </a:prstGeom>
          <a:noFill/>
          <a:ln cap="flat" cmpd="sng" w="12700">
            <a:solidFill>
              <a:schemeClr val="accent2"/>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g7a1b9e9683_1_194"/>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7a1b9e9683_1_194"/>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g7a1b9e9683_1_19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g7a1b9e9683_1_19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7a1b9e9683_1_19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7" name="Shape 127"/>
        <p:cNvGrpSpPr/>
        <p:nvPr/>
      </p:nvGrpSpPr>
      <p:grpSpPr>
        <a:xfrm>
          <a:off x="0" y="0"/>
          <a:ext cx="0" cy="0"/>
          <a:chOff x="0" y="0"/>
          <a:chExt cx="0" cy="0"/>
        </a:xfrm>
      </p:grpSpPr>
      <p:sp>
        <p:nvSpPr>
          <p:cNvPr id="128" name="Google Shape;128;g7a1b9e9683_1_200"/>
          <p:cNvSpPr/>
          <p:nvPr/>
        </p:nvSpPr>
        <p:spPr>
          <a:xfrm>
            <a:off x="1" y="842481"/>
            <a:ext cx="6096000" cy="6015600"/>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7a1b9e9683_1_200"/>
          <p:cNvSpPr txBox="1"/>
          <p:nvPr>
            <p:ph type="title"/>
          </p:nvPr>
        </p:nvSpPr>
        <p:spPr>
          <a:xfrm>
            <a:off x="831850" y="1709738"/>
            <a:ext cx="4284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7a1b9e9683_1_200"/>
          <p:cNvSpPr txBox="1"/>
          <p:nvPr>
            <p:ph idx="1" type="body"/>
          </p:nvPr>
        </p:nvSpPr>
        <p:spPr>
          <a:xfrm>
            <a:off x="831850" y="4589463"/>
            <a:ext cx="4284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31" name="Google Shape;131;g7a1b9e9683_1_20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2" name="Google Shape;132;g7a1b9e9683_1_200"/>
          <p:cNvSpPr/>
          <p:nvPr/>
        </p:nvSpPr>
        <p:spPr>
          <a:xfrm>
            <a:off x="6096000" y="0"/>
            <a:ext cx="6096000" cy="68580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3" name="Shape 133"/>
        <p:cNvGrpSpPr/>
        <p:nvPr/>
      </p:nvGrpSpPr>
      <p:grpSpPr>
        <a:xfrm>
          <a:off x="0" y="0"/>
          <a:ext cx="0" cy="0"/>
          <a:chOff x="0" y="0"/>
          <a:chExt cx="0" cy="0"/>
        </a:xfrm>
      </p:grpSpPr>
      <p:sp>
        <p:nvSpPr>
          <p:cNvPr id="134" name="Google Shape;134;g7a1b9e9683_1_206"/>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7a1b9e9683_1_206"/>
          <p:cNvSpPr txBox="1"/>
          <p:nvPr>
            <p:ph idx="1" type="body"/>
          </p:nvPr>
        </p:nvSpPr>
        <p:spPr>
          <a:xfrm>
            <a:off x="838200" y="2355925"/>
            <a:ext cx="5181600" cy="3821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g7a1b9e9683_1_206"/>
          <p:cNvSpPr txBox="1"/>
          <p:nvPr>
            <p:ph idx="2" type="body"/>
          </p:nvPr>
        </p:nvSpPr>
        <p:spPr>
          <a:xfrm>
            <a:off x="6172200" y="2355925"/>
            <a:ext cx="5181600" cy="3821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g7a1b9e9683_1_20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7a1b9e9683_1_20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7a1b9e9683_1_20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0" name="Shape 140"/>
        <p:cNvGrpSpPr/>
        <p:nvPr/>
      </p:nvGrpSpPr>
      <p:grpSpPr>
        <a:xfrm>
          <a:off x="0" y="0"/>
          <a:ext cx="0" cy="0"/>
          <a:chOff x="0" y="0"/>
          <a:chExt cx="0" cy="0"/>
        </a:xfrm>
      </p:grpSpPr>
      <p:sp>
        <p:nvSpPr>
          <p:cNvPr id="141" name="Google Shape;141;g7a1b9e9683_1_213"/>
          <p:cNvSpPr txBox="1"/>
          <p:nvPr>
            <p:ph type="title"/>
          </p:nvPr>
        </p:nvSpPr>
        <p:spPr>
          <a:xfrm>
            <a:off x="838200" y="935038"/>
            <a:ext cx="10515600" cy="1212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7a1b9e9683_1_213"/>
          <p:cNvSpPr txBox="1"/>
          <p:nvPr>
            <p:ph idx="1" type="body"/>
          </p:nvPr>
        </p:nvSpPr>
        <p:spPr>
          <a:xfrm>
            <a:off x="839788" y="2165261"/>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3" name="Google Shape;143;g7a1b9e9683_1_213"/>
          <p:cNvSpPr txBox="1"/>
          <p:nvPr>
            <p:ph idx="2" type="body"/>
          </p:nvPr>
        </p:nvSpPr>
        <p:spPr>
          <a:xfrm>
            <a:off x="839788" y="3006725"/>
            <a:ext cx="5157900" cy="3183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g7a1b9e9683_1_213"/>
          <p:cNvSpPr txBox="1"/>
          <p:nvPr>
            <p:ph idx="3" type="body"/>
          </p:nvPr>
        </p:nvSpPr>
        <p:spPr>
          <a:xfrm>
            <a:off x="6172200" y="2165261"/>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5" name="Google Shape;145;g7a1b9e9683_1_213"/>
          <p:cNvSpPr txBox="1"/>
          <p:nvPr>
            <p:ph idx="4" type="body"/>
          </p:nvPr>
        </p:nvSpPr>
        <p:spPr>
          <a:xfrm>
            <a:off x="6172200" y="3006725"/>
            <a:ext cx="5183100" cy="3183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g7a1b9e9683_1_2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7a1b9e9683_1_2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g7a1b9e9683_1_2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7a1b9e9683_1_222"/>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7a1b9e9683_1_2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7a1b9e9683_1_2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7a1b9e9683_1_2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g7a1b9e9683_1_2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7a1b9e9683_1_2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7a1b9e9683_1_2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8" name="Shape 158"/>
        <p:cNvGrpSpPr/>
        <p:nvPr/>
      </p:nvGrpSpPr>
      <p:grpSpPr>
        <a:xfrm>
          <a:off x="0" y="0"/>
          <a:ext cx="0" cy="0"/>
          <a:chOff x="0" y="0"/>
          <a:chExt cx="0" cy="0"/>
        </a:xfrm>
      </p:grpSpPr>
      <p:sp>
        <p:nvSpPr>
          <p:cNvPr id="159" name="Google Shape;159;g7a1b9e9683_1_231"/>
          <p:cNvSpPr txBox="1"/>
          <p:nvPr>
            <p:ph type="title"/>
          </p:nvPr>
        </p:nvSpPr>
        <p:spPr>
          <a:xfrm>
            <a:off x="839788" y="909021"/>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7a1b9e9683_1_231"/>
          <p:cNvSpPr txBox="1"/>
          <p:nvPr>
            <p:ph idx="1" type="body"/>
          </p:nvPr>
        </p:nvSpPr>
        <p:spPr>
          <a:xfrm>
            <a:off x="5183188" y="909021"/>
            <a:ext cx="6172200" cy="49521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1" name="Google Shape;161;g7a1b9e9683_1_231"/>
          <p:cNvSpPr txBox="1"/>
          <p:nvPr>
            <p:ph idx="2" type="body"/>
          </p:nvPr>
        </p:nvSpPr>
        <p:spPr>
          <a:xfrm>
            <a:off x="839788" y="2509221"/>
            <a:ext cx="3932100" cy="3359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2" name="Google Shape;162;g7a1b9e9683_1_2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7a1b9e9683_1_2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g7a1b9e9683_1_2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5" name="Shape 165"/>
        <p:cNvGrpSpPr/>
        <p:nvPr/>
      </p:nvGrpSpPr>
      <p:grpSpPr>
        <a:xfrm>
          <a:off x="0" y="0"/>
          <a:ext cx="0" cy="0"/>
          <a:chOff x="0" y="0"/>
          <a:chExt cx="0" cy="0"/>
        </a:xfrm>
      </p:grpSpPr>
      <p:sp>
        <p:nvSpPr>
          <p:cNvPr id="166" name="Google Shape;166;g7a1b9e9683_1_238"/>
          <p:cNvSpPr txBox="1"/>
          <p:nvPr>
            <p:ph type="title"/>
          </p:nvPr>
        </p:nvSpPr>
        <p:spPr>
          <a:xfrm>
            <a:off x="839788" y="987424"/>
            <a:ext cx="3932100" cy="1734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g7a1b9e9683_1_238"/>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8" name="Google Shape;168;g7a1b9e9683_1_238"/>
          <p:cNvSpPr txBox="1"/>
          <p:nvPr>
            <p:ph idx="1" type="body"/>
          </p:nvPr>
        </p:nvSpPr>
        <p:spPr>
          <a:xfrm>
            <a:off x="839788" y="2721684"/>
            <a:ext cx="3932100" cy="3147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9" name="Google Shape;169;g7a1b9e9683_1_2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 name="Google Shape;170;g7a1b9e9683_1_2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7a1b9e9683_1_2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2" name="Shape 172"/>
        <p:cNvGrpSpPr/>
        <p:nvPr/>
      </p:nvGrpSpPr>
      <p:grpSpPr>
        <a:xfrm>
          <a:off x="0" y="0"/>
          <a:ext cx="0" cy="0"/>
          <a:chOff x="0" y="0"/>
          <a:chExt cx="0" cy="0"/>
        </a:xfrm>
      </p:grpSpPr>
      <p:sp>
        <p:nvSpPr>
          <p:cNvPr id="173" name="Google Shape;173;g7a1b9e9683_1_245"/>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g7a1b9e9683_1_245"/>
          <p:cNvSpPr txBox="1"/>
          <p:nvPr>
            <p:ph idx="1" type="body"/>
          </p:nvPr>
        </p:nvSpPr>
        <p:spPr>
          <a:xfrm rot="5400000">
            <a:off x="4176750" y="-999947"/>
            <a:ext cx="38385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g7a1b9e9683_1_2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7a1b9e9683_1_2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7a1b9e9683_1_2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
          <p:cNvSpPr/>
          <p:nvPr/>
        </p:nvSpPr>
        <p:spPr>
          <a:xfrm>
            <a:off x="1" y="842481"/>
            <a:ext cx="6095999" cy="6015518"/>
          </a:xfrm>
          <a:prstGeom prst="rect">
            <a:avLst/>
          </a:prstGeom>
          <a:solidFill>
            <a:srgbClr val="F0FBFF"/>
          </a:solidFill>
          <a:ln cap="flat" cmpd="sng" w="12700">
            <a:solidFill>
              <a:srgbClr val="F0FB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6"/>
          <p:cNvSpPr txBox="1"/>
          <p:nvPr>
            <p:ph type="title"/>
          </p:nvPr>
        </p:nvSpPr>
        <p:spPr>
          <a:xfrm>
            <a:off x="831850" y="1709738"/>
            <a:ext cx="428468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nda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831850" y="4589463"/>
            <a:ext cx="428468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6"/>
          <p:cNvSpPr/>
          <p:nvPr/>
        </p:nvSpPr>
        <p:spPr>
          <a:xfrm>
            <a:off x="6096000" y="0"/>
            <a:ext cx="6095999" cy="685799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7"/>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7"/>
          <p:cNvSpPr txBox="1"/>
          <p:nvPr>
            <p:ph idx="1" type="body"/>
          </p:nvPr>
        </p:nvSpPr>
        <p:spPr>
          <a:xfrm>
            <a:off x="838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7"/>
          <p:cNvSpPr txBox="1"/>
          <p:nvPr>
            <p:ph idx="2" type="body"/>
          </p:nvPr>
        </p:nvSpPr>
        <p:spPr>
          <a:xfrm>
            <a:off x="6172200" y="2355925"/>
            <a:ext cx="5181600" cy="38210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8"/>
          <p:cNvSpPr txBox="1"/>
          <p:nvPr>
            <p:ph type="title"/>
          </p:nvPr>
        </p:nvSpPr>
        <p:spPr>
          <a:xfrm>
            <a:off x="838200" y="935038"/>
            <a:ext cx="10515600" cy="12126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 type="body"/>
          </p:nvPr>
        </p:nvSpPr>
        <p:spPr>
          <a:xfrm>
            <a:off x="839788" y="2165261"/>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8"/>
          <p:cNvSpPr txBox="1"/>
          <p:nvPr>
            <p:ph idx="2" type="body"/>
          </p:nvPr>
        </p:nvSpPr>
        <p:spPr>
          <a:xfrm>
            <a:off x="839788" y="3006725"/>
            <a:ext cx="5157787"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8"/>
          <p:cNvSpPr txBox="1"/>
          <p:nvPr>
            <p:ph idx="3" type="body"/>
          </p:nvPr>
        </p:nvSpPr>
        <p:spPr>
          <a:xfrm>
            <a:off x="6172200" y="2165261"/>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
          <p:cNvSpPr txBox="1"/>
          <p:nvPr>
            <p:ph idx="4" type="body"/>
          </p:nvPr>
        </p:nvSpPr>
        <p:spPr>
          <a:xfrm>
            <a:off x="6172200" y="3006725"/>
            <a:ext cx="5183188" cy="31829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839788" y="909021"/>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1"/>
          <p:cNvSpPr txBox="1"/>
          <p:nvPr>
            <p:ph idx="1" type="body"/>
          </p:nvPr>
        </p:nvSpPr>
        <p:spPr>
          <a:xfrm>
            <a:off x="5183188" y="909021"/>
            <a:ext cx="6172200" cy="4952029"/>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1"/>
          <p:cNvSpPr txBox="1"/>
          <p:nvPr>
            <p:ph idx="2" type="body"/>
          </p:nvPr>
        </p:nvSpPr>
        <p:spPr>
          <a:xfrm>
            <a:off x="839788" y="2509221"/>
            <a:ext cx="3932237" cy="33597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2"/>
          <p:cNvSpPr txBox="1"/>
          <p:nvPr>
            <p:ph type="title"/>
          </p:nvPr>
        </p:nvSpPr>
        <p:spPr>
          <a:xfrm>
            <a:off x="839788" y="987424"/>
            <a:ext cx="3932237" cy="17342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nda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ndara"/>
                <a:ea typeface="Candara"/>
                <a:cs typeface="Candara"/>
                <a:sym typeface="Candara"/>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ndara"/>
                <a:ea typeface="Candara"/>
                <a:cs typeface="Candara"/>
                <a:sym typeface="Candara"/>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2"/>
          <p:cNvSpPr txBox="1"/>
          <p:nvPr>
            <p:ph idx="1" type="body"/>
          </p:nvPr>
        </p:nvSpPr>
        <p:spPr>
          <a:xfrm>
            <a:off x="839788" y="2721684"/>
            <a:ext cx="3932237" cy="314730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2.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7" name="Google Shape;7;p3"/>
          <p:cNvSpPr/>
          <p:nvPr/>
        </p:nvSpPr>
        <p:spPr>
          <a:xfrm>
            <a:off x="8244114" y="0"/>
            <a:ext cx="3947885" cy="653143"/>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3"/>
          <p:cNvSpPr txBox="1"/>
          <p:nvPr>
            <p:ph type="title"/>
          </p:nvPr>
        </p:nvSpPr>
        <p:spPr>
          <a:xfrm>
            <a:off x="838101" y="937034"/>
            <a:ext cx="10515600" cy="111767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3"/>
          <p:cNvSpPr txBox="1"/>
          <p:nvPr>
            <p:ph idx="1" type="body"/>
          </p:nvPr>
        </p:nvSpPr>
        <p:spPr>
          <a:xfrm>
            <a:off x="838200" y="2338603"/>
            <a:ext cx="10515600" cy="383836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 name="Google Shape;1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13" name="Google Shape;13;p3"/>
          <p:cNvPicPr preferRelativeResize="0"/>
          <p:nvPr/>
        </p:nvPicPr>
        <p:blipFill rotWithShape="1">
          <a:blip r:embed="rId2">
            <a:alphaModFix/>
          </a:blip>
          <a:srcRect b="0" l="0" r="0" t="0"/>
          <a:stretch/>
        </p:blipFill>
        <p:spPr>
          <a:xfrm>
            <a:off x="9111726" y="15586"/>
            <a:ext cx="3080273" cy="90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id="89" name="Google Shape;89;g7a1b9e9683_1_176"/>
          <p:cNvPicPr preferRelativeResize="0"/>
          <p:nvPr/>
        </p:nvPicPr>
        <p:blipFill rotWithShape="1">
          <a:blip r:embed="rId1">
            <a:alphaModFix/>
          </a:blip>
          <a:srcRect b="0" l="0" r="0" t="0"/>
          <a:stretch/>
        </p:blipFill>
        <p:spPr>
          <a:xfrm>
            <a:off x="501" y="0"/>
            <a:ext cx="12190801" cy="6858002"/>
          </a:xfrm>
          <a:prstGeom prst="rect">
            <a:avLst/>
          </a:prstGeom>
          <a:noFill/>
          <a:ln>
            <a:noFill/>
          </a:ln>
        </p:spPr>
      </p:pic>
      <p:sp>
        <p:nvSpPr>
          <p:cNvPr id="90" name="Google Shape;90;g7a1b9e9683_1_176"/>
          <p:cNvSpPr/>
          <p:nvPr/>
        </p:nvSpPr>
        <p:spPr>
          <a:xfrm>
            <a:off x="8244114" y="0"/>
            <a:ext cx="3948000" cy="653100"/>
          </a:xfrm>
          <a:prstGeom prst="rect">
            <a:avLst/>
          </a:prstGeom>
          <a:solidFill>
            <a:srgbClr val="F0F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7a1b9e9683_1_176"/>
          <p:cNvSpPr txBox="1"/>
          <p:nvPr>
            <p:ph type="title"/>
          </p:nvPr>
        </p:nvSpPr>
        <p:spPr>
          <a:xfrm>
            <a:off x="838101" y="937034"/>
            <a:ext cx="10515600" cy="11178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ndara"/>
              <a:buNone/>
              <a:defRPr b="0" i="0" sz="4400" u="none" cap="none" strike="noStrike">
                <a:solidFill>
                  <a:schemeClr val="dk1"/>
                </a:solidFill>
                <a:latin typeface="Candara"/>
                <a:ea typeface="Candara"/>
                <a:cs typeface="Candara"/>
                <a:sym typeface="Canda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g7a1b9e9683_1_176"/>
          <p:cNvSpPr txBox="1"/>
          <p:nvPr>
            <p:ph idx="1" type="body"/>
          </p:nvPr>
        </p:nvSpPr>
        <p:spPr>
          <a:xfrm>
            <a:off x="838200" y="2338603"/>
            <a:ext cx="10515600" cy="38385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ndara"/>
                <a:ea typeface="Candara"/>
                <a:cs typeface="Candara"/>
                <a:sym typeface="Candar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ndara"/>
                <a:ea typeface="Candara"/>
                <a:cs typeface="Candara"/>
                <a:sym typeface="Candar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ndara"/>
                <a:ea typeface="Candara"/>
                <a:cs typeface="Candara"/>
                <a:sym typeface="Candar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g7a1b9e9683_1_17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4" name="Google Shape;94;g7a1b9e9683_1_17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5" name="Google Shape;95;g7a1b9e9683_1_17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programsekolahpenggerak | Program Sekolah Penggerak" id="96" name="Google Shape;96;g7a1b9e9683_1_176"/>
          <p:cNvPicPr preferRelativeResize="0"/>
          <p:nvPr/>
        </p:nvPicPr>
        <p:blipFill rotWithShape="1">
          <a:blip r:embed="rId2">
            <a:alphaModFix/>
          </a:blip>
          <a:srcRect b="0" l="0" r="0" t="0"/>
          <a:stretch/>
        </p:blipFill>
        <p:spPr>
          <a:xfrm>
            <a:off x="9111726" y="15586"/>
            <a:ext cx="3080272" cy="9020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1D81F7"/>
              </a:buClr>
              <a:buSzPct val="111111"/>
              <a:buFont typeface="Candara"/>
              <a:buNone/>
            </a:pPr>
            <a:r>
              <a:rPr lang="en-US"/>
              <a:t>PRINSIP PENGEMBANGAN KURIKULUM OPERASIONAL DI SATUAN PENDIDIKAN</a:t>
            </a:r>
            <a:endParaRPr/>
          </a:p>
        </p:txBody>
      </p:sp>
      <p:sp>
        <p:nvSpPr>
          <p:cNvPr id="183" name="Google Shape;183;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ASINKRON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d38f471a43_1_0"/>
          <p:cNvSpPr txBox="1"/>
          <p:nvPr>
            <p:ph type="title"/>
          </p:nvPr>
        </p:nvSpPr>
        <p:spPr>
          <a:xfrm>
            <a:off x="464600" y="1644233"/>
            <a:ext cx="5393700" cy="1976400"/>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SzPts val="1300"/>
              <a:buNone/>
            </a:pPr>
            <a:r>
              <a:rPr lang="en-US" sz="2300"/>
              <a:t>Cara Menggunakan Dokumen Ini</a:t>
            </a:r>
            <a:endParaRPr sz="2300"/>
          </a:p>
        </p:txBody>
      </p:sp>
      <p:sp>
        <p:nvSpPr>
          <p:cNvPr id="189" name="Google Shape;189;gd38f471a43_1_0"/>
          <p:cNvSpPr txBox="1"/>
          <p:nvPr>
            <p:ph idx="1" type="subTitle"/>
          </p:nvPr>
        </p:nvSpPr>
        <p:spPr>
          <a:xfrm>
            <a:off x="464600" y="3620633"/>
            <a:ext cx="5393700" cy="1646700"/>
          </a:xfrm>
          <a:prstGeom prst="rect">
            <a:avLst/>
          </a:prstGeom>
          <a:noFill/>
          <a:ln>
            <a:noFill/>
          </a:ln>
        </p:spPr>
        <p:txBody>
          <a:bodyPr anchorCtr="0" anchor="t" bIns="45700" lIns="91425" spcFirstLastPara="1" rIns="91425" wrap="square" tIns="45700">
            <a:normAutofit lnSpcReduction="10000"/>
          </a:bodyPr>
          <a:lstStyle/>
          <a:p>
            <a:pPr indent="0" lvl="0" marL="0" rtl="0" algn="r">
              <a:lnSpc>
                <a:spcPct val="100000"/>
              </a:lnSpc>
              <a:spcBef>
                <a:spcPts val="1000"/>
              </a:spcBef>
              <a:spcAft>
                <a:spcPts val="0"/>
              </a:spcAft>
              <a:buClr>
                <a:schemeClr val="dk1"/>
              </a:buClr>
              <a:buSzPts val="1500"/>
              <a:buFont typeface="Arial"/>
              <a:buNone/>
            </a:pPr>
            <a:r>
              <a:rPr lang="en-US" sz="1600"/>
              <a:t>Buku ini berisi prinsip-prinsip pengembangan kurikulum operasional satuan pendidikan dan digunakan bersama dengan </a:t>
            </a:r>
            <a:r>
              <a:rPr b="1" lang="en-US" sz="1600"/>
              <a:t>dokumen terkait  lain yang mempunyai peran saling melengkapi</a:t>
            </a:r>
            <a:r>
              <a:rPr lang="en-US" sz="1600"/>
              <a:t>.</a:t>
            </a:r>
            <a:endParaRPr b="1" sz="2100">
              <a:solidFill>
                <a:schemeClr val="dk1"/>
              </a:solidFill>
            </a:endParaRPr>
          </a:p>
          <a:p>
            <a:pPr indent="0" lvl="0" marL="0" rtl="0" algn="r">
              <a:lnSpc>
                <a:spcPct val="100000"/>
              </a:lnSpc>
              <a:spcBef>
                <a:spcPts val="1000"/>
              </a:spcBef>
              <a:spcAft>
                <a:spcPts val="0"/>
              </a:spcAft>
              <a:buSzPts val="2800"/>
              <a:buNone/>
            </a:pPr>
            <a:r>
              <a:t/>
            </a:r>
            <a:endParaRPr/>
          </a:p>
        </p:txBody>
      </p:sp>
      <p:sp>
        <p:nvSpPr>
          <p:cNvPr id="190" name="Google Shape;190;gd38f471a43_1_0"/>
          <p:cNvSpPr txBox="1"/>
          <p:nvPr>
            <p:ph idx="2" type="body"/>
          </p:nvPr>
        </p:nvSpPr>
        <p:spPr>
          <a:xfrm>
            <a:off x="6195600" y="1039667"/>
            <a:ext cx="5880900" cy="4926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Clr>
                <a:schemeClr val="dk1"/>
              </a:buClr>
              <a:buSzPts val="1500"/>
              <a:buFont typeface="Arial"/>
              <a:buNone/>
            </a:pPr>
            <a:r>
              <a:rPr lang="en-US" sz="1500">
                <a:latin typeface="Lato"/>
                <a:ea typeface="Lato"/>
                <a:cs typeface="Lato"/>
                <a:sym typeface="Lato"/>
              </a:rPr>
              <a:t>Dokumen panduan pengembanganini dibuat untuk membantu satuan pendidikan dalam mengembangkan  kurikulum operasional yang kontekstual dan relevan bagi satuan pendidikan dan terutama peserta didik dalam mencapai profil Pelajar Pancasila dan Capaian Pembelajaran. </a:t>
            </a:r>
            <a:endParaRPr sz="1500">
              <a:latin typeface="Lato"/>
              <a:ea typeface="Lato"/>
              <a:cs typeface="Lato"/>
              <a:sym typeface="Lato"/>
            </a:endParaRPr>
          </a:p>
          <a:p>
            <a:pPr indent="0" lvl="0" marL="0" rtl="0" algn="l">
              <a:lnSpc>
                <a:spcPct val="90000"/>
              </a:lnSpc>
              <a:spcBef>
                <a:spcPts val="1000"/>
              </a:spcBef>
              <a:spcAft>
                <a:spcPts val="0"/>
              </a:spcAft>
              <a:buClr>
                <a:schemeClr val="dk1"/>
              </a:buClr>
              <a:buSzPts val="1500"/>
              <a:buFont typeface="Arial"/>
              <a:buNone/>
            </a:pPr>
            <a:r>
              <a:t/>
            </a:r>
            <a:endParaRPr sz="1500">
              <a:latin typeface="Lato"/>
              <a:ea typeface="Lato"/>
              <a:cs typeface="Lato"/>
              <a:sym typeface="Lato"/>
            </a:endParaRPr>
          </a:p>
          <a:p>
            <a:pPr indent="0" lvl="0" marL="0" rtl="0" algn="l">
              <a:lnSpc>
                <a:spcPct val="90000"/>
              </a:lnSpc>
              <a:spcBef>
                <a:spcPts val="1000"/>
              </a:spcBef>
              <a:spcAft>
                <a:spcPts val="0"/>
              </a:spcAft>
              <a:buSzPts val="2800"/>
              <a:buNone/>
            </a:pPr>
            <a:r>
              <a:rPr lang="en-US" sz="1500">
                <a:latin typeface="Lato"/>
                <a:ea typeface="Lato"/>
                <a:cs typeface="Lato"/>
                <a:sym typeface="Lato"/>
              </a:rPr>
              <a:t>Prinsip pengembangan kurikulum operasional di satuan pendidikan ini bertujuan untuk </a:t>
            </a:r>
            <a:r>
              <a:rPr b="1" lang="en-US" sz="1500">
                <a:latin typeface="Lato"/>
                <a:ea typeface="Lato"/>
                <a:cs typeface="Lato"/>
                <a:sym typeface="Lato"/>
              </a:rPr>
              <a:t>membantu proses berpikir</a:t>
            </a:r>
            <a:r>
              <a:rPr lang="en-US" sz="1500">
                <a:latin typeface="Lato"/>
                <a:ea typeface="Lato"/>
                <a:cs typeface="Lato"/>
                <a:sym typeface="Lato"/>
              </a:rPr>
              <a:t>  dalam  menyusun kurikulum operasional di satuan pendidikan.</a:t>
            </a:r>
            <a:r>
              <a:rPr b="1" lang="en-US" sz="1500">
                <a:latin typeface="Lato"/>
                <a:ea typeface="Lato"/>
                <a:cs typeface="Lato"/>
                <a:sym typeface="Lato"/>
              </a:rPr>
              <a:t> </a:t>
            </a:r>
            <a:r>
              <a:rPr lang="en-US" sz="1500">
                <a:latin typeface="Lato"/>
                <a:ea typeface="Lato"/>
                <a:cs typeface="Lato"/>
                <a:sym typeface="Lato"/>
              </a:rPr>
              <a:t>Buku ini memberikan gambaran mengenai prinsip-prinsip dalam merencanakan, melaksanakan, dan mengevaluasi kurikulum operasional, serta contoh- contoh yang bisa dijadikan inspirasi.  </a:t>
            </a:r>
            <a:r>
              <a:rPr b="1" lang="en-US" sz="1500">
                <a:latin typeface="Lato"/>
                <a:ea typeface="Lato"/>
                <a:cs typeface="Lato"/>
                <a:sym typeface="Lato"/>
              </a:rPr>
              <a:t>Satuan pendidikan  memiliki kebebasan untuk mengembangkan dengan cara lain selama selaras dengan  tujuan utama dari kurikulum operasional sekolah</a:t>
            </a:r>
            <a:r>
              <a:rPr lang="en-US" sz="1500">
                <a:latin typeface="Lato"/>
                <a:ea typeface="Lato"/>
                <a:cs typeface="Lato"/>
                <a:sym typeface="Lato"/>
              </a:rPr>
              <a:t>. </a:t>
            </a:r>
            <a:r>
              <a:rPr b="1" lang="en-US" sz="1500">
                <a:latin typeface="Lato"/>
                <a:ea typeface="Lato"/>
                <a:cs typeface="Lato"/>
                <a:sym typeface="Lato"/>
              </a:rPr>
              <a:t> </a:t>
            </a:r>
            <a:endParaRPr b="1" sz="1500">
              <a:latin typeface="Lato"/>
              <a:ea typeface="Lato"/>
              <a:cs typeface="Lato"/>
              <a:sym typeface="Lato"/>
            </a:endParaRPr>
          </a:p>
          <a:p>
            <a:pPr indent="0" lvl="0" marL="0" rtl="0" algn="l">
              <a:lnSpc>
                <a:spcPct val="90000"/>
              </a:lnSpc>
              <a:spcBef>
                <a:spcPts val="1000"/>
              </a:spcBef>
              <a:spcAft>
                <a:spcPts val="0"/>
              </a:spcAft>
              <a:buSzPts val="2800"/>
              <a:buNone/>
            </a:pPr>
            <a:r>
              <a:t/>
            </a:r>
            <a:endParaRPr b="1" sz="1500">
              <a:latin typeface="Lato"/>
              <a:ea typeface="Lato"/>
              <a:cs typeface="Lato"/>
              <a:sym typeface="Lato"/>
            </a:endParaRPr>
          </a:p>
          <a:p>
            <a:pPr indent="0" lvl="0" marL="0" rtl="0" algn="l">
              <a:lnSpc>
                <a:spcPct val="90000"/>
              </a:lnSpc>
              <a:spcBef>
                <a:spcPts val="1000"/>
              </a:spcBef>
              <a:spcAft>
                <a:spcPts val="0"/>
              </a:spcAft>
              <a:buSzPts val="2800"/>
              <a:buNone/>
            </a:pPr>
            <a:r>
              <a:rPr i="1" lang="en-US" sz="1500">
                <a:latin typeface="Lato"/>
                <a:ea typeface="Lato"/>
                <a:cs typeface="Lato"/>
                <a:sym typeface="Lato"/>
                <a:extLst>
                  <a:ext uri="http://customooxmlschemas.google.com/">
                    <go:slidesCustomData xmlns:go="http://customooxmlschemas.google.com/" textRoundtripDataId="0"/>
                  </a:ext>
                </a:extLst>
              </a:rPr>
              <a:t>Khusus untuk sekolah menengah kejuruan (SMK), kurikulum operasional adalah kurikulum implementatif yang menjabarkan kurikulum inti bidang dan program kompetensi ke dalam bentuk konsentrasi serta potensi internal sekolah dan dunia kerja. </a:t>
            </a:r>
            <a:endParaRPr i="1" sz="1500">
              <a:latin typeface="Lato"/>
              <a:ea typeface="Lato"/>
              <a:cs typeface="Lato"/>
              <a:sym typeface="Lato"/>
            </a:endParaRPr>
          </a:p>
        </p:txBody>
      </p:sp>
      <p:sp>
        <p:nvSpPr>
          <p:cNvPr id="191" name="Google Shape;191;gd38f471a43_1_0"/>
          <p:cNvSpPr txBox="1"/>
          <p:nvPr/>
        </p:nvSpPr>
        <p:spPr>
          <a:xfrm>
            <a:off x="195225" y="6118975"/>
            <a:ext cx="22725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
        <p:nvSpPr>
          <p:cNvPr id="192" name="Google Shape;192;gd38f471a43_1_0"/>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d38f471a43_1_8"/>
          <p:cNvSpPr txBox="1"/>
          <p:nvPr>
            <p:ph idx="1" type="body"/>
          </p:nvPr>
        </p:nvSpPr>
        <p:spPr>
          <a:xfrm>
            <a:off x="3477450" y="1200625"/>
            <a:ext cx="7469400" cy="5145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SzPts val="2800"/>
              <a:buNone/>
            </a:pPr>
            <a:r>
              <a:rPr lang="en-US" sz="1600">
                <a:solidFill>
                  <a:schemeClr val="dk1"/>
                </a:solidFill>
                <a:latin typeface="Source Sans Pro"/>
                <a:ea typeface="Source Sans Pro"/>
                <a:cs typeface="Source Sans Pro"/>
                <a:sym typeface="Source Sans Pro"/>
              </a:rPr>
              <a:t>Kurikulum operasional di satuan pendidikan memuat seluruh rencana proses belajar yang diselenggarakan di satuan pendidikan, sebagai pedoman seluruh penyelenggaraan pembelajaran. Untuk menjadikannya bermakna, kurikulum operasional satuan pendidikan dikembangkan sesuai dengan konteks dan kebutuhan peserta didik dan satuan pendidikan. </a:t>
            </a:r>
            <a:endParaRPr sz="1600">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SzPts val="2800"/>
              <a:buNone/>
            </a:pPr>
            <a:r>
              <a:t/>
            </a:r>
            <a:endParaRPr sz="1600">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SzPts val="2800"/>
              <a:buNone/>
            </a:pPr>
            <a:r>
              <a:rPr lang="en-US" sz="1600">
                <a:solidFill>
                  <a:schemeClr val="dk1"/>
                </a:solidFill>
                <a:latin typeface="Source Sans Pro"/>
                <a:ea typeface="Source Sans Pro"/>
                <a:cs typeface="Source Sans Pro"/>
                <a:sym typeface="Source Sans Pro"/>
              </a:rPr>
              <a:t>Kurikulum adalah seperangkat rencana dan pengaturan mengenai tujuan, isi dan bahan pelajaran serta cara yang digunakan sebagai pedoman penyelenggaraan kegiatan pembelajaran untuk mencapai tujuan pendidikan </a:t>
            </a:r>
            <a:r>
              <a:rPr lang="en-US" sz="1600">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1"/>
                  </a:ext>
                </a:extLst>
              </a:rPr>
              <a:t>tertentu (UU Sisdiknas/2003).</a:t>
            </a:r>
            <a:r>
              <a:rPr lang="en-US" sz="1600">
                <a:solidFill>
                  <a:schemeClr val="dk1"/>
                </a:solidFill>
                <a:latin typeface="Source Sans Pro"/>
                <a:ea typeface="Source Sans Pro"/>
                <a:cs typeface="Source Sans Pro"/>
                <a:sym typeface="Source Sans Pro"/>
              </a:rPr>
              <a:t>  Pemerintah pusat menetapkan kerangka dasar dan struktur kurikulum yang menjadi acuan untuk pengembangan kurikulum operasional satuan pendidikan. </a:t>
            </a:r>
            <a:endParaRPr sz="1600">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SzPts val="2800"/>
              <a:buNone/>
            </a:pPr>
            <a:r>
              <a:t/>
            </a:r>
            <a:endParaRPr sz="1600">
              <a:solidFill>
                <a:schemeClr val="dk1"/>
              </a:solidFill>
              <a:latin typeface="Source Sans Pro"/>
              <a:ea typeface="Source Sans Pro"/>
              <a:cs typeface="Source Sans Pro"/>
              <a:sym typeface="Source Sans Pro"/>
            </a:endParaRPr>
          </a:p>
          <a:p>
            <a:pPr indent="0" lvl="0" marL="0" rtl="0" algn="l">
              <a:lnSpc>
                <a:spcPct val="90000"/>
              </a:lnSpc>
              <a:spcBef>
                <a:spcPts val="0"/>
              </a:spcBef>
              <a:spcAft>
                <a:spcPts val="0"/>
              </a:spcAft>
              <a:buSzPts val="2800"/>
              <a:buNone/>
            </a:pPr>
            <a:r>
              <a:rPr lang="en-US" sz="1600">
                <a:solidFill>
                  <a:schemeClr val="dk1"/>
                </a:solidFill>
                <a:latin typeface="Source Sans Pro"/>
                <a:ea typeface="Source Sans Pro"/>
                <a:cs typeface="Source Sans Pro"/>
                <a:sym typeface="Source Sans Pro"/>
              </a:rPr>
              <a:t>Komponen dalam  kurikulum operasional  ini disusun untuk membantu proses berpikir dan mengembangkan  satuan pendidikan. Dalam pengembangannya, dokumen ini juga merupakan hasil refleksi semua unsur pendidik di satuan pendidikan yang kemudian ditinjau secara berkala guna disesuaikan dengan dinamika perubahan dan kebutuhan peserta didik.</a:t>
            </a:r>
            <a:endParaRPr sz="1600">
              <a:solidFill>
                <a:schemeClr val="dk1"/>
              </a:solidFill>
              <a:latin typeface="Source Sans Pro"/>
              <a:ea typeface="Source Sans Pro"/>
              <a:cs typeface="Source Sans Pro"/>
              <a:sym typeface="Source Sans Pro"/>
            </a:endParaRPr>
          </a:p>
          <a:p>
            <a:pPr indent="0" lvl="0" marL="0" rtl="0" algn="l">
              <a:lnSpc>
                <a:spcPct val="90000"/>
              </a:lnSpc>
              <a:spcBef>
                <a:spcPts val="1000"/>
              </a:spcBef>
              <a:spcAft>
                <a:spcPts val="0"/>
              </a:spcAft>
              <a:buSzPts val="2800"/>
              <a:buNone/>
            </a:pPr>
            <a:r>
              <a:t/>
            </a:r>
            <a:endParaRPr sz="1600">
              <a:solidFill>
                <a:schemeClr val="dk1"/>
              </a:solidFill>
              <a:latin typeface="Source Sans Pro"/>
              <a:ea typeface="Source Sans Pro"/>
              <a:cs typeface="Source Sans Pro"/>
              <a:sym typeface="Source Sans Pro"/>
            </a:endParaRPr>
          </a:p>
          <a:p>
            <a:pPr indent="0" lvl="0" marL="0" rtl="0" algn="l">
              <a:lnSpc>
                <a:spcPct val="90000"/>
              </a:lnSpc>
              <a:spcBef>
                <a:spcPts val="1000"/>
              </a:spcBef>
              <a:spcAft>
                <a:spcPts val="0"/>
              </a:spcAft>
              <a:buClr>
                <a:schemeClr val="dk1"/>
              </a:buClr>
              <a:buSzPts val="1500"/>
              <a:buFont typeface="Arial"/>
              <a:buNone/>
            </a:pPr>
            <a:r>
              <a:t/>
            </a:r>
            <a:endParaRPr sz="1600">
              <a:solidFill>
                <a:schemeClr val="dk1"/>
              </a:solidFill>
              <a:latin typeface="Source Sans Pro"/>
              <a:ea typeface="Source Sans Pro"/>
              <a:cs typeface="Source Sans Pro"/>
              <a:sym typeface="Source Sans Pro"/>
            </a:endParaRPr>
          </a:p>
          <a:p>
            <a:pPr indent="0" lvl="0" marL="0" rtl="0" algn="l">
              <a:lnSpc>
                <a:spcPct val="90000"/>
              </a:lnSpc>
              <a:spcBef>
                <a:spcPts val="1000"/>
              </a:spcBef>
              <a:spcAft>
                <a:spcPts val="0"/>
              </a:spcAft>
              <a:buSzPts val="2800"/>
              <a:buNone/>
            </a:pPr>
            <a:r>
              <a:t/>
            </a:r>
            <a:endParaRPr sz="1600">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SzPts val="2800"/>
              <a:buNone/>
            </a:pPr>
            <a:r>
              <a:t/>
            </a:r>
            <a:endParaRPr sz="1600">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SzPts val="2800"/>
              <a:buNone/>
            </a:pPr>
            <a:r>
              <a:t/>
            </a:r>
            <a:endParaRPr sz="1600">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SzPts val="2800"/>
              <a:buNone/>
            </a:pPr>
            <a:r>
              <a:t/>
            </a:r>
            <a:endParaRPr sz="1600">
              <a:solidFill>
                <a:schemeClr val="dk1"/>
              </a:solidFill>
              <a:latin typeface="Source Sans Pro"/>
              <a:ea typeface="Source Sans Pro"/>
              <a:cs typeface="Source Sans Pro"/>
              <a:sym typeface="Source Sans Pro"/>
            </a:endParaRPr>
          </a:p>
        </p:txBody>
      </p:sp>
      <p:sp>
        <p:nvSpPr>
          <p:cNvPr id="198" name="Google Shape;198;gd38f471a43_1_8"/>
          <p:cNvSpPr txBox="1"/>
          <p:nvPr>
            <p:ph type="title"/>
          </p:nvPr>
        </p:nvSpPr>
        <p:spPr>
          <a:xfrm>
            <a:off x="307750" y="2581525"/>
            <a:ext cx="2536200" cy="1950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300"/>
              <a:buNone/>
            </a:pPr>
            <a:r>
              <a:rPr lang="en-US" sz="2300"/>
              <a:t>Pengantar Penyusunan Kurikulum Operasional di Satuan Pendidikan</a:t>
            </a:r>
            <a:endParaRPr sz="2300"/>
          </a:p>
        </p:txBody>
      </p:sp>
      <p:sp>
        <p:nvSpPr>
          <p:cNvPr id="199" name="Google Shape;199;gd38f471a43_1_8"/>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00" name="Google Shape;200;gd38f471a43_1_8"/>
          <p:cNvSpPr txBox="1"/>
          <p:nvPr/>
        </p:nvSpPr>
        <p:spPr>
          <a:xfrm>
            <a:off x="195225" y="6118975"/>
            <a:ext cx="22725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
          <p:cNvSpPr txBox="1"/>
          <p:nvPr/>
        </p:nvSpPr>
        <p:spPr>
          <a:xfrm>
            <a:off x="554062" y="1047848"/>
            <a:ext cx="10113938" cy="891004"/>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17646"/>
              <a:buFont typeface="Candara"/>
              <a:buNone/>
            </a:pPr>
            <a:r>
              <a:rPr b="1" i="0" lang="en-US" sz="4400" u="none" cap="none" strike="noStrike">
                <a:solidFill>
                  <a:srgbClr val="00B0F0"/>
                </a:solidFill>
                <a:latin typeface="Candara"/>
                <a:ea typeface="Candara"/>
                <a:cs typeface="Candara"/>
                <a:sym typeface="Candara"/>
              </a:rPr>
              <a:t>Prinsip Pengembangan Kurikulum Operasional di Satuan Pendidikan (1/3)</a:t>
            </a:r>
            <a:endParaRPr b="1" i="0" sz="4400" u="none" cap="none" strike="noStrike">
              <a:solidFill>
                <a:srgbClr val="00B0F0"/>
              </a:solidFill>
              <a:latin typeface="Candara"/>
              <a:ea typeface="Candara"/>
              <a:cs typeface="Candara"/>
              <a:sym typeface="Candara"/>
            </a:endParaRPr>
          </a:p>
        </p:txBody>
      </p:sp>
      <p:sp>
        <p:nvSpPr>
          <p:cNvPr id="206" name="Google Shape;206;p2"/>
          <p:cNvSpPr/>
          <p:nvPr/>
        </p:nvSpPr>
        <p:spPr>
          <a:xfrm>
            <a:off x="371061" y="2339009"/>
            <a:ext cx="3299700" cy="1365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Berpusat pada Peserta Didik</a:t>
            </a:r>
            <a:endParaRPr b="0" i="0" sz="3200" u="none" cap="none" strike="noStrike">
              <a:solidFill>
                <a:schemeClr val="lt1"/>
              </a:solidFill>
              <a:latin typeface="Arial"/>
              <a:ea typeface="Arial"/>
              <a:cs typeface="Arial"/>
              <a:sym typeface="Arial"/>
            </a:endParaRPr>
          </a:p>
        </p:txBody>
      </p:sp>
      <p:sp>
        <p:nvSpPr>
          <p:cNvPr id="207" name="Google Shape;207;p2"/>
          <p:cNvSpPr/>
          <p:nvPr/>
        </p:nvSpPr>
        <p:spPr>
          <a:xfrm>
            <a:off x="4306950" y="2268726"/>
            <a:ext cx="7217758" cy="1534311"/>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1000"/>
              </a:spcBef>
              <a:spcAft>
                <a:spcPts val="0"/>
              </a:spcAft>
              <a:buClr>
                <a:srgbClr val="000000"/>
              </a:buClr>
              <a:buSzPts val="1900"/>
              <a:buFont typeface="Arial"/>
              <a:buNone/>
            </a:pPr>
            <a:r>
              <a:rPr b="0" i="0" lang="en-US" sz="1900" u="none" cap="none" strike="noStrike">
                <a:solidFill>
                  <a:schemeClr val="dk1"/>
                </a:solidFill>
                <a:latin typeface="Source Sans Pro"/>
                <a:ea typeface="Source Sans Pro"/>
                <a:cs typeface="Source Sans Pro"/>
                <a:sym typeface="Source Sans Pro"/>
              </a:rPr>
              <a:t>Pembelajaran harus memenuhi potensi, kebutuhan perkembangan dan tahapan belajar, serta kepentingan peserta didik. Profil Pelajar Pancasila selalu menjadi rujukan pada semua tahapan dalam penyusunan kurikulum operasional sekolah.</a:t>
            </a:r>
            <a:endParaRPr b="0" i="0" sz="1900" u="none" cap="none" strike="noStrike">
              <a:solidFill>
                <a:srgbClr val="000000"/>
              </a:solidFill>
              <a:latin typeface="Source Sans Pro"/>
              <a:ea typeface="Source Sans Pro"/>
              <a:cs typeface="Source Sans Pro"/>
              <a:sym typeface="Source Sans Pro"/>
            </a:endParaRPr>
          </a:p>
        </p:txBody>
      </p:sp>
      <p:sp>
        <p:nvSpPr>
          <p:cNvPr id="208" name="Google Shape;208;p2"/>
          <p:cNvSpPr/>
          <p:nvPr/>
        </p:nvSpPr>
        <p:spPr>
          <a:xfrm>
            <a:off x="4306950" y="4376849"/>
            <a:ext cx="7217758" cy="1534311"/>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2400"/>
              <a:buFont typeface="Arial"/>
              <a:buNone/>
            </a:pPr>
            <a:r>
              <a:rPr b="0" i="0" lang="en-US" sz="1900" u="none" cap="none" strike="noStrike">
                <a:solidFill>
                  <a:schemeClr val="dk1"/>
                </a:solidFill>
                <a:latin typeface="Source Sans Pro"/>
                <a:ea typeface="Source Sans Pro"/>
                <a:cs typeface="Source Sans Pro"/>
                <a:sym typeface="Source Sans Pro"/>
              </a:rPr>
              <a:t>Menunjukkan kekhasan dan sesuai dengan karakteristik satuan pendidikan, konteks sosial budaya dan lingkungan, serta  dunia kerja dan industri </a:t>
            </a:r>
            <a:endParaRPr b="0" i="0" sz="1900" u="none" cap="none" strike="noStrike">
              <a:solidFill>
                <a:srgbClr val="000000"/>
              </a:solidFill>
              <a:latin typeface="Source Sans Pro"/>
              <a:ea typeface="Source Sans Pro"/>
              <a:cs typeface="Source Sans Pro"/>
              <a:sym typeface="Source Sans Pro"/>
            </a:endParaRPr>
          </a:p>
        </p:txBody>
      </p:sp>
      <p:sp>
        <p:nvSpPr>
          <p:cNvPr id="209" name="Google Shape;209;p2"/>
          <p:cNvSpPr/>
          <p:nvPr/>
        </p:nvSpPr>
        <p:spPr>
          <a:xfrm>
            <a:off x="371060" y="4537693"/>
            <a:ext cx="3299700" cy="1365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Kontekstual</a:t>
            </a:r>
            <a:endParaRPr b="0" i="0" sz="3200" u="none" cap="none" strike="noStrike">
              <a:solidFill>
                <a:schemeClr val="lt1"/>
              </a:solidFill>
              <a:latin typeface="Arial"/>
              <a:ea typeface="Arial"/>
              <a:cs typeface="Arial"/>
              <a:sym typeface="Arial"/>
            </a:endParaRPr>
          </a:p>
        </p:txBody>
      </p:sp>
      <p:sp>
        <p:nvSpPr>
          <p:cNvPr id="210" name="Google Shape;210;p2"/>
          <p:cNvSpPr txBox="1"/>
          <p:nvPr/>
        </p:nvSpPr>
        <p:spPr>
          <a:xfrm>
            <a:off x="195225" y="6118975"/>
            <a:ext cx="22725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d214e7dac8_0_5"/>
          <p:cNvSpPr txBox="1"/>
          <p:nvPr/>
        </p:nvSpPr>
        <p:spPr>
          <a:xfrm>
            <a:off x="554062" y="1047848"/>
            <a:ext cx="10113900" cy="891000"/>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17646"/>
              <a:buFont typeface="Candara"/>
              <a:buNone/>
            </a:pPr>
            <a:r>
              <a:rPr b="1" i="0" lang="en-US" sz="4400" u="none" cap="none" strike="noStrike">
                <a:solidFill>
                  <a:srgbClr val="00B0F0"/>
                </a:solidFill>
                <a:latin typeface="Candara"/>
                <a:ea typeface="Candara"/>
                <a:cs typeface="Candara"/>
                <a:sym typeface="Candara"/>
              </a:rPr>
              <a:t>Prinsip Pengembangan Kurikulum Operasional di Satuan Pendidikan (2/3)</a:t>
            </a:r>
            <a:endParaRPr b="1" i="0" sz="4400" u="none" cap="none" strike="noStrike">
              <a:solidFill>
                <a:srgbClr val="00B0F0"/>
              </a:solidFill>
              <a:latin typeface="Candara"/>
              <a:ea typeface="Candara"/>
              <a:cs typeface="Candara"/>
              <a:sym typeface="Candara"/>
            </a:endParaRPr>
          </a:p>
        </p:txBody>
      </p:sp>
      <p:sp>
        <p:nvSpPr>
          <p:cNvPr id="216" name="Google Shape;216;gd214e7dac8_0_5"/>
          <p:cNvSpPr/>
          <p:nvPr/>
        </p:nvSpPr>
        <p:spPr>
          <a:xfrm>
            <a:off x="554046" y="3174333"/>
            <a:ext cx="3299700" cy="1365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Esensial</a:t>
            </a:r>
            <a:endParaRPr b="0" i="0" sz="3200" u="none" cap="none" strike="noStrike">
              <a:solidFill>
                <a:schemeClr val="lt1"/>
              </a:solidFill>
              <a:latin typeface="Arial"/>
              <a:ea typeface="Arial"/>
              <a:cs typeface="Arial"/>
              <a:sym typeface="Arial"/>
            </a:endParaRPr>
          </a:p>
        </p:txBody>
      </p:sp>
      <p:sp>
        <p:nvSpPr>
          <p:cNvPr id="217" name="Google Shape;217;gd214e7dac8_0_5"/>
          <p:cNvSpPr/>
          <p:nvPr/>
        </p:nvSpPr>
        <p:spPr>
          <a:xfrm>
            <a:off x="4175325" y="2426750"/>
            <a:ext cx="7403833" cy="3328047"/>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1000"/>
              </a:spcBef>
              <a:spcAft>
                <a:spcPts val="0"/>
              </a:spcAft>
              <a:buClr>
                <a:srgbClr val="000000"/>
              </a:buClr>
              <a:buSzPts val="1900"/>
              <a:buFont typeface="Arial"/>
              <a:buNone/>
            </a:pPr>
            <a:r>
              <a:rPr b="0" i="0" lang="en-US" sz="1900" u="none" cap="none" strike="noStrike">
                <a:solidFill>
                  <a:schemeClr val="dk1"/>
                </a:solidFill>
                <a:latin typeface="Source Sans Pro"/>
                <a:ea typeface="Source Sans Pro"/>
                <a:cs typeface="Source Sans Pro"/>
                <a:sym typeface="Source Sans Pro"/>
              </a:rPr>
              <a:t>Semua unsur informasi penting/utama yang dibutuhkan oleh para pemegang kepentingan tentang kurikulum yang digunakan di satuan pendidikan dapat diperoleh di dokumen tersebut. Bahasanya lugas dan </a:t>
            </a:r>
            <a:r>
              <a:rPr b="0" i="0" lang="en-US" sz="1900" u="none" cap="none" strike="noStrike">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2"/>
                  </a:ext>
                </a:extLst>
              </a:rPr>
              <a:t>mudah dipahami, tidak mengulang naskah/kutipan yang sudah ada di naskah lain. Dokumen tidak perlu memuat kembali misalnya lampiran Kepmendikbud seperti CP, struktur, dll., dalam dokumen kurikulum operasional</a:t>
            </a:r>
            <a:endParaRPr b="0" i="0" sz="1900" u="none" cap="none" strike="noStrike">
              <a:solidFill>
                <a:srgbClr val="000000"/>
              </a:solidFill>
              <a:latin typeface="Source Sans Pro"/>
              <a:ea typeface="Source Sans Pro"/>
              <a:cs typeface="Source Sans Pro"/>
              <a:sym typeface="Source Sans Pro"/>
            </a:endParaRPr>
          </a:p>
        </p:txBody>
      </p:sp>
      <p:sp>
        <p:nvSpPr>
          <p:cNvPr id="218" name="Google Shape;218;gd214e7dac8_0_5"/>
          <p:cNvSpPr txBox="1"/>
          <p:nvPr/>
        </p:nvSpPr>
        <p:spPr>
          <a:xfrm>
            <a:off x="195225" y="6118975"/>
            <a:ext cx="22725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txBox="1"/>
          <p:nvPr/>
        </p:nvSpPr>
        <p:spPr>
          <a:xfrm>
            <a:off x="554062" y="1171597"/>
            <a:ext cx="10113938" cy="891004"/>
          </a:xfrm>
          <a:prstGeom prst="rect">
            <a:avLst/>
          </a:prstGeom>
          <a:noFill/>
          <a:ln>
            <a:noFill/>
          </a:ln>
        </p:spPr>
        <p:txBody>
          <a:bodyPr anchorCtr="0" anchor="ctr"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17646"/>
              <a:buFont typeface="Candara"/>
              <a:buNone/>
            </a:pPr>
            <a:r>
              <a:rPr b="1" i="0" lang="en-US" sz="4400" u="none" cap="none" strike="noStrike">
                <a:solidFill>
                  <a:srgbClr val="00B0F0"/>
                </a:solidFill>
                <a:latin typeface="Candara"/>
                <a:ea typeface="Candara"/>
                <a:cs typeface="Candara"/>
                <a:sym typeface="Candara"/>
              </a:rPr>
              <a:t>Prinsip Pengembangan Kurikulum Operasional di Satuan Pendidikan (3/3)</a:t>
            </a:r>
            <a:endParaRPr b="1" i="0" sz="4400" u="none" cap="none" strike="noStrike">
              <a:solidFill>
                <a:srgbClr val="00B0F0"/>
              </a:solidFill>
              <a:latin typeface="Candara"/>
              <a:ea typeface="Candara"/>
              <a:cs typeface="Candara"/>
              <a:sym typeface="Candara"/>
            </a:endParaRPr>
          </a:p>
        </p:txBody>
      </p:sp>
      <p:sp>
        <p:nvSpPr>
          <p:cNvPr id="224" name="Google Shape;224;p14"/>
          <p:cNvSpPr/>
          <p:nvPr/>
        </p:nvSpPr>
        <p:spPr>
          <a:xfrm>
            <a:off x="595500" y="4404250"/>
            <a:ext cx="3299700" cy="1611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1000"/>
              </a:spcBef>
              <a:spcAft>
                <a:spcPts val="0"/>
              </a:spcAft>
              <a:buClr>
                <a:srgbClr val="000000"/>
              </a:buClr>
              <a:buSzPts val="2500"/>
              <a:buFont typeface="Arial"/>
              <a:buNone/>
            </a:pPr>
            <a:r>
              <a:rPr b="0" i="0" lang="en-US" sz="2500" u="none" cap="none" strike="noStrike">
                <a:solidFill>
                  <a:schemeClr val="lt1"/>
                </a:solidFill>
                <a:latin typeface="Arial"/>
                <a:ea typeface="Arial"/>
                <a:cs typeface="Arial"/>
                <a:sym typeface="Arial"/>
              </a:rPr>
              <a:t>Melibatkan berbagai pemangku kepentingan</a:t>
            </a:r>
            <a:endParaRPr b="0" i="0" sz="2500" u="none" cap="none" strike="noStrike">
              <a:solidFill>
                <a:schemeClr val="lt1"/>
              </a:solidFill>
              <a:latin typeface="Arial"/>
              <a:ea typeface="Arial"/>
              <a:cs typeface="Arial"/>
              <a:sym typeface="Arial"/>
            </a:endParaRPr>
          </a:p>
        </p:txBody>
      </p:sp>
      <p:sp>
        <p:nvSpPr>
          <p:cNvPr id="225" name="Google Shape;225;p14"/>
          <p:cNvSpPr/>
          <p:nvPr/>
        </p:nvSpPr>
        <p:spPr>
          <a:xfrm>
            <a:off x="4428125" y="3910448"/>
            <a:ext cx="7217758" cy="2675780"/>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1000"/>
              </a:spcBef>
              <a:spcAft>
                <a:spcPts val="0"/>
              </a:spcAft>
              <a:buClr>
                <a:srgbClr val="000000"/>
              </a:buClr>
              <a:buSzPts val="1900"/>
              <a:buFont typeface="Arial"/>
              <a:buNone/>
            </a:pPr>
            <a:r>
              <a:rPr b="0" i="0" lang="en-US" sz="1900" u="none" cap="none" strike="noStrike">
                <a:solidFill>
                  <a:schemeClr val="dk1"/>
                </a:solidFill>
                <a:latin typeface="Source Sans Pro"/>
                <a:ea typeface="Source Sans Pro"/>
                <a:cs typeface="Source Sans Pro"/>
                <a:sym typeface="Source Sans Pro"/>
              </a:rPr>
              <a:t>Pengembangan kurikulum satuan pendidikan melibatkan komite satuan pendidikan dan berbagai pemangku kepentingan antara lain orang tua, organisasi, berbagai sentra, serta industri dan dunia kerja untuk SMK, di bawah koordinasi dan supervisi dinas Pendidikan atau kantor kementerian yang menyelenggarakan urusan pemerintahan di bidang agama sesuai dengan kewenangannya.</a:t>
            </a:r>
            <a:endParaRPr b="0" i="0" sz="1900" u="none" cap="none" strike="noStrike">
              <a:solidFill>
                <a:srgbClr val="000000"/>
              </a:solidFill>
              <a:latin typeface="Source Sans Pro"/>
              <a:ea typeface="Source Sans Pro"/>
              <a:cs typeface="Source Sans Pro"/>
              <a:sym typeface="Source Sans Pro"/>
            </a:endParaRPr>
          </a:p>
        </p:txBody>
      </p:sp>
      <p:sp>
        <p:nvSpPr>
          <p:cNvPr id="226" name="Google Shape;226;p14"/>
          <p:cNvSpPr/>
          <p:nvPr/>
        </p:nvSpPr>
        <p:spPr>
          <a:xfrm>
            <a:off x="595633" y="2304033"/>
            <a:ext cx="3299700" cy="1365000"/>
          </a:xfrm>
          <a:prstGeom prst="roundRect">
            <a:avLst>
              <a:gd fmla="val 16667" name="adj"/>
            </a:avLst>
          </a:prstGeom>
          <a:solidFill>
            <a:srgbClr val="00B0F0"/>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Arial"/>
                <a:ea typeface="Arial"/>
                <a:cs typeface="Arial"/>
                <a:sym typeface="Arial"/>
              </a:rPr>
              <a:t>Akuntabel</a:t>
            </a:r>
            <a:endParaRPr b="0" i="0" sz="3200" u="none" cap="none" strike="noStrike">
              <a:solidFill>
                <a:schemeClr val="lt1"/>
              </a:solidFill>
              <a:latin typeface="Arial"/>
              <a:ea typeface="Arial"/>
              <a:cs typeface="Arial"/>
              <a:sym typeface="Arial"/>
            </a:endParaRPr>
          </a:p>
        </p:txBody>
      </p:sp>
      <p:sp>
        <p:nvSpPr>
          <p:cNvPr id="227" name="Google Shape;227;p14"/>
          <p:cNvSpPr/>
          <p:nvPr/>
        </p:nvSpPr>
        <p:spPr>
          <a:xfrm>
            <a:off x="4344925" y="2269525"/>
            <a:ext cx="7296105" cy="1282299"/>
          </a:xfrm>
          <a:custGeom>
            <a:rect b="b" l="l" r="r" t="t"/>
            <a:pathLst>
              <a:path extrusionOk="0" fill="none" h="2964853" w="3917372">
                <a:moveTo>
                  <a:pt x="0" y="0"/>
                </a:moveTo>
                <a:cubicBezTo>
                  <a:pt x="896618" y="-49533"/>
                  <a:pt x="3400796" y="-14809"/>
                  <a:pt x="3917372" y="0"/>
                </a:cubicBezTo>
                <a:cubicBezTo>
                  <a:pt x="4005011" y="798597"/>
                  <a:pt x="3844693" y="1505227"/>
                  <a:pt x="3917372" y="2964853"/>
                </a:cubicBezTo>
                <a:cubicBezTo>
                  <a:pt x="2195304" y="2916622"/>
                  <a:pt x="1209812" y="3049308"/>
                  <a:pt x="0" y="2964853"/>
                </a:cubicBezTo>
                <a:cubicBezTo>
                  <a:pt x="-38581" y="2394041"/>
                  <a:pt x="63341" y="709995"/>
                  <a:pt x="0" y="0"/>
                </a:cubicBezTo>
                <a:close/>
              </a:path>
              <a:path extrusionOk="0" h="2964853" w="3917372">
                <a:moveTo>
                  <a:pt x="0" y="0"/>
                </a:moveTo>
                <a:cubicBezTo>
                  <a:pt x="1750086" y="118645"/>
                  <a:pt x="3194212" y="116012"/>
                  <a:pt x="3917372" y="0"/>
                </a:cubicBezTo>
                <a:cubicBezTo>
                  <a:pt x="3784490" y="1171927"/>
                  <a:pt x="4002323" y="1487972"/>
                  <a:pt x="3917372" y="2964853"/>
                </a:cubicBezTo>
                <a:cubicBezTo>
                  <a:pt x="2275116" y="3099453"/>
                  <a:pt x="1011532" y="2807657"/>
                  <a:pt x="0" y="2964853"/>
                </a:cubicBezTo>
                <a:cubicBezTo>
                  <a:pt x="-20187" y="1975429"/>
                  <a:pt x="-152480" y="366102"/>
                  <a:pt x="0" y="0"/>
                </a:cubicBezTo>
                <a:close/>
              </a:path>
            </a:pathLst>
          </a:custGeom>
          <a:noFill/>
          <a:ln cap="flat" cmpd="sng" w="12700">
            <a:solidFill>
              <a:srgbClr val="1D81F7"/>
            </a:solidFill>
            <a:prstDash val="dash"/>
            <a:round/>
            <a:headEnd len="sm" w="sm" type="none"/>
            <a:tailEnd len="sm" w="sm" type="none"/>
          </a:ln>
        </p:spPr>
        <p:txBody>
          <a:bodyPr anchorCtr="0" anchor="ctr" bIns="45700" lIns="91425" spcFirstLastPara="1" rIns="91425" wrap="square" tIns="45700">
            <a:noAutofit/>
          </a:bodyPr>
          <a:lstStyle/>
          <a:p>
            <a:pPr indent="0" lvl="0" marL="196850" marR="0" rtl="0" algn="ctr">
              <a:lnSpc>
                <a:spcPct val="100000"/>
              </a:lnSpc>
              <a:spcBef>
                <a:spcPts val="1000"/>
              </a:spcBef>
              <a:spcAft>
                <a:spcPts val="0"/>
              </a:spcAft>
              <a:buClr>
                <a:srgbClr val="000000"/>
              </a:buClr>
              <a:buSzPts val="2400"/>
              <a:buFont typeface="Arial"/>
              <a:buNone/>
            </a:pPr>
            <a:r>
              <a:rPr b="0" i="0" lang="en-US" sz="1900" u="none" cap="none" strike="noStrike">
                <a:solidFill>
                  <a:srgbClr val="000000"/>
                </a:solidFill>
                <a:latin typeface="Source Sans Pro"/>
                <a:ea typeface="Source Sans Pro"/>
                <a:cs typeface="Source Sans Pro"/>
                <a:sym typeface="Source Sans Pro"/>
              </a:rPr>
              <a:t>Dapat dipertanggungjawabkan karena berbasis data dan aktual</a:t>
            </a:r>
            <a:endParaRPr b="0" i="0" sz="1900" u="none" cap="none" strike="noStrike">
              <a:solidFill>
                <a:srgbClr val="000000"/>
              </a:solidFill>
              <a:latin typeface="Source Sans Pro"/>
              <a:ea typeface="Source Sans Pro"/>
              <a:cs typeface="Source Sans Pro"/>
              <a:sym typeface="Source Sans Pro"/>
            </a:endParaRPr>
          </a:p>
        </p:txBody>
      </p:sp>
      <p:sp>
        <p:nvSpPr>
          <p:cNvPr id="228" name="Google Shape;228;p14"/>
          <p:cNvSpPr txBox="1"/>
          <p:nvPr/>
        </p:nvSpPr>
        <p:spPr>
          <a:xfrm>
            <a:off x="195225" y="6118975"/>
            <a:ext cx="22725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d38f471a43_1_17"/>
          <p:cNvSpPr txBox="1"/>
          <p:nvPr>
            <p:ph type="title"/>
          </p:nvPr>
        </p:nvSpPr>
        <p:spPr>
          <a:xfrm>
            <a:off x="188575" y="1106013"/>
            <a:ext cx="2808000" cy="182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300"/>
              <a:buNone/>
            </a:pPr>
            <a:r>
              <a:rPr lang="en-US" sz="2300">
                <a:solidFill>
                  <a:srgbClr val="0B5394"/>
                </a:solidFill>
                <a:extLst>
                  <a:ext uri="http://customooxmlschemas.google.com/">
                    <go:slidesCustomData xmlns:go="http://customooxmlschemas.google.com/" textRoundtripDataId="3"/>
                  </a:ext>
                </a:extLst>
              </a:rPr>
              <a:t>Profil Pelajar Pancasila</a:t>
            </a:r>
            <a:endParaRPr sz="2300">
              <a:solidFill>
                <a:srgbClr val="0B5394"/>
              </a:solidFill>
            </a:endParaRPr>
          </a:p>
          <a:p>
            <a:pPr indent="0" lvl="0" marL="0" rtl="0" algn="l">
              <a:lnSpc>
                <a:spcPct val="90000"/>
              </a:lnSpc>
              <a:spcBef>
                <a:spcPts val="0"/>
              </a:spcBef>
              <a:spcAft>
                <a:spcPts val="0"/>
              </a:spcAft>
              <a:buSzPts val="1300"/>
              <a:buNone/>
            </a:pPr>
            <a:r>
              <a:t/>
            </a:r>
            <a:endParaRPr b="0" sz="1600">
              <a:solidFill>
                <a:srgbClr val="000000"/>
              </a:solidFill>
            </a:endParaRPr>
          </a:p>
          <a:p>
            <a:pPr indent="0" lvl="0" marL="0" rtl="0" algn="l">
              <a:lnSpc>
                <a:spcPct val="90000"/>
              </a:lnSpc>
              <a:spcBef>
                <a:spcPts val="0"/>
              </a:spcBef>
              <a:spcAft>
                <a:spcPts val="0"/>
              </a:spcAft>
              <a:buSzPts val="1300"/>
              <a:buNone/>
            </a:pPr>
            <a:r>
              <a:rPr b="0" lang="en-US" sz="1600">
                <a:solidFill>
                  <a:srgbClr val="000000"/>
                </a:solidFill>
              </a:rPr>
              <a:t>sebagai acuan dalam menyusun visi, misi, dan tujuan di satuan pendidikan</a:t>
            </a:r>
            <a:endParaRPr b="0" sz="1600">
              <a:solidFill>
                <a:srgbClr val="000000"/>
              </a:solidFill>
            </a:endParaRPr>
          </a:p>
          <a:p>
            <a:pPr indent="0" lvl="0" marL="0" rtl="0" algn="l">
              <a:lnSpc>
                <a:spcPct val="90000"/>
              </a:lnSpc>
              <a:spcBef>
                <a:spcPts val="0"/>
              </a:spcBef>
              <a:spcAft>
                <a:spcPts val="0"/>
              </a:spcAft>
              <a:buSzPts val="1300"/>
              <a:buNone/>
            </a:pPr>
            <a:r>
              <a:t/>
            </a:r>
            <a:endParaRPr b="0" sz="1600">
              <a:solidFill>
                <a:srgbClr val="000000"/>
              </a:solidFill>
            </a:endParaRPr>
          </a:p>
        </p:txBody>
      </p:sp>
      <p:sp>
        <p:nvSpPr>
          <p:cNvPr id="234" name="Google Shape;234;gd38f471a43_1_17"/>
          <p:cNvSpPr txBox="1"/>
          <p:nvPr>
            <p:ph idx="1" type="body"/>
          </p:nvPr>
        </p:nvSpPr>
        <p:spPr>
          <a:xfrm>
            <a:off x="3156805" y="1029833"/>
            <a:ext cx="4145700" cy="5720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US" sz="1300">
                <a:solidFill>
                  <a:schemeClr val="dk1"/>
                </a:solidFill>
              </a:rPr>
              <a:t>Profil Pelajar Pancasila dirancang untuk menjawab satu pertanyaan besar, yaitu “Pelajar dengan profil (kompetensi) seperti apa yang ingin dihasilkan oleh sistem pendidikan Indonesia?”</a:t>
            </a:r>
            <a:endParaRPr sz="1300">
              <a:solidFill>
                <a:schemeClr val="dk1"/>
              </a:solidFill>
            </a:endParaRPr>
          </a:p>
          <a:p>
            <a:pPr indent="0" lvl="0" marL="0" rtl="0" algn="l">
              <a:lnSpc>
                <a:spcPct val="115000"/>
              </a:lnSpc>
              <a:spcBef>
                <a:spcPts val="1000"/>
              </a:spcBef>
              <a:spcAft>
                <a:spcPts val="0"/>
              </a:spcAft>
              <a:buClr>
                <a:schemeClr val="dk1"/>
              </a:buClr>
              <a:buSzPts val="1500"/>
              <a:buFont typeface="Arial"/>
              <a:buNone/>
            </a:pPr>
            <a:r>
              <a:rPr b="1" lang="en-US" sz="1300">
                <a:solidFill>
                  <a:schemeClr val="dk1"/>
                </a:solidFill>
              </a:rPr>
              <a:t>“Pelajar Indonesia merupakan pelajar sepanjang hayat yang memiliki kompetensi global dan berperilaku sesuai nilai-nilai Pancasila.” </a:t>
            </a:r>
            <a:endParaRPr sz="1300">
              <a:solidFill>
                <a:schemeClr val="dk1"/>
              </a:solidFill>
            </a:endParaRPr>
          </a:p>
          <a:p>
            <a:pPr indent="0" lvl="0" marL="0" rtl="0" algn="l">
              <a:lnSpc>
                <a:spcPct val="115000"/>
              </a:lnSpc>
              <a:spcBef>
                <a:spcPts val="1000"/>
              </a:spcBef>
              <a:spcAft>
                <a:spcPts val="0"/>
              </a:spcAft>
              <a:buSzPts val="2800"/>
              <a:buNone/>
            </a:pPr>
            <a:r>
              <a:rPr lang="en-US" sz="1300">
                <a:solidFill>
                  <a:schemeClr val="dk1"/>
                </a:solidFill>
              </a:rPr>
              <a:t>Pernyataan  ini berkaitan dengan dua hal, yaitu kompetensi untuk menjadi warga negara Indonesia yang demokratis dan untuk menjadi manusia unggul dan produktif di Abad ke-21. Dalam hal ini, peserta didik Indonesia diharapkan dapat berpartisipasi dalam pembangunan global yang berkelanjutan serta tangguh dalam menghadapi berbagai tantangan.</a:t>
            </a:r>
            <a:endParaRPr sz="1300">
              <a:solidFill>
                <a:schemeClr val="dk1"/>
              </a:solidFill>
            </a:endParaRPr>
          </a:p>
          <a:p>
            <a:pPr indent="0" lvl="0" marL="0" rtl="0" algn="l">
              <a:lnSpc>
                <a:spcPct val="90000"/>
              </a:lnSpc>
              <a:spcBef>
                <a:spcPts val="1000"/>
              </a:spcBef>
              <a:spcAft>
                <a:spcPts val="0"/>
              </a:spcAft>
              <a:buClr>
                <a:schemeClr val="dk1"/>
              </a:buClr>
              <a:buSzPts val="1500"/>
              <a:buFont typeface="Arial"/>
              <a:buNone/>
            </a:pPr>
            <a:r>
              <a:rPr lang="en-US" sz="1300">
                <a:solidFill>
                  <a:schemeClr val="dk1"/>
                </a:solidFill>
              </a:rPr>
              <a:t>Profil Pelajar Pancasila memiliki enam kompetensi yang dirumuskan sebagai dimensi kunci. Keenamnya saling berkaitan dan menguatkan sehingga upaya mewujudkan Profil Pelajar Pancasila yang utuh membutuhkan berkembangnya keenam dimensi tersebut secara bersamaan, tidak parsial. </a:t>
            </a:r>
            <a:endParaRPr sz="1300">
              <a:solidFill>
                <a:schemeClr val="dk1"/>
              </a:solidFill>
            </a:endParaRPr>
          </a:p>
          <a:p>
            <a:pPr indent="0" lvl="0" marL="0" rtl="0" algn="l">
              <a:lnSpc>
                <a:spcPct val="115000"/>
              </a:lnSpc>
              <a:spcBef>
                <a:spcPts val="1000"/>
              </a:spcBef>
              <a:spcAft>
                <a:spcPts val="0"/>
              </a:spcAft>
              <a:buSzPts val="2800"/>
              <a:buNone/>
            </a:pPr>
            <a:r>
              <a:t/>
            </a:r>
            <a:endParaRPr sz="1300">
              <a:solidFill>
                <a:schemeClr val="dk1"/>
              </a:solidFill>
            </a:endParaRPr>
          </a:p>
          <a:p>
            <a:pPr indent="0" lvl="0" marL="0" rtl="0" algn="l">
              <a:lnSpc>
                <a:spcPct val="115000"/>
              </a:lnSpc>
              <a:spcBef>
                <a:spcPts val="1000"/>
              </a:spcBef>
              <a:spcAft>
                <a:spcPts val="0"/>
              </a:spcAft>
              <a:buSzPts val="2800"/>
              <a:buNone/>
            </a:pPr>
            <a:r>
              <a:t/>
            </a:r>
            <a:endParaRPr sz="1300">
              <a:solidFill>
                <a:schemeClr val="dk1"/>
              </a:solidFill>
            </a:endParaRPr>
          </a:p>
          <a:p>
            <a:pPr indent="0" lvl="0" marL="609600" rtl="0" algn="l">
              <a:lnSpc>
                <a:spcPct val="115000"/>
              </a:lnSpc>
              <a:spcBef>
                <a:spcPts val="1000"/>
              </a:spcBef>
              <a:spcAft>
                <a:spcPts val="0"/>
              </a:spcAft>
              <a:buSzPts val="2800"/>
              <a:buNone/>
            </a:pPr>
            <a:r>
              <a:t/>
            </a:r>
            <a:endParaRPr sz="1300">
              <a:solidFill>
                <a:schemeClr val="dk1"/>
              </a:solidFill>
            </a:endParaRPr>
          </a:p>
          <a:p>
            <a:pPr indent="0" lvl="0" marL="0" rtl="0" algn="l">
              <a:lnSpc>
                <a:spcPct val="115000"/>
              </a:lnSpc>
              <a:spcBef>
                <a:spcPts val="1000"/>
              </a:spcBef>
              <a:spcAft>
                <a:spcPts val="0"/>
              </a:spcAft>
              <a:buSzPts val="2800"/>
              <a:buNone/>
            </a:pPr>
            <a:r>
              <a:t/>
            </a:r>
            <a:endParaRPr sz="1300">
              <a:solidFill>
                <a:schemeClr val="dk1"/>
              </a:solidFill>
            </a:endParaRPr>
          </a:p>
        </p:txBody>
      </p:sp>
      <p:sp>
        <p:nvSpPr>
          <p:cNvPr id="235" name="Google Shape;235;gd38f471a43_1_17"/>
          <p:cNvSpPr txBox="1"/>
          <p:nvPr/>
        </p:nvSpPr>
        <p:spPr>
          <a:xfrm>
            <a:off x="7302400" y="953625"/>
            <a:ext cx="4646100" cy="56481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Keenam dimensi tersebut adalah: </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Beriman, bertakwa kepada Tuhan Yang Maha Esa, dan berakhlak mulia.</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Berkebinekaan global.</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Bergotong-royong.</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Mandiri.</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Bernalar kritis.</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Kreatif.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rPr b="0" i="0" lang="en-US" sz="1300" u="none" cap="none" strike="noStrike">
                <a:solidFill>
                  <a:schemeClr val="dk1"/>
                </a:solidFill>
                <a:latin typeface="Source Sans Pro"/>
                <a:ea typeface="Source Sans Pro"/>
                <a:cs typeface="Source Sans Pro"/>
                <a:sym typeface="Source Sans Pro"/>
              </a:rPr>
              <a:t>Dimensi-dimensi tersebut menunjukkan bahwa profil Pelajar Pancasila </a:t>
            </a:r>
            <a:r>
              <a:rPr b="1" i="0" lang="en-US" sz="1300" u="none" cap="none" strike="noStrike">
                <a:solidFill>
                  <a:schemeClr val="dk1"/>
                </a:solidFill>
                <a:latin typeface="Source Sans Pro"/>
                <a:ea typeface="Source Sans Pro"/>
                <a:cs typeface="Source Sans Pro"/>
                <a:sym typeface="Source Sans Pro"/>
              </a:rPr>
              <a:t>tidak hanya fokus pada </a:t>
            </a:r>
            <a:r>
              <a:rPr b="1" i="0" lang="en-US" sz="1300" u="none" cap="none" strike="noStrike">
                <a:solidFill>
                  <a:schemeClr val="dk1"/>
                </a:solidFill>
                <a:latin typeface="Source Sans Pro"/>
                <a:ea typeface="Source Sans Pro"/>
                <a:cs typeface="Source Sans Pro"/>
                <a:sym typeface="Source Sans Pro"/>
                <a:extLst>
                  <a:ext uri="http://customooxmlschemas.google.com/">
                    <go:slidesCustomData xmlns:go="http://customooxmlschemas.google.com/" textRoundtripDataId="4"/>
                  </a:ext>
                </a:extLst>
              </a:rPr>
              <a:t>kemampuan kogniti</a:t>
            </a:r>
            <a:r>
              <a:rPr b="1" i="0" lang="en-US" sz="1300" u="none" cap="none" strike="noStrike">
                <a:solidFill>
                  <a:schemeClr val="dk1"/>
                </a:solidFill>
                <a:latin typeface="Source Sans Pro"/>
                <a:ea typeface="Source Sans Pro"/>
                <a:cs typeface="Source Sans Pro"/>
                <a:sym typeface="Source Sans Pro"/>
              </a:rPr>
              <a:t>f</a:t>
            </a:r>
            <a:r>
              <a:rPr b="0" i="0" lang="en-US" sz="1300" u="none" cap="none" strike="noStrike">
                <a:solidFill>
                  <a:schemeClr val="dk1"/>
                </a:solidFill>
                <a:latin typeface="Source Sans Pro"/>
                <a:ea typeface="Source Sans Pro"/>
                <a:cs typeface="Source Sans Pro"/>
                <a:sym typeface="Source Sans Pro"/>
              </a:rPr>
              <a:t>, tetapi </a:t>
            </a:r>
            <a:r>
              <a:rPr b="1" i="0" lang="en-US" sz="1300" u="none" cap="none" strike="noStrike">
                <a:solidFill>
                  <a:schemeClr val="dk1"/>
                </a:solidFill>
                <a:latin typeface="Source Sans Pro"/>
                <a:ea typeface="Source Sans Pro"/>
                <a:cs typeface="Source Sans Pro"/>
                <a:sym typeface="Source Sans Pro"/>
              </a:rPr>
              <a:t>juga sikap dan perilaku sesuai jati diri sebagai bangsa Indonesia sekaligus warga dunia</a:t>
            </a:r>
            <a:r>
              <a:rPr b="0" i="0" lang="en-US" sz="1300" u="none" cap="none" strike="noStrike">
                <a:solidFill>
                  <a:schemeClr val="dk1"/>
                </a:solidFill>
                <a:latin typeface="Source Sans Pro"/>
                <a:ea typeface="Source Sans Pro"/>
                <a:cs typeface="Source Sans Pro"/>
                <a:sym typeface="Source Sans Pro"/>
              </a:rPr>
              <a:t>.</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rPr b="0" i="0" lang="en-US" sz="1300" u="none" cap="none" strike="noStrike">
                <a:solidFill>
                  <a:schemeClr val="dk1"/>
                </a:solidFill>
                <a:latin typeface="Source Sans Pro"/>
                <a:ea typeface="Source Sans Pro"/>
                <a:cs typeface="Source Sans Pro"/>
                <a:sym typeface="Source Sans Pro"/>
              </a:rPr>
              <a:t>Penjelasan di atas menggambarkan posisi dan fungsi Profil Pelajar Pancasila dalam kurikulum sekolah, yaitu sebagai: </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Tujuan jangka panjang segala proses pembelajaran yang berlangsung di sekolah</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Kompetensi dan karakter yang perlu dikembangkan oleh setiap warga sekolah</a:t>
            </a:r>
            <a:endParaRPr b="0" i="0" sz="1300" u="none" cap="none" strike="noStrike">
              <a:solidFill>
                <a:schemeClr val="dk1"/>
              </a:solidFill>
              <a:latin typeface="Source Sans Pro"/>
              <a:ea typeface="Source Sans Pro"/>
              <a:cs typeface="Source Sans Pro"/>
              <a:sym typeface="Source Sans Pro"/>
            </a:endParaRPr>
          </a:p>
          <a:p>
            <a:pPr indent="-196850" lvl="0" marL="355600" marR="0" rtl="0" algn="l">
              <a:lnSpc>
                <a:spcPct val="115000"/>
              </a:lnSpc>
              <a:spcBef>
                <a:spcPts val="0"/>
              </a:spcBef>
              <a:spcAft>
                <a:spcPts val="0"/>
              </a:spcAft>
              <a:buClr>
                <a:srgbClr val="0B5394"/>
              </a:buClr>
              <a:buSzPts val="1300"/>
              <a:buFont typeface="Source Sans Pro"/>
              <a:buAutoNum type="arabicPeriod"/>
            </a:pPr>
            <a:r>
              <a:rPr b="0" i="0" lang="en-US" sz="1300" u="none" cap="none" strike="noStrike">
                <a:solidFill>
                  <a:schemeClr val="dk1"/>
                </a:solidFill>
                <a:latin typeface="Source Sans Pro"/>
                <a:ea typeface="Source Sans Pro"/>
                <a:cs typeface="Source Sans Pro"/>
                <a:sym typeface="Source Sans Pro"/>
              </a:rPr>
              <a:t>Benang merah yang menyatukan segala praktik yang dijalankan di sekolah</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0"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chemeClr val="dk1"/>
              </a:buClr>
              <a:buSzPts val="1500"/>
              <a:buFont typeface="Arial"/>
              <a:buNone/>
            </a:pPr>
            <a:r>
              <a:t/>
            </a:r>
            <a:endParaRPr b="1" i="0" sz="1300" u="none" cap="none" strike="noStrike">
              <a:solidFill>
                <a:schemeClr val="dk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Clr>
                <a:srgbClr val="000000"/>
              </a:buClr>
              <a:buSzPts val="1300"/>
              <a:buFont typeface="Arial"/>
              <a:buNone/>
            </a:pPr>
            <a:r>
              <a:t/>
            </a:r>
            <a:endParaRPr b="1" i="0" sz="1300" u="none" cap="none" strike="noStrike">
              <a:solidFill>
                <a:schemeClr val="dk1"/>
              </a:solidFill>
              <a:latin typeface="Source Sans Pro"/>
              <a:ea typeface="Source Sans Pro"/>
              <a:cs typeface="Source Sans Pro"/>
              <a:sym typeface="Source Sans Pro"/>
            </a:endParaRPr>
          </a:p>
        </p:txBody>
      </p:sp>
      <p:sp>
        <p:nvSpPr>
          <p:cNvPr id="236" name="Google Shape;236;gd38f471a43_1_17"/>
          <p:cNvSpPr txBox="1"/>
          <p:nvPr/>
        </p:nvSpPr>
        <p:spPr>
          <a:xfrm>
            <a:off x="8976800" y="131700"/>
            <a:ext cx="3099600" cy="6465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1300"/>
              <a:buFont typeface="Arial"/>
              <a:buNone/>
            </a:pPr>
            <a:r>
              <a:rPr b="1" i="0" lang="en-US" sz="1300" u="none" cap="none" strike="noStrike">
                <a:solidFill>
                  <a:srgbClr val="A61C00"/>
                </a:solidFill>
                <a:latin typeface="Source Sans Pro"/>
                <a:ea typeface="Source Sans Pro"/>
                <a:cs typeface="Source Sans Pro"/>
                <a:sym typeface="Source Sans Pro"/>
              </a:rPr>
              <a:t>DRAFT - UNTUK INTERNAL</a:t>
            </a:r>
            <a:endParaRPr b="1" i="0" sz="1300" u="none" cap="none" strike="noStrike">
              <a:solidFill>
                <a:srgbClr val="A61C00"/>
              </a:solidFill>
              <a:latin typeface="Source Sans Pro"/>
              <a:ea typeface="Source Sans Pro"/>
              <a:cs typeface="Source Sans Pro"/>
              <a:sym typeface="Source Sans Pro"/>
            </a:endParaRPr>
          </a:p>
          <a:p>
            <a:pPr indent="0" lvl="0" marL="0" marR="0" rtl="0" algn="r">
              <a:lnSpc>
                <a:spcPct val="100000"/>
              </a:lnSpc>
              <a:spcBef>
                <a:spcPts val="0"/>
              </a:spcBef>
              <a:spcAft>
                <a:spcPts val="0"/>
              </a:spcAft>
              <a:buClr>
                <a:srgbClr val="000000"/>
              </a:buClr>
              <a:buSzPts val="1300"/>
              <a:buFont typeface="Arial"/>
              <a:buNone/>
            </a:pPr>
            <a:r>
              <a:rPr b="1" i="0" lang="en-US" sz="1300" u="none" cap="none" strike="noStrike">
                <a:solidFill>
                  <a:srgbClr val="A61C00"/>
                </a:solidFill>
                <a:latin typeface="Source Sans Pro"/>
                <a:ea typeface="Source Sans Pro"/>
                <a:cs typeface="Source Sans Pro"/>
                <a:sym typeface="Source Sans Pro"/>
              </a:rPr>
              <a:t>TIDAK UNTUK DISEBARLUASKAN</a:t>
            </a:r>
            <a:endParaRPr b="1" i="0" sz="1300" u="none" cap="none" strike="noStrike">
              <a:solidFill>
                <a:srgbClr val="A61C00"/>
              </a:solidFill>
              <a:latin typeface="Source Sans Pro"/>
              <a:ea typeface="Source Sans Pro"/>
              <a:cs typeface="Source Sans Pro"/>
              <a:sym typeface="Source Sans Pro"/>
            </a:endParaRPr>
          </a:p>
        </p:txBody>
      </p:sp>
      <p:sp>
        <p:nvSpPr>
          <p:cNvPr id="237" name="Google Shape;237;gd38f471a43_1_17"/>
          <p:cNvSpPr txBox="1"/>
          <p:nvPr>
            <p:ph idx="12" type="sldNum"/>
          </p:nvPr>
        </p:nvSpPr>
        <p:spPr>
          <a:xfrm>
            <a:off x="15062147" y="8290163"/>
            <a:ext cx="975600" cy="6996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8" name="Google Shape;238;gd38f471a43_1_17"/>
          <p:cNvSpPr txBox="1"/>
          <p:nvPr/>
        </p:nvSpPr>
        <p:spPr>
          <a:xfrm>
            <a:off x="195225" y="6118975"/>
            <a:ext cx="2272500" cy="585000"/>
          </a:xfrm>
          <a:prstGeom prst="rect">
            <a:avLst/>
          </a:prstGeom>
          <a:noFill/>
          <a:ln cap="flat" cmpd="sng" w="9525">
            <a:solidFill>
              <a:srgbClr val="000000"/>
            </a:solidFill>
            <a:prstDash val="solid"/>
            <a:round/>
            <a:headEnd len="sm" w="sm" type="none"/>
            <a:tailEnd len="sm" w="sm" type="none"/>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DRAFT - UNTUK INTERNAL</a:t>
            </a:r>
            <a:endParaRPr b="1" i="0" sz="1100" u="none" cap="none" strike="noStrike">
              <a:solidFill>
                <a:srgbClr val="A61C00"/>
              </a:solidFill>
              <a:latin typeface="Source Sans Pro"/>
              <a:ea typeface="Source Sans Pro"/>
              <a:cs typeface="Source Sans Pro"/>
              <a:sym typeface="Source Sans Pr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A61C00"/>
                </a:solidFill>
                <a:latin typeface="Source Sans Pro"/>
                <a:ea typeface="Source Sans Pro"/>
                <a:cs typeface="Source Sans Pro"/>
                <a:sym typeface="Source Sans Pro"/>
              </a:rPr>
              <a:t>TIDAK UNTUK DISEBARLUASKAN</a:t>
            </a:r>
            <a:endParaRPr b="1" i="0" sz="1100" u="none" cap="none" strike="noStrike">
              <a:solidFill>
                <a:srgbClr val="A61C00"/>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Sekolah Penggerak | Sekolah Penggerak" id="243" name="Google Shape;243;p16"/>
          <p:cNvPicPr preferRelativeResize="0"/>
          <p:nvPr/>
        </p:nvPicPr>
        <p:blipFill rotWithShape="1">
          <a:blip r:embed="rId3">
            <a:alphaModFix/>
          </a:blip>
          <a:srcRect b="978" l="0" r="-4" t="0"/>
          <a:stretch/>
        </p:blipFill>
        <p:spPr>
          <a:xfrm>
            <a:off x="0" y="344567"/>
            <a:ext cx="12191980" cy="6857990"/>
          </a:xfrm>
          <a:custGeom>
            <a:rect b="b" l="l" r="r" t="t"/>
            <a:pathLst>
              <a:path extrusionOk="0" h="6858000" w="12192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ln>
            <a:noFill/>
          </a:ln>
        </p:spPr>
      </p:pic>
      <p:sp>
        <p:nvSpPr>
          <p:cNvPr id="244" name="Google Shape;244;p16"/>
          <p:cNvSpPr txBox="1"/>
          <p:nvPr/>
        </p:nvSpPr>
        <p:spPr>
          <a:xfrm>
            <a:off x="5801709" y="4572000"/>
            <a:ext cx="5552089" cy="1287887"/>
          </a:xfrm>
          <a:prstGeom prst="rect">
            <a:avLst/>
          </a:prstGeom>
          <a:noFill/>
          <a:ln cap="flat" cmpd="sng" w="19050">
            <a:solidFill>
              <a:srgbClr val="1D81F7"/>
            </a:solidFill>
            <a:prstDash val="dash"/>
            <a:round/>
            <a:headEnd len="sm" w="sm" type="none"/>
            <a:tailEnd len="sm" w="sm" type="none"/>
          </a:ln>
        </p:spPr>
        <p:txBody>
          <a:bodyPr anchorCtr="0" anchor="t" bIns="45700" lIns="91425" spcFirstLastPara="1" rIns="91425" wrap="square" tIns="45700">
            <a:normAutofit fontScale="92500"/>
          </a:bodyPr>
          <a:lstStyle/>
          <a:p>
            <a:pPr indent="0" lvl="0" marL="0" marR="0" rtl="0" algn="ctr">
              <a:lnSpc>
                <a:spcPct val="90000"/>
              </a:lnSpc>
              <a:spcBef>
                <a:spcPts val="0"/>
              </a:spcBef>
              <a:spcAft>
                <a:spcPts val="0"/>
              </a:spcAft>
              <a:buClr>
                <a:srgbClr val="EE7D39"/>
              </a:buClr>
              <a:buSzPct val="100000"/>
              <a:buFont typeface="Arial"/>
              <a:buNone/>
            </a:pPr>
            <a:r>
              <a:rPr b="1" i="0" lang="en-US" sz="4400" u="none" cap="none" strike="noStrike">
                <a:solidFill>
                  <a:srgbClr val="EE7D39"/>
                </a:solidFill>
                <a:latin typeface="Candara"/>
                <a:ea typeface="Candara"/>
                <a:cs typeface="Candara"/>
                <a:sym typeface="Candara"/>
              </a:rPr>
              <a:t>SAMPAI JUMPA DI MATERI SELANJUTNYA!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2021-03-23T00:52:12Z</dcterms:created>
  <dc:creator>Patrick Samuel</dc:creator>
</cp:coreProperties>
</file>