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Lst>
  <p:sldSz cy="6858000" cx="12192000"/>
  <p:notesSz cx="6858000" cy="9144000"/>
  <p:embeddedFontLst>
    <p:embeddedFont>
      <p:font typeface="Candara"/>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Candara-boldItalic.fntdata"/><Relationship Id="rId72" Type="http://schemas.openxmlformats.org/officeDocument/2006/relationships/font" Target="fonts/Candara-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Candara-bold.fntdata"/><Relationship Id="rId70" Type="http://schemas.openxmlformats.org/officeDocument/2006/relationships/font" Target="fonts/Candara-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48" name="Google Shape;24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86" name="Google Shape;28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71" name="Google Shape;17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28" name="Google Shape;32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6" name="Google Shape;446;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2" name="Google Shape;462;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0" name="Google Shape;470;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8" name="Google Shape;478;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487" name="Google Shape;48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5" name="Google Shape;495;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1" name="Google Shape;511;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8" name="Google Shape;518;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531" name="Google Shape;531;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9" name="Google Shape;539;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5" name="Google Shape;545;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551" name="Google Shape;551;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9" name="Google Shape;559;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5" name="Google Shape;565;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1" name="Google Shape;571;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8" name="Google Shape;578;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4" name="Google Shape;584;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591" name="Google Shape;591;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0" name="Google Shape;20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9" name="Google Shape;599;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7" name="Google Shape;607;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5" name="Google Shape;615;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1" name="Google Shape;621;p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85750" lvl="0" marL="285750" rtl="0" algn="l">
              <a:lnSpc>
                <a:spcPct val="130000"/>
              </a:lnSpc>
              <a:spcBef>
                <a:spcPts val="0"/>
              </a:spcBef>
              <a:spcAft>
                <a:spcPts val="0"/>
              </a:spcAft>
              <a:buClr>
                <a:schemeClr val="dk1"/>
              </a:buClr>
              <a:buSzPts val="2800"/>
              <a:buChar char="•"/>
            </a:pPr>
            <a:r>
              <a:rPr lang="en-US" sz="2800">
                <a:solidFill>
                  <a:srgbClr val="1D81F7"/>
                </a:solidFill>
              </a:rPr>
              <a:t>Menghargai sesama peserta dan pelatih</a:t>
            </a:r>
            <a:endParaRPr sz="2800">
              <a:solidFill>
                <a:srgbClr val="1D81F7"/>
              </a:solidFill>
            </a:endParaRPr>
          </a:p>
          <a:p>
            <a:pPr indent="-285750" lvl="0" marL="285750" rtl="0" algn="l">
              <a:lnSpc>
                <a:spcPct val="130000"/>
              </a:lnSpc>
              <a:spcBef>
                <a:spcPts val="0"/>
              </a:spcBef>
              <a:spcAft>
                <a:spcPts val="0"/>
              </a:spcAft>
              <a:buClr>
                <a:schemeClr val="dk1"/>
              </a:buClr>
              <a:buSzPts val="2800"/>
              <a:buChar char="•"/>
            </a:pPr>
            <a:r>
              <a:rPr lang="en-US" sz="2800">
                <a:solidFill>
                  <a:srgbClr val="1D81F7"/>
                </a:solidFill>
              </a:rPr>
              <a:t>Satu berbicara, semua mendengarkan</a:t>
            </a:r>
            <a:endParaRPr sz="2800">
              <a:solidFill>
                <a:srgbClr val="1D81F7"/>
              </a:solidFill>
            </a:endParaRPr>
          </a:p>
          <a:p>
            <a:pPr indent="-285750" lvl="0" marL="285750" rtl="0" algn="l">
              <a:lnSpc>
                <a:spcPct val="130000"/>
              </a:lnSpc>
              <a:spcBef>
                <a:spcPts val="0"/>
              </a:spcBef>
              <a:spcAft>
                <a:spcPts val="0"/>
              </a:spcAft>
              <a:buClr>
                <a:schemeClr val="dk1"/>
              </a:buClr>
              <a:buSzPts val="2800"/>
              <a:buChar char="•"/>
            </a:pPr>
            <a:r>
              <a:rPr lang="en-US" sz="2800">
                <a:solidFill>
                  <a:srgbClr val="1D81F7"/>
                </a:solidFill>
              </a:rPr>
              <a:t>Tepat waktu</a:t>
            </a:r>
            <a:endParaRPr sz="2800">
              <a:solidFill>
                <a:srgbClr val="1D81F7"/>
              </a:solidFill>
            </a:endParaRPr>
          </a:p>
          <a:p>
            <a:pPr indent="-285750" lvl="0" marL="285750" rtl="0" algn="l">
              <a:lnSpc>
                <a:spcPct val="130000"/>
              </a:lnSpc>
              <a:spcBef>
                <a:spcPts val="0"/>
              </a:spcBef>
              <a:spcAft>
                <a:spcPts val="0"/>
              </a:spcAft>
              <a:buClr>
                <a:schemeClr val="dk1"/>
              </a:buClr>
              <a:buSzPts val="2800"/>
              <a:buChar char="•"/>
            </a:pPr>
            <a:r>
              <a:rPr lang="en-US" sz="2800">
                <a:solidFill>
                  <a:srgbClr val="1D81F7"/>
                </a:solidFill>
              </a:rPr>
              <a:t>Berpartisipasi aktif</a:t>
            </a:r>
            <a:endParaRPr sz="2800">
              <a:solidFill>
                <a:srgbClr val="1D81F7"/>
              </a:solidFill>
            </a:endParaRPr>
          </a:p>
          <a:p>
            <a:pPr indent="-285750" lvl="0" marL="285750" rtl="0" algn="l">
              <a:lnSpc>
                <a:spcPct val="130000"/>
              </a:lnSpc>
              <a:spcBef>
                <a:spcPts val="0"/>
              </a:spcBef>
              <a:spcAft>
                <a:spcPts val="0"/>
              </a:spcAft>
              <a:buClr>
                <a:schemeClr val="dk1"/>
              </a:buClr>
              <a:buSzPts val="2800"/>
              <a:buChar char="•"/>
            </a:pPr>
            <a:r>
              <a:rPr lang="en-US" sz="2800">
                <a:solidFill>
                  <a:srgbClr val="1D81F7"/>
                </a:solidFill>
              </a:rPr>
              <a:t>Fokus pada sesi belajar</a:t>
            </a:r>
            <a:endParaRPr/>
          </a:p>
        </p:txBody>
      </p:sp>
      <p:sp>
        <p:nvSpPr>
          <p:cNvPr id="209" name="Google Shape;209;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16" name="Google Shape;21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73763"/>
              </a:buClr>
              <a:buSzPts val="6000"/>
              <a:buFont typeface="Candara"/>
              <a:buNone/>
              <a:defRPr sz="6000">
                <a:solidFill>
                  <a:srgbClr val="0737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2"/>
          <p:cNvSpPr/>
          <p:nvPr/>
        </p:nvSpPr>
        <p:spPr>
          <a:xfrm>
            <a:off x="10811435" y="5647765"/>
            <a:ext cx="1380565" cy="1207546"/>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2" name="Google Shape;22;p2"/>
          <p:cNvCxnSpPr/>
          <p:nvPr/>
        </p:nvCxnSpPr>
        <p:spPr>
          <a:xfrm>
            <a:off x="1524000" y="3509963"/>
            <a:ext cx="9144000" cy="0"/>
          </a:xfrm>
          <a:prstGeom prst="straightConnector1">
            <a:avLst/>
          </a:prstGeom>
          <a:noFill/>
          <a:ln cap="flat" cmpd="sng" w="12700">
            <a:solidFill>
              <a:schemeClr val="accent2"/>
            </a:solidFill>
            <a:prstDash val="solid"/>
            <a:miter lim="800000"/>
            <a:headEnd len="sm" w="sm" type="none"/>
            <a:tailEnd len="sm" w="sm" type="none"/>
          </a:ln>
        </p:spPr>
      </p:cxnSp>
      <p:pic>
        <p:nvPicPr>
          <p:cNvPr id="23" name="Google Shape;23;p2"/>
          <p:cNvPicPr preferRelativeResize="0"/>
          <p:nvPr/>
        </p:nvPicPr>
        <p:blipFill rotWithShape="1">
          <a:blip r:embed="rId2">
            <a:alphaModFix/>
          </a:blip>
          <a:srcRect b="0" l="0" r="0" t="0"/>
          <a:stretch/>
        </p:blipFill>
        <p:spPr>
          <a:xfrm>
            <a:off x="7725638" y="4295125"/>
            <a:ext cx="4513126" cy="25628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11"/>
          <p:cNvSpPr txBox="1"/>
          <p:nvPr>
            <p:ph type="title"/>
          </p:nvPr>
        </p:nvSpPr>
        <p:spPr>
          <a:xfrm>
            <a:off x="839788" y="987424"/>
            <a:ext cx="3932237" cy="17342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ndar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p:nvPr>
            <p:ph idx="2" type="pic"/>
          </p:nvPr>
        </p:nvSpPr>
        <p:spPr>
          <a:xfrm>
            <a:off x="5183188" y="987425"/>
            <a:ext cx="6172200" cy="4873625"/>
          </a:xfrm>
          <a:prstGeom prst="rect">
            <a:avLst/>
          </a:prstGeom>
          <a:noFill/>
          <a:ln>
            <a:noFill/>
          </a:ln>
        </p:spPr>
      </p:sp>
      <p:sp>
        <p:nvSpPr>
          <p:cNvPr id="75" name="Google Shape;75;p11"/>
          <p:cNvSpPr txBox="1"/>
          <p:nvPr>
            <p:ph idx="1" type="body"/>
          </p:nvPr>
        </p:nvSpPr>
        <p:spPr>
          <a:xfrm>
            <a:off x="839788" y="2721684"/>
            <a:ext cx="3932237" cy="314730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F0FBFF"/>
        </a:solidFill>
      </p:bgPr>
    </p:bg>
    <p:spTree>
      <p:nvGrpSpPr>
        <p:cNvPr id="79" name="Shape 79"/>
        <p:cNvGrpSpPr/>
        <p:nvPr/>
      </p:nvGrpSpPr>
      <p:grpSpPr>
        <a:xfrm>
          <a:off x="0" y="0"/>
          <a:ext cx="0" cy="0"/>
          <a:chOff x="0" y="0"/>
          <a:chExt cx="0" cy="0"/>
        </a:xfrm>
      </p:grpSpPr>
      <p:sp>
        <p:nvSpPr>
          <p:cNvPr id="80" name="Google Shape;80;p12"/>
          <p:cNvSpPr/>
          <p:nvPr/>
        </p:nvSpPr>
        <p:spPr>
          <a:xfrm>
            <a:off x="0" y="0"/>
            <a:ext cx="12192000" cy="6858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Sekolah Penggerak | Sekolah Penggerak" id="81" name="Google Shape;81;p12"/>
          <p:cNvPicPr preferRelativeResize="0"/>
          <p:nvPr/>
        </p:nvPicPr>
        <p:blipFill rotWithShape="1">
          <a:blip r:embed="rId2">
            <a:alphaModFix/>
          </a:blip>
          <a:srcRect b="0" l="0" r="0" t="0"/>
          <a:stretch/>
        </p:blipFill>
        <p:spPr>
          <a:xfrm>
            <a:off x="76200" y="34025"/>
            <a:ext cx="12083602" cy="6789949"/>
          </a:xfrm>
          <a:prstGeom prst="rect">
            <a:avLst/>
          </a:prstGeom>
          <a:noFill/>
          <a:ln>
            <a:noFill/>
          </a:ln>
        </p:spPr>
      </p:pic>
      <p:sp>
        <p:nvSpPr>
          <p:cNvPr id="82" name="Google Shape;82;p12"/>
          <p:cNvSpPr txBox="1"/>
          <p:nvPr>
            <p:ph type="title"/>
          </p:nvPr>
        </p:nvSpPr>
        <p:spPr>
          <a:xfrm>
            <a:off x="5848000" y="3717575"/>
            <a:ext cx="5566200" cy="2935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2" name="Shape 92"/>
        <p:cNvGrpSpPr/>
        <p:nvPr/>
      </p:nvGrpSpPr>
      <p:grpSpPr>
        <a:xfrm>
          <a:off x="0" y="0"/>
          <a:ext cx="0" cy="0"/>
          <a:chOff x="0" y="0"/>
          <a:chExt cx="0" cy="0"/>
        </a:xfrm>
      </p:grpSpPr>
      <p:sp>
        <p:nvSpPr>
          <p:cNvPr id="93" name="Google Shape;93;p14"/>
          <p:cNvSpPr/>
          <p:nvPr/>
        </p:nvSpPr>
        <p:spPr>
          <a:xfrm>
            <a:off x="1" y="842481"/>
            <a:ext cx="6096000" cy="6015600"/>
          </a:xfrm>
          <a:prstGeom prst="rect">
            <a:avLst/>
          </a:prstGeom>
          <a:solidFill>
            <a:srgbClr val="F0FBFF"/>
          </a:solidFill>
          <a:ln cap="flat" cmpd="sng" w="12700">
            <a:solidFill>
              <a:srgbClr val="F0FB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4" name="Google Shape;94;p14"/>
          <p:cNvSpPr txBox="1"/>
          <p:nvPr>
            <p:ph type="title"/>
          </p:nvPr>
        </p:nvSpPr>
        <p:spPr>
          <a:xfrm>
            <a:off x="831850" y="1709738"/>
            <a:ext cx="4284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4"/>
          <p:cNvSpPr txBox="1"/>
          <p:nvPr>
            <p:ph idx="1" type="body"/>
          </p:nvPr>
        </p:nvSpPr>
        <p:spPr>
          <a:xfrm>
            <a:off x="831850" y="4589463"/>
            <a:ext cx="4284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96" name="Google Shape;96;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7" name="Google Shape;97;p14"/>
          <p:cNvSpPr/>
          <p:nvPr/>
        </p:nvSpPr>
        <p:spPr>
          <a:xfrm>
            <a:off x="6096000" y="0"/>
            <a:ext cx="6096000" cy="6858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8" name="Shape 98"/>
        <p:cNvGrpSpPr/>
        <p:nvPr/>
      </p:nvGrpSpPr>
      <p:grpSpPr>
        <a:xfrm>
          <a:off x="0" y="0"/>
          <a:ext cx="0" cy="0"/>
          <a:chOff x="0" y="0"/>
          <a:chExt cx="0" cy="0"/>
        </a:xfrm>
      </p:grpSpPr>
      <p:sp>
        <p:nvSpPr>
          <p:cNvPr id="99" name="Google Shape;99;p15"/>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5"/>
          <p:cNvSpPr txBox="1"/>
          <p:nvPr>
            <p:ph idx="1" type="body"/>
          </p:nvPr>
        </p:nvSpPr>
        <p:spPr>
          <a:xfrm>
            <a:off x="838200" y="2338603"/>
            <a:ext cx="10515600" cy="3838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1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4" name="Shape 104"/>
        <p:cNvGrpSpPr/>
        <p:nvPr/>
      </p:nvGrpSpPr>
      <p:grpSpPr>
        <a:xfrm>
          <a:off x="0" y="0"/>
          <a:ext cx="0" cy="0"/>
          <a:chOff x="0" y="0"/>
          <a:chExt cx="0" cy="0"/>
        </a:xfrm>
      </p:grpSpPr>
      <p:sp>
        <p:nvSpPr>
          <p:cNvPr id="105" name="Google Shape;105;p16"/>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1D81F7"/>
              </a:buClr>
              <a:buSzPts val="6000"/>
              <a:buFont typeface="Arial"/>
              <a:buNone/>
              <a:defRPr sz="6000">
                <a:solidFill>
                  <a:srgbClr val="1D81F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6"/>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7" name="Google Shape;107;p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10" name="Google Shape;110;p16"/>
          <p:cNvSpPr/>
          <p:nvPr/>
        </p:nvSpPr>
        <p:spPr>
          <a:xfrm>
            <a:off x="10811435" y="5647765"/>
            <a:ext cx="1380600" cy="1207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Sekolah Penggerak | Sekolah Penggerak" id="111" name="Google Shape;111;p16"/>
          <p:cNvPicPr preferRelativeResize="0"/>
          <p:nvPr/>
        </p:nvPicPr>
        <p:blipFill rotWithShape="1">
          <a:blip r:embed="rId2">
            <a:alphaModFix/>
          </a:blip>
          <a:srcRect b="0" l="0" r="0" t="0"/>
          <a:stretch/>
        </p:blipFill>
        <p:spPr>
          <a:xfrm>
            <a:off x="7390504" y="4161651"/>
            <a:ext cx="4801499" cy="2693659"/>
          </a:xfrm>
          <a:prstGeom prst="rect">
            <a:avLst/>
          </a:prstGeom>
          <a:noFill/>
          <a:ln>
            <a:noFill/>
          </a:ln>
        </p:spPr>
      </p:pic>
      <p:cxnSp>
        <p:nvCxnSpPr>
          <p:cNvPr id="112" name="Google Shape;112;p16"/>
          <p:cNvCxnSpPr/>
          <p:nvPr/>
        </p:nvCxnSpPr>
        <p:spPr>
          <a:xfrm>
            <a:off x="1524000" y="3509963"/>
            <a:ext cx="9144000" cy="0"/>
          </a:xfrm>
          <a:prstGeom prst="straightConnector1">
            <a:avLst/>
          </a:prstGeom>
          <a:noFill/>
          <a:ln cap="flat" cmpd="sng" w="12700">
            <a:solidFill>
              <a:schemeClr val="accent2"/>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3" name="Shape 113"/>
        <p:cNvGrpSpPr/>
        <p:nvPr/>
      </p:nvGrpSpPr>
      <p:grpSpPr>
        <a:xfrm>
          <a:off x="0" y="0"/>
          <a:ext cx="0" cy="0"/>
          <a:chOff x="0" y="0"/>
          <a:chExt cx="0" cy="0"/>
        </a:xfrm>
      </p:grpSpPr>
      <p:sp>
        <p:nvSpPr>
          <p:cNvPr id="114" name="Google Shape;114;p17"/>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7"/>
          <p:cNvSpPr txBox="1"/>
          <p:nvPr>
            <p:ph idx="1" type="body"/>
          </p:nvPr>
        </p:nvSpPr>
        <p:spPr>
          <a:xfrm>
            <a:off x="838200" y="2355925"/>
            <a:ext cx="5181600" cy="3821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17"/>
          <p:cNvSpPr txBox="1"/>
          <p:nvPr>
            <p:ph idx="2" type="body"/>
          </p:nvPr>
        </p:nvSpPr>
        <p:spPr>
          <a:xfrm>
            <a:off x="6172200" y="2355925"/>
            <a:ext cx="5181600" cy="3821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120" name="Shape 120"/>
        <p:cNvGrpSpPr/>
        <p:nvPr/>
      </p:nvGrpSpPr>
      <p:grpSpPr>
        <a:xfrm>
          <a:off x="0" y="0"/>
          <a:ext cx="0" cy="0"/>
          <a:chOff x="0" y="0"/>
          <a:chExt cx="0" cy="0"/>
        </a:xfrm>
      </p:grpSpPr>
      <p:sp>
        <p:nvSpPr>
          <p:cNvPr id="121" name="Google Shape;121;p18"/>
          <p:cNvSpPr/>
          <p:nvPr/>
        </p:nvSpPr>
        <p:spPr>
          <a:xfrm>
            <a:off x="6082850" y="946200"/>
            <a:ext cx="6109200" cy="5911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2" name="Google Shape;122;p18"/>
          <p:cNvPicPr preferRelativeResize="0"/>
          <p:nvPr/>
        </p:nvPicPr>
        <p:blipFill rotWithShape="1">
          <a:blip r:embed="rId2">
            <a:alphaModFix/>
          </a:blip>
          <a:srcRect b="0" l="0" r="0" t="0"/>
          <a:stretch/>
        </p:blipFill>
        <p:spPr>
          <a:xfrm>
            <a:off x="1573325" y="1252534"/>
            <a:ext cx="4352925" cy="4352925"/>
          </a:xfrm>
          <a:prstGeom prst="rect">
            <a:avLst/>
          </a:prstGeom>
          <a:noFill/>
          <a:ln>
            <a:noFill/>
          </a:ln>
        </p:spPr>
      </p:pic>
      <p:sp>
        <p:nvSpPr>
          <p:cNvPr id="123" name="Google Shape;123;p18"/>
          <p:cNvSpPr txBox="1"/>
          <p:nvPr>
            <p:ph type="title"/>
          </p:nvPr>
        </p:nvSpPr>
        <p:spPr>
          <a:xfrm>
            <a:off x="7001700" y="1252523"/>
            <a:ext cx="4284600" cy="2442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nda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18"/>
          <p:cNvSpPr txBox="1"/>
          <p:nvPr>
            <p:ph idx="1" type="body"/>
          </p:nvPr>
        </p:nvSpPr>
        <p:spPr>
          <a:xfrm>
            <a:off x="7001688" y="3695163"/>
            <a:ext cx="4284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9" name="Shape 129"/>
        <p:cNvGrpSpPr/>
        <p:nvPr/>
      </p:nvGrpSpPr>
      <p:grpSpPr>
        <a:xfrm>
          <a:off x="0" y="0"/>
          <a:ext cx="0" cy="0"/>
          <a:chOff x="0" y="0"/>
          <a:chExt cx="0" cy="0"/>
        </a:xfrm>
      </p:grpSpPr>
      <p:sp>
        <p:nvSpPr>
          <p:cNvPr id="130" name="Google Shape;130;p20"/>
          <p:cNvSpPr txBox="1"/>
          <p:nvPr>
            <p:ph type="title"/>
          </p:nvPr>
        </p:nvSpPr>
        <p:spPr>
          <a:xfrm>
            <a:off x="838200" y="935038"/>
            <a:ext cx="10515600" cy="1212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20"/>
          <p:cNvSpPr txBox="1"/>
          <p:nvPr>
            <p:ph idx="1" type="body"/>
          </p:nvPr>
        </p:nvSpPr>
        <p:spPr>
          <a:xfrm>
            <a:off x="839788" y="2165261"/>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2" name="Google Shape;132;p20"/>
          <p:cNvSpPr txBox="1"/>
          <p:nvPr>
            <p:ph idx="2" type="body"/>
          </p:nvPr>
        </p:nvSpPr>
        <p:spPr>
          <a:xfrm>
            <a:off x="839788" y="3006725"/>
            <a:ext cx="5157900" cy="3183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20"/>
          <p:cNvSpPr txBox="1"/>
          <p:nvPr>
            <p:ph idx="3" type="body"/>
          </p:nvPr>
        </p:nvSpPr>
        <p:spPr>
          <a:xfrm>
            <a:off x="6172200" y="2165261"/>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4" name="Google Shape;134;p20"/>
          <p:cNvSpPr txBox="1"/>
          <p:nvPr>
            <p:ph idx="4" type="body"/>
          </p:nvPr>
        </p:nvSpPr>
        <p:spPr>
          <a:xfrm>
            <a:off x="6172200" y="3006725"/>
            <a:ext cx="5183100" cy="3183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8" name="Shape 138"/>
        <p:cNvGrpSpPr/>
        <p:nvPr/>
      </p:nvGrpSpPr>
      <p:grpSpPr>
        <a:xfrm>
          <a:off x="0" y="0"/>
          <a:ext cx="0" cy="0"/>
          <a:chOff x="0" y="0"/>
          <a:chExt cx="0" cy="0"/>
        </a:xfrm>
      </p:grpSpPr>
      <p:sp>
        <p:nvSpPr>
          <p:cNvPr id="139" name="Google Shape;139;p21"/>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2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3"/>
          <p:cNvSpPr txBox="1"/>
          <p:nvPr>
            <p:ph type="title"/>
          </p:nvPr>
        </p:nvSpPr>
        <p:spPr>
          <a:xfrm>
            <a:off x="838101" y="937034"/>
            <a:ext cx="10515600" cy="11176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 type="body"/>
          </p:nvPr>
        </p:nvSpPr>
        <p:spPr>
          <a:xfrm>
            <a:off x="838200" y="2338603"/>
            <a:ext cx="10515600" cy="38383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3" name="Shape 143"/>
        <p:cNvGrpSpPr/>
        <p:nvPr/>
      </p:nvGrpSpPr>
      <p:grpSpPr>
        <a:xfrm>
          <a:off x="0" y="0"/>
          <a:ext cx="0" cy="0"/>
          <a:chOff x="0" y="0"/>
          <a:chExt cx="0" cy="0"/>
        </a:xfrm>
      </p:grpSpPr>
      <p:sp>
        <p:nvSpPr>
          <p:cNvPr id="144" name="Google Shape;144;p22"/>
          <p:cNvSpPr txBox="1"/>
          <p:nvPr>
            <p:ph type="title"/>
          </p:nvPr>
        </p:nvSpPr>
        <p:spPr>
          <a:xfrm>
            <a:off x="839788" y="909021"/>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22"/>
          <p:cNvSpPr txBox="1"/>
          <p:nvPr>
            <p:ph idx="1" type="body"/>
          </p:nvPr>
        </p:nvSpPr>
        <p:spPr>
          <a:xfrm>
            <a:off x="5183188" y="909021"/>
            <a:ext cx="6172200" cy="49521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6" name="Google Shape;146;p22"/>
          <p:cNvSpPr txBox="1"/>
          <p:nvPr>
            <p:ph idx="2" type="body"/>
          </p:nvPr>
        </p:nvSpPr>
        <p:spPr>
          <a:xfrm>
            <a:off x="839788" y="2509221"/>
            <a:ext cx="3932100" cy="3359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7" name="Google Shape;147;p2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0" name="Shape 150"/>
        <p:cNvGrpSpPr/>
        <p:nvPr/>
      </p:nvGrpSpPr>
      <p:grpSpPr>
        <a:xfrm>
          <a:off x="0" y="0"/>
          <a:ext cx="0" cy="0"/>
          <a:chOff x="0" y="0"/>
          <a:chExt cx="0" cy="0"/>
        </a:xfrm>
      </p:grpSpPr>
      <p:sp>
        <p:nvSpPr>
          <p:cNvPr id="151" name="Google Shape;151;p23"/>
          <p:cNvSpPr txBox="1"/>
          <p:nvPr>
            <p:ph type="title"/>
          </p:nvPr>
        </p:nvSpPr>
        <p:spPr>
          <a:xfrm>
            <a:off x="839788" y="987424"/>
            <a:ext cx="3932100" cy="1734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23"/>
          <p:cNvSpPr/>
          <p:nvPr>
            <p:ph idx="2" type="pic"/>
          </p:nvPr>
        </p:nvSpPr>
        <p:spPr>
          <a:xfrm>
            <a:off x="5183188" y="987425"/>
            <a:ext cx="6172200" cy="4873500"/>
          </a:xfrm>
          <a:prstGeom prst="rect">
            <a:avLst/>
          </a:prstGeom>
          <a:noFill/>
          <a:ln>
            <a:noFill/>
          </a:ln>
        </p:spPr>
      </p:sp>
      <p:sp>
        <p:nvSpPr>
          <p:cNvPr id="153" name="Google Shape;153;p23"/>
          <p:cNvSpPr txBox="1"/>
          <p:nvPr>
            <p:ph idx="1" type="body"/>
          </p:nvPr>
        </p:nvSpPr>
        <p:spPr>
          <a:xfrm>
            <a:off x="839788" y="2721684"/>
            <a:ext cx="3932100" cy="3147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4" name="Google Shape;154;p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7" name="Shape 157"/>
        <p:cNvGrpSpPr/>
        <p:nvPr/>
      </p:nvGrpSpPr>
      <p:grpSpPr>
        <a:xfrm>
          <a:off x="0" y="0"/>
          <a:ext cx="0" cy="0"/>
          <a:chOff x="0" y="0"/>
          <a:chExt cx="0" cy="0"/>
        </a:xfrm>
      </p:grpSpPr>
      <p:sp>
        <p:nvSpPr>
          <p:cNvPr id="158" name="Google Shape;158;p24"/>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24"/>
          <p:cNvSpPr txBox="1"/>
          <p:nvPr>
            <p:ph idx="1" type="body"/>
          </p:nvPr>
        </p:nvSpPr>
        <p:spPr>
          <a:xfrm rot="5400000">
            <a:off x="4176750" y="-999947"/>
            <a:ext cx="38385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2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2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4"/>
          <p:cNvSpPr/>
          <p:nvPr/>
        </p:nvSpPr>
        <p:spPr>
          <a:xfrm>
            <a:off x="1" y="842481"/>
            <a:ext cx="6095999" cy="6015518"/>
          </a:xfrm>
          <a:prstGeom prst="rect">
            <a:avLst/>
          </a:prstGeom>
          <a:solidFill>
            <a:srgbClr val="F0FBFF"/>
          </a:solidFill>
          <a:ln cap="flat" cmpd="sng" w="12700">
            <a:solidFill>
              <a:srgbClr val="F0FB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 name="Google Shape;32;p4"/>
          <p:cNvSpPr txBox="1"/>
          <p:nvPr>
            <p:ph type="title"/>
          </p:nvPr>
        </p:nvSpPr>
        <p:spPr>
          <a:xfrm>
            <a:off x="831850" y="1259538"/>
            <a:ext cx="4284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nda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 type="body"/>
          </p:nvPr>
        </p:nvSpPr>
        <p:spPr>
          <a:xfrm>
            <a:off x="831813" y="4112238"/>
            <a:ext cx="4284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4"/>
          <p:cNvSpPr/>
          <p:nvPr/>
        </p:nvSpPr>
        <p:spPr>
          <a:xfrm>
            <a:off x="6096000" y="0"/>
            <a:ext cx="6095999" cy="685799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 name="Google Shape;36;p4"/>
          <p:cNvPicPr preferRelativeResize="0"/>
          <p:nvPr/>
        </p:nvPicPr>
        <p:blipFill rotWithShape="1">
          <a:blip r:embed="rId2">
            <a:alphaModFix/>
          </a:blip>
          <a:srcRect b="0" l="0" r="0" t="0"/>
          <a:stretch/>
        </p:blipFill>
        <p:spPr>
          <a:xfrm>
            <a:off x="6430450" y="1259550"/>
            <a:ext cx="5427101" cy="5181374"/>
          </a:xfrm>
          <a:prstGeom prst="rect">
            <a:avLst/>
          </a:prstGeom>
          <a:noFill/>
          <a:ln cap="flat" cmpd="sng" w="12700">
            <a:solidFill>
              <a:schemeClr val="lt1"/>
            </a:solidFill>
            <a:prstDash val="solid"/>
            <a:miter lim="8000"/>
            <a:headEnd len="sm" w="sm" type="none"/>
            <a:tailEnd len="sm" w="sm" type="none"/>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37" name="Shape 37"/>
        <p:cNvGrpSpPr/>
        <p:nvPr/>
      </p:nvGrpSpPr>
      <p:grpSpPr>
        <a:xfrm>
          <a:off x="0" y="0"/>
          <a:ext cx="0" cy="0"/>
          <a:chOff x="0" y="0"/>
          <a:chExt cx="0" cy="0"/>
        </a:xfrm>
      </p:grpSpPr>
      <p:sp>
        <p:nvSpPr>
          <p:cNvPr id="38" name="Google Shape;38;p5"/>
          <p:cNvSpPr txBox="1"/>
          <p:nvPr>
            <p:ph type="title"/>
          </p:nvPr>
        </p:nvSpPr>
        <p:spPr>
          <a:xfrm>
            <a:off x="838100" y="1013225"/>
            <a:ext cx="7023000" cy="11178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 type="body"/>
          </p:nvPr>
        </p:nvSpPr>
        <p:spPr>
          <a:xfrm>
            <a:off x="838200" y="2338600"/>
            <a:ext cx="6935700" cy="3838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3" name="Google Shape;43;p5"/>
          <p:cNvPicPr preferRelativeResize="0"/>
          <p:nvPr/>
        </p:nvPicPr>
        <p:blipFill rotWithShape="1">
          <a:blip r:embed="rId2">
            <a:alphaModFix/>
          </a:blip>
          <a:srcRect b="0" l="0" r="0" t="0"/>
          <a:stretch/>
        </p:blipFill>
        <p:spPr>
          <a:xfrm>
            <a:off x="7861062" y="1403888"/>
            <a:ext cx="4242275" cy="40502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44" name="Shape 44"/>
        <p:cNvGrpSpPr/>
        <p:nvPr/>
      </p:nvGrpSpPr>
      <p:grpSpPr>
        <a:xfrm>
          <a:off x="0" y="0"/>
          <a:ext cx="0" cy="0"/>
          <a:chOff x="0" y="0"/>
          <a:chExt cx="0" cy="0"/>
        </a:xfrm>
      </p:grpSpPr>
      <p:sp>
        <p:nvSpPr>
          <p:cNvPr id="45" name="Google Shape;45;p6"/>
          <p:cNvSpPr/>
          <p:nvPr/>
        </p:nvSpPr>
        <p:spPr>
          <a:xfrm>
            <a:off x="6096000" y="0"/>
            <a:ext cx="6096000" cy="6858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 name="Google Shape;46;p6"/>
          <p:cNvSpPr/>
          <p:nvPr/>
        </p:nvSpPr>
        <p:spPr>
          <a:xfrm>
            <a:off x="1" y="842481"/>
            <a:ext cx="6096000" cy="6015600"/>
          </a:xfrm>
          <a:prstGeom prst="rect">
            <a:avLst/>
          </a:prstGeom>
          <a:solidFill>
            <a:srgbClr val="F0FBFF"/>
          </a:solidFill>
          <a:ln cap="flat" cmpd="sng" w="12700">
            <a:solidFill>
              <a:srgbClr val="F0FB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6"/>
          <p:cNvSpPr txBox="1"/>
          <p:nvPr>
            <p:ph type="title"/>
          </p:nvPr>
        </p:nvSpPr>
        <p:spPr>
          <a:xfrm>
            <a:off x="7001700" y="842463"/>
            <a:ext cx="4284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nda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
          <p:cNvSpPr txBox="1"/>
          <p:nvPr>
            <p:ph idx="1" type="body"/>
          </p:nvPr>
        </p:nvSpPr>
        <p:spPr>
          <a:xfrm>
            <a:off x="7001688" y="3695163"/>
            <a:ext cx="4284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9" name="Google Shape;49;p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0" name="Google Shape;50;p6"/>
          <p:cNvPicPr preferRelativeResize="0"/>
          <p:nvPr/>
        </p:nvPicPr>
        <p:blipFill rotWithShape="1">
          <a:blip r:embed="rId2">
            <a:alphaModFix/>
          </a:blip>
          <a:srcRect b="0" l="0" r="0" t="0"/>
          <a:stretch/>
        </p:blipFill>
        <p:spPr>
          <a:xfrm>
            <a:off x="424075" y="1882213"/>
            <a:ext cx="5450024" cy="3936125"/>
          </a:xfrm>
          <a:prstGeom prst="rect">
            <a:avLst/>
          </a:prstGeom>
          <a:noFill/>
          <a:ln cap="flat" cmpd="sng" w="12700">
            <a:solidFill>
              <a:srgbClr val="F0FBFF"/>
            </a:solidFill>
            <a:prstDash val="solid"/>
            <a:miter lim="8000"/>
            <a:headEnd len="sm" w="sm" type="none"/>
            <a:tailEnd len="sm" w="sm" type="none"/>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51" name="Shape 51"/>
        <p:cNvGrpSpPr/>
        <p:nvPr/>
      </p:nvGrpSpPr>
      <p:grpSpPr>
        <a:xfrm>
          <a:off x="0" y="0"/>
          <a:ext cx="0" cy="0"/>
          <a:chOff x="0" y="0"/>
          <a:chExt cx="0" cy="0"/>
        </a:xfrm>
      </p:grpSpPr>
      <p:sp>
        <p:nvSpPr>
          <p:cNvPr id="52" name="Google Shape;52;p7"/>
          <p:cNvSpPr/>
          <p:nvPr/>
        </p:nvSpPr>
        <p:spPr>
          <a:xfrm>
            <a:off x="6082850" y="946200"/>
            <a:ext cx="6109200" cy="5911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3" name="Google Shape;53;p7"/>
          <p:cNvPicPr preferRelativeResize="0"/>
          <p:nvPr/>
        </p:nvPicPr>
        <p:blipFill rotWithShape="1">
          <a:blip r:embed="rId2">
            <a:alphaModFix/>
          </a:blip>
          <a:srcRect b="0" l="0" r="0" t="0"/>
          <a:stretch/>
        </p:blipFill>
        <p:spPr>
          <a:xfrm>
            <a:off x="1573325" y="1252534"/>
            <a:ext cx="4352925" cy="4352925"/>
          </a:xfrm>
          <a:prstGeom prst="rect">
            <a:avLst/>
          </a:prstGeom>
          <a:noFill/>
          <a:ln>
            <a:noFill/>
          </a:ln>
        </p:spPr>
      </p:pic>
      <p:sp>
        <p:nvSpPr>
          <p:cNvPr id="54" name="Google Shape;54;p7"/>
          <p:cNvSpPr txBox="1"/>
          <p:nvPr>
            <p:ph type="title"/>
          </p:nvPr>
        </p:nvSpPr>
        <p:spPr>
          <a:xfrm>
            <a:off x="7001700" y="1252523"/>
            <a:ext cx="4284600" cy="2442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nda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7"/>
          <p:cNvSpPr txBox="1"/>
          <p:nvPr>
            <p:ph idx="1" type="body"/>
          </p:nvPr>
        </p:nvSpPr>
        <p:spPr>
          <a:xfrm>
            <a:off x="7001688" y="3695163"/>
            <a:ext cx="4284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p:cSld name="CUSTOM_1_1">
    <p:spTree>
      <p:nvGrpSpPr>
        <p:cNvPr id="56" name="Shape 56"/>
        <p:cNvGrpSpPr/>
        <p:nvPr/>
      </p:nvGrpSpPr>
      <p:grpSpPr>
        <a:xfrm>
          <a:off x="0" y="0"/>
          <a:ext cx="0" cy="0"/>
          <a:chOff x="0" y="0"/>
          <a:chExt cx="0" cy="0"/>
        </a:xfrm>
      </p:grpSpPr>
      <p:sp>
        <p:nvSpPr>
          <p:cNvPr id="57" name="Google Shape;57;p8"/>
          <p:cNvSpPr/>
          <p:nvPr/>
        </p:nvSpPr>
        <p:spPr>
          <a:xfrm>
            <a:off x="6082850" y="946200"/>
            <a:ext cx="6109200" cy="5911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 name="Google Shape;58;p8"/>
          <p:cNvSpPr txBox="1"/>
          <p:nvPr>
            <p:ph type="title"/>
          </p:nvPr>
        </p:nvSpPr>
        <p:spPr>
          <a:xfrm>
            <a:off x="7001700" y="1252523"/>
            <a:ext cx="4284600" cy="2442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nda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8"/>
          <p:cNvSpPr txBox="1"/>
          <p:nvPr>
            <p:ph idx="1" type="body"/>
          </p:nvPr>
        </p:nvSpPr>
        <p:spPr>
          <a:xfrm>
            <a:off x="7001688" y="3695163"/>
            <a:ext cx="4284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id="60" name="Google Shape;60;p8"/>
          <p:cNvPicPr preferRelativeResize="0"/>
          <p:nvPr/>
        </p:nvPicPr>
        <p:blipFill rotWithShape="1">
          <a:blip r:embed="rId2">
            <a:alphaModFix/>
          </a:blip>
          <a:srcRect b="0" l="0" r="0" t="0"/>
          <a:stretch/>
        </p:blipFill>
        <p:spPr>
          <a:xfrm>
            <a:off x="1142325" y="1370450"/>
            <a:ext cx="4940524" cy="41171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9"/>
          <p:cNvSpPr txBox="1"/>
          <p:nvPr>
            <p:ph type="title"/>
          </p:nvPr>
        </p:nvSpPr>
        <p:spPr>
          <a:xfrm>
            <a:off x="838101" y="937034"/>
            <a:ext cx="10515600" cy="11176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 type="body"/>
          </p:nvPr>
        </p:nvSpPr>
        <p:spPr>
          <a:xfrm>
            <a:off x="838200" y="2355925"/>
            <a:ext cx="5181600" cy="38210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9"/>
          <p:cNvSpPr txBox="1"/>
          <p:nvPr>
            <p:ph idx="2" type="body"/>
          </p:nvPr>
        </p:nvSpPr>
        <p:spPr>
          <a:xfrm>
            <a:off x="6172200" y="2355925"/>
            <a:ext cx="5181600" cy="38210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jpg"/><Relationship Id="rId2" Type="http://schemas.openxmlformats.org/officeDocument/2006/relationships/image" Target="../media/image9.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1.jpg"/><Relationship Id="rId2" Type="http://schemas.openxmlformats.org/officeDocument/2006/relationships/image" Target="../media/image12.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501" y="0"/>
            <a:ext cx="12190801" cy="6858002"/>
          </a:xfrm>
          <a:prstGeom prst="rect">
            <a:avLst/>
          </a:prstGeom>
          <a:noFill/>
          <a:ln>
            <a:noFill/>
          </a:ln>
        </p:spPr>
      </p:pic>
      <p:sp>
        <p:nvSpPr>
          <p:cNvPr id="7" name="Google Shape;7;p1"/>
          <p:cNvSpPr/>
          <p:nvPr/>
        </p:nvSpPr>
        <p:spPr>
          <a:xfrm>
            <a:off x="8244114" y="0"/>
            <a:ext cx="3947885" cy="653143"/>
          </a:xfrm>
          <a:prstGeom prst="rect">
            <a:avLst/>
          </a:prstGeom>
          <a:solidFill>
            <a:srgbClr val="F0FB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 name="Google Shape;8;p1"/>
          <p:cNvSpPr txBox="1"/>
          <p:nvPr>
            <p:ph type="title"/>
          </p:nvPr>
        </p:nvSpPr>
        <p:spPr>
          <a:xfrm>
            <a:off x="838101" y="937034"/>
            <a:ext cx="10515600" cy="111767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838200" y="2338603"/>
            <a:ext cx="10515600" cy="383836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programsekolahpenggerak | Program Sekolah Penggerak" id="13" name="Google Shape;13;p1"/>
          <p:cNvPicPr preferRelativeResize="0"/>
          <p:nvPr/>
        </p:nvPicPr>
        <p:blipFill rotWithShape="1">
          <a:blip r:embed="rId2">
            <a:alphaModFix/>
          </a:blip>
          <a:srcRect b="0" l="0" r="0" t="0"/>
          <a:stretch/>
        </p:blipFill>
        <p:spPr>
          <a:xfrm>
            <a:off x="9057839" y="0"/>
            <a:ext cx="3133461" cy="917600"/>
          </a:xfrm>
          <a:prstGeom prst="rect">
            <a:avLst/>
          </a:prstGeom>
          <a:noFill/>
          <a:ln>
            <a:noFill/>
          </a:ln>
        </p:spPr>
      </p:pic>
      <p:sp>
        <p:nvSpPr>
          <p:cNvPr id="14" name="Google Shape;14;p1"/>
          <p:cNvSpPr/>
          <p:nvPr/>
        </p:nvSpPr>
        <p:spPr>
          <a:xfrm>
            <a:off x="958200" y="190588"/>
            <a:ext cx="3080400" cy="552000"/>
          </a:xfrm>
          <a:prstGeom prst="rect">
            <a:avLst/>
          </a:prstGeom>
          <a:solidFill>
            <a:srgbClr val="F0F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Kementerian Pendidikan, Kebudayaan, Riset, dan Teknologi</a:t>
            </a:r>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1">
            <a:alphaModFix/>
          </a:blip>
          <a:srcRect b="0" l="0" r="0" t="0"/>
          <a:stretch/>
        </p:blipFill>
        <p:spPr>
          <a:xfrm>
            <a:off x="501" y="0"/>
            <a:ext cx="12190801" cy="6858002"/>
          </a:xfrm>
          <a:prstGeom prst="rect">
            <a:avLst/>
          </a:prstGeom>
          <a:noFill/>
          <a:ln>
            <a:noFill/>
          </a:ln>
        </p:spPr>
      </p:pic>
      <p:sp>
        <p:nvSpPr>
          <p:cNvPr id="85" name="Google Shape;85;p13"/>
          <p:cNvSpPr/>
          <p:nvPr/>
        </p:nvSpPr>
        <p:spPr>
          <a:xfrm>
            <a:off x="8244114" y="0"/>
            <a:ext cx="3948000" cy="653100"/>
          </a:xfrm>
          <a:prstGeom prst="rect">
            <a:avLst/>
          </a:prstGeom>
          <a:solidFill>
            <a:srgbClr val="F0FB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6" name="Google Shape;86;p13"/>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7" name="Google Shape;87;p13"/>
          <p:cNvSpPr txBox="1"/>
          <p:nvPr>
            <p:ph idx="1" type="body"/>
          </p:nvPr>
        </p:nvSpPr>
        <p:spPr>
          <a:xfrm>
            <a:off x="838200" y="2338603"/>
            <a:ext cx="10515600" cy="38385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8" name="Google Shape;88;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9" name="Google Shape;89;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0" name="Google Shape;90;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programsekolahpenggerak | Program Sekolah Penggerak" id="91" name="Google Shape;91;p13"/>
          <p:cNvPicPr preferRelativeResize="0"/>
          <p:nvPr/>
        </p:nvPicPr>
        <p:blipFill rotWithShape="1">
          <a:blip r:embed="rId2">
            <a:alphaModFix/>
          </a:blip>
          <a:srcRect b="0" l="0" r="0" t="0"/>
          <a:stretch/>
        </p:blipFill>
        <p:spPr>
          <a:xfrm>
            <a:off x="9111726" y="15586"/>
            <a:ext cx="3080272" cy="9020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image" Target="../media/image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5"/>
          <p:cNvSpPr txBox="1"/>
          <p:nvPr>
            <p:ph type="ctrTitle"/>
          </p:nvPr>
        </p:nvSpPr>
        <p:spPr>
          <a:xfrm>
            <a:off x="866225" y="1761975"/>
            <a:ext cx="10450200" cy="2387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1D81F7"/>
              </a:buClr>
              <a:buSzPct val="100000"/>
              <a:buFont typeface="Candara"/>
              <a:buNone/>
            </a:pPr>
            <a:r>
              <a:rPr b="1" lang="en-US">
                <a:solidFill>
                  <a:srgbClr val="1D81F7"/>
                </a:solidFill>
              </a:rPr>
              <a:t>REFLEKSI PEMBELAJARAN PARADIGMA BARU</a:t>
            </a:r>
            <a:endParaRPr b="1">
              <a:solidFill>
                <a:srgbClr val="1D81F7"/>
              </a:solidFill>
            </a:endParaRPr>
          </a:p>
          <a:p>
            <a:pPr indent="0" lvl="0" marL="0" rtl="0" algn="l">
              <a:lnSpc>
                <a:spcPct val="90000"/>
              </a:lnSpc>
              <a:spcBef>
                <a:spcPts val="0"/>
              </a:spcBef>
              <a:spcAft>
                <a:spcPts val="0"/>
              </a:spcAft>
              <a:buClr>
                <a:srgbClr val="1D81F7"/>
              </a:buClr>
              <a:buSzPct val="100000"/>
              <a:buFont typeface="Candara"/>
              <a:buNone/>
            </a:pPr>
            <a:r>
              <a:t/>
            </a:r>
            <a:endParaRPr/>
          </a:p>
        </p:txBody>
      </p:sp>
      <p:sp>
        <p:nvSpPr>
          <p:cNvPr id="168" name="Google Shape;168;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sz="3300">
                <a:latin typeface="Candara"/>
                <a:ea typeface="Candara"/>
                <a:cs typeface="Candara"/>
                <a:sym typeface="Candara"/>
              </a:rPr>
              <a:t>Unit Modul</a:t>
            </a:r>
            <a:endParaRPr sz="3300">
              <a:latin typeface="Candara"/>
              <a:ea typeface="Candara"/>
              <a:cs typeface="Candara"/>
              <a:sym typeface="Candar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4"/>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34"/>
          <p:cNvSpPr txBox="1"/>
          <p:nvPr/>
        </p:nvSpPr>
        <p:spPr>
          <a:xfrm>
            <a:off x="841825" y="2243925"/>
            <a:ext cx="9998700" cy="18933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rgbClr val="000000"/>
              </a:buClr>
              <a:buSzPts val="3700"/>
              <a:buFont typeface="Arial"/>
              <a:buNone/>
            </a:pPr>
            <a:r>
              <a:rPr b="0" i="0" lang="en-US" sz="3700" u="none" cap="none" strike="noStrike">
                <a:solidFill>
                  <a:schemeClr val="dk1"/>
                </a:solidFill>
                <a:latin typeface="Candara"/>
                <a:ea typeface="Candara"/>
                <a:cs typeface="Candara"/>
                <a:sym typeface="Candara"/>
              </a:rPr>
              <a:t>Sebagai pendidik, selama ini, Apa yang Bapak/Ibu gunakan sebagai panduan dalam  merencanakan perjalanan belajar murid?</a:t>
            </a:r>
            <a:r>
              <a:rPr b="0" i="0" lang="en-US" sz="1100" u="none" cap="none" strike="noStrike">
                <a:solidFill>
                  <a:schemeClr val="dk1"/>
                </a:solidFill>
                <a:latin typeface="Candara"/>
                <a:ea typeface="Candara"/>
                <a:cs typeface="Candara"/>
                <a:sym typeface="Candara"/>
              </a:rPr>
              <a:t> </a:t>
            </a:r>
            <a:endParaRPr b="0" i="0" sz="37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5"/>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35"/>
          <p:cNvSpPr txBox="1"/>
          <p:nvPr/>
        </p:nvSpPr>
        <p:spPr>
          <a:xfrm>
            <a:off x="887075" y="2670450"/>
            <a:ext cx="9998700" cy="18933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rgbClr val="000000"/>
              </a:buClr>
              <a:buSzPts val="3700"/>
              <a:buFont typeface="Arial"/>
              <a:buNone/>
            </a:pPr>
            <a:r>
              <a:rPr b="0" i="0" lang="en-US" sz="3700" u="none" cap="none" strike="noStrike">
                <a:solidFill>
                  <a:schemeClr val="dk1"/>
                </a:solidFill>
                <a:latin typeface="Candara"/>
                <a:ea typeface="Candara"/>
                <a:cs typeface="Candara"/>
                <a:sym typeface="Candara"/>
              </a:rPr>
              <a:t>Menurut Bapak/Ibu apa yang seharusnya menjadi alasan terhadap berubahnya sebuah kurikulum?</a:t>
            </a:r>
            <a:endParaRPr b="0" i="0" sz="37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6"/>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36"/>
          <p:cNvSpPr txBox="1"/>
          <p:nvPr/>
        </p:nvSpPr>
        <p:spPr>
          <a:xfrm>
            <a:off x="887075" y="2197650"/>
            <a:ext cx="9998700" cy="2462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700"/>
              <a:buFont typeface="Arial"/>
              <a:buNone/>
            </a:pPr>
            <a:r>
              <a:rPr b="0" i="0" lang="en-US" sz="3700" u="none" cap="none" strike="noStrike">
                <a:solidFill>
                  <a:schemeClr val="dk1"/>
                </a:solidFill>
                <a:latin typeface="Candara"/>
                <a:ea typeface="Candara"/>
                <a:cs typeface="Candara"/>
                <a:sym typeface="Candara"/>
              </a:rPr>
              <a:t>Dari pengalaman mengajar mana yang lebih sering terjadi, menyelesaikan materi yang ada atau mencapai tujuan yang ada di dalam kurikulum? Jelaskan analisa Bapak/Ibu!</a:t>
            </a:r>
            <a:endParaRPr b="0" i="0" sz="37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7"/>
          <p:cNvSpPr txBox="1"/>
          <p:nvPr>
            <p:ph type="title"/>
          </p:nvPr>
        </p:nvSpPr>
        <p:spPr>
          <a:xfrm>
            <a:off x="233074" y="2102225"/>
            <a:ext cx="5558100" cy="20379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D81F7"/>
              </a:buClr>
              <a:buSzPts val="6000"/>
              <a:buFont typeface="Arial"/>
              <a:buNone/>
            </a:pPr>
            <a:r>
              <a:rPr b="1" lang="en-US">
                <a:latin typeface="Candara"/>
                <a:ea typeface="Candara"/>
                <a:cs typeface="Candara"/>
                <a:sym typeface="Candara"/>
              </a:rPr>
              <a:t>EKSPLORASI KONSEP 1</a:t>
            </a:r>
            <a:endParaRPr>
              <a:latin typeface="Candara"/>
              <a:ea typeface="Candara"/>
              <a:cs typeface="Candara"/>
              <a:sym typeface="Candara"/>
            </a:endParaRPr>
          </a:p>
        </p:txBody>
      </p:sp>
      <p:cxnSp>
        <p:nvCxnSpPr>
          <p:cNvPr id="251" name="Google Shape;251;p37"/>
          <p:cNvCxnSpPr/>
          <p:nvPr/>
        </p:nvCxnSpPr>
        <p:spPr>
          <a:xfrm>
            <a:off x="712694" y="4087903"/>
            <a:ext cx="4625700" cy="0"/>
          </a:xfrm>
          <a:prstGeom prst="straightConnector1">
            <a:avLst/>
          </a:prstGeom>
          <a:noFill/>
          <a:ln cap="flat" cmpd="sng" w="19050">
            <a:solidFill>
              <a:schemeClr val="accent2"/>
            </a:solidFill>
            <a:prstDash val="solid"/>
            <a:miter lim="800000"/>
            <a:headEnd len="sm" w="sm" type="none"/>
            <a:tailEnd len="sm" w="sm" type="none"/>
          </a:ln>
        </p:spPr>
      </p:cxnSp>
      <p:sp>
        <p:nvSpPr>
          <p:cNvPr id="252" name="Google Shape;252;p37"/>
          <p:cNvSpPr/>
          <p:nvPr/>
        </p:nvSpPr>
        <p:spPr>
          <a:xfrm>
            <a:off x="6880413" y="1109382"/>
            <a:ext cx="4639200" cy="4639200"/>
          </a:xfrm>
          <a:prstGeom prst="ellipse">
            <a:avLst/>
          </a:prstGeom>
          <a:noFill/>
          <a:ln cap="flat" cmpd="sng" w="57150">
            <a:solidFill>
              <a:srgbClr val="1D81F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Book, energy, idea, knowledge icon - Free download" id="253" name="Google Shape;253;p37"/>
          <p:cNvPicPr preferRelativeResize="0"/>
          <p:nvPr/>
        </p:nvPicPr>
        <p:blipFill rotWithShape="1">
          <a:blip r:embed="rId3">
            <a:alphaModFix/>
          </a:blip>
          <a:srcRect b="0" l="0" r="0" t="0"/>
          <a:stretch/>
        </p:blipFill>
        <p:spPr>
          <a:xfrm>
            <a:off x="7097716" y="1308848"/>
            <a:ext cx="4240303" cy="424030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8"/>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38"/>
          <p:cNvSpPr txBox="1"/>
          <p:nvPr/>
        </p:nvSpPr>
        <p:spPr>
          <a:xfrm>
            <a:off x="226975" y="845500"/>
            <a:ext cx="99987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Candara"/>
                <a:ea typeface="Candara"/>
                <a:cs typeface="Candara"/>
                <a:sym typeface="Candara"/>
              </a:rPr>
              <a:t>Apa itu Kurikulum?</a:t>
            </a:r>
            <a:endParaRPr b="0" i="0" sz="4800" u="none" cap="none" strike="noStrike">
              <a:solidFill>
                <a:srgbClr val="000000"/>
              </a:solidFill>
              <a:latin typeface="Candara"/>
              <a:ea typeface="Candara"/>
              <a:cs typeface="Candara"/>
              <a:sym typeface="Candara"/>
            </a:endParaRPr>
          </a:p>
        </p:txBody>
      </p:sp>
      <p:sp>
        <p:nvSpPr>
          <p:cNvPr id="260" name="Google Shape;260;p38"/>
          <p:cNvSpPr txBox="1"/>
          <p:nvPr/>
        </p:nvSpPr>
        <p:spPr>
          <a:xfrm>
            <a:off x="226975" y="1940900"/>
            <a:ext cx="10394700" cy="517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sng" cap="none" strike="noStrike">
                <a:solidFill>
                  <a:schemeClr val="dk1"/>
                </a:solidFill>
                <a:latin typeface="Calibri"/>
                <a:ea typeface="Calibri"/>
                <a:cs typeface="Calibri"/>
                <a:sym typeface="Calibri"/>
              </a:rPr>
              <a:t>sampai hari ini, belum ada pengertian kurikulum yang mengikat secara universal. </a:t>
            </a:r>
            <a:endParaRPr b="0" i="0" sz="2200" u="sng"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50000"/>
              </a:lnSpc>
              <a:spcBef>
                <a:spcPts val="1200"/>
              </a:spcBef>
              <a:spcAft>
                <a:spcPts val="0"/>
              </a:spcAft>
              <a:buClr>
                <a:srgbClr val="000000"/>
              </a:buClr>
              <a:buSzPts val="2200"/>
              <a:buFont typeface="Arial"/>
              <a:buNone/>
            </a:pPr>
            <a:r>
              <a:rPr b="0" i="0" lang="en-US" sz="2200" u="none" cap="none" strike="noStrike">
                <a:solidFill>
                  <a:schemeClr val="dk1"/>
                </a:solidFill>
                <a:latin typeface="Calibri"/>
                <a:ea typeface="Calibri"/>
                <a:cs typeface="Calibri"/>
                <a:sym typeface="Calibri"/>
              </a:rPr>
              <a:t>Kurikulum dapat dimaknai sebagai </a:t>
            </a:r>
            <a:r>
              <a:rPr b="1" i="0" lang="en-US" sz="2200" u="none" cap="none" strike="noStrike">
                <a:solidFill>
                  <a:schemeClr val="dk1"/>
                </a:solidFill>
                <a:latin typeface="Calibri"/>
                <a:ea typeface="Calibri"/>
                <a:cs typeface="Calibri"/>
                <a:sym typeface="Calibri"/>
              </a:rPr>
              <a:t>titik awal sampai titik akhir pengalaman belajar murid.  </a:t>
            </a:r>
            <a:endParaRPr b="1" i="0" sz="2200" u="none" cap="none" strike="noStrike">
              <a:solidFill>
                <a:schemeClr val="dk1"/>
              </a:solidFill>
              <a:latin typeface="Calibri"/>
              <a:ea typeface="Calibri"/>
              <a:cs typeface="Calibri"/>
              <a:sym typeface="Calibri"/>
            </a:endParaRPr>
          </a:p>
          <a:p>
            <a:pPr indent="0" lvl="0" marL="0" marR="0" rtl="0" algn="l">
              <a:lnSpc>
                <a:spcPct val="150000"/>
              </a:lnSpc>
              <a:spcBef>
                <a:spcPts val="1200"/>
              </a:spcBef>
              <a:spcAft>
                <a:spcPts val="0"/>
              </a:spcAft>
              <a:buClr>
                <a:srgbClr val="000000"/>
              </a:buClr>
              <a:buSzPts val="2200"/>
              <a:buFont typeface="Arial"/>
              <a:buNone/>
            </a:pPr>
            <a:r>
              <a:rPr b="0" i="0" lang="en-US" sz="2200" u="none" cap="none" strike="noStrike">
                <a:solidFill>
                  <a:schemeClr val="dk1"/>
                </a:solidFill>
                <a:latin typeface="Calibri"/>
                <a:ea typeface="Calibri"/>
                <a:cs typeface="Calibri"/>
                <a:sym typeface="Calibri"/>
              </a:rPr>
              <a:t>Ada juga yang memaknai kurikulum sebagai </a:t>
            </a:r>
            <a:r>
              <a:rPr b="1" i="0" lang="en-US" sz="2200" u="none" cap="none" strike="noStrike">
                <a:solidFill>
                  <a:schemeClr val="dk1"/>
                </a:solidFill>
                <a:latin typeface="Calibri"/>
                <a:ea typeface="Calibri"/>
                <a:cs typeface="Calibri"/>
                <a:sym typeface="Calibri"/>
              </a:rPr>
              <a:t>“ jantung atau isi pendidikan”, yaitu ‘apa saja yang akan murid pelajari’.  </a:t>
            </a:r>
            <a:r>
              <a:rPr b="0" i="0" lang="en-US" sz="2200" u="none" cap="none" strike="noStrike">
                <a:solidFill>
                  <a:schemeClr val="dk1"/>
                </a:solidFill>
                <a:latin typeface="Calibri"/>
                <a:ea typeface="Calibri"/>
                <a:cs typeface="Calibri"/>
                <a:sym typeface="Calibri"/>
              </a:rPr>
              <a:t>Jika tidak ada jantung atau isi pendidikan, maka tidak ada yang ‘memompa darah’ atau ‘kosong’. </a:t>
            </a:r>
            <a:endParaRPr b="0" i="0" sz="2200" u="none" cap="none" strike="noStrike">
              <a:solidFill>
                <a:schemeClr val="dk1"/>
              </a:solidFill>
              <a:latin typeface="Calibri"/>
              <a:ea typeface="Calibri"/>
              <a:cs typeface="Calibri"/>
              <a:sym typeface="Calibri"/>
            </a:endParaRPr>
          </a:p>
          <a:p>
            <a:pPr indent="0" lvl="0" marL="0" marR="0" rtl="0" algn="l">
              <a:lnSpc>
                <a:spcPct val="150000"/>
              </a:lnSpc>
              <a:spcBef>
                <a:spcPts val="1200"/>
              </a:spcBef>
              <a:spcAft>
                <a:spcPts val="0"/>
              </a:spcAft>
              <a:buClr>
                <a:schemeClr val="dk1"/>
              </a:buClr>
              <a:buSzPts val="1100"/>
              <a:buFont typeface="Arial"/>
              <a:buNone/>
            </a:pPr>
            <a:r>
              <a:rPr b="0" i="0" lang="en-US" sz="2200" u="none" cap="none" strike="noStrike">
                <a:solidFill>
                  <a:schemeClr val="dk1"/>
                </a:solidFill>
                <a:latin typeface="Calibri"/>
                <a:ea typeface="Calibri"/>
                <a:cs typeface="Calibri"/>
                <a:sym typeface="Calibri"/>
              </a:rPr>
              <a:t>Bahkan, ada juga yang menganggap kurikulum sebagai </a:t>
            </a:r>
            <a:r>
              <a:rPr b="1" i="0" lang="en-US" sz="2200" u="none" cap="none" strike="noStrike">
                <a:solidFill>
                  <a:schemeClr val="dk1"/>
                </a:solidFill>
                <a:latin typeface="Calibri"/>
                <a:ea typeface="Calibri"/>
                <a:cs typeface="Calibri"/>
                <a:sym typeface="Calibri"/>
              </a:rPr>
              <a:t>program pendidikan</a:t>
            </a:r>
            <a:r>
              <a:rPr b="0" i="0" lang="en-US" sz="2200" u="none" cap="none" strike="noStrike">
                <a:solidFill>
                  <a:schemeClr val="dk1"/>
                </a:solidFill>
                <a:latin typeface="Calibri"/>
                <a:ea typeface="Calibri"/>
                <a:cs typeface="Calibri"/>
                <a:sym typeface="Calibri"/>
              </a:rPr>
              <a:t>. Program yang menyediakan pengalaman-pengalaman belajar untuk perubahan perilaku murid.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9"/>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39"/>
          <p:cNvSpPr txBox="1"/>
          <p:nvPr/>
        </p:nvSpPr>
        <p:spPr>
          <a:xfrm>
            <a:off x="226975" y="845500"/>
            <a:ext cx="99987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Candara"/>
                <a:ea typeface="Candara"/>
                <a:cs typeface="Candara"/>
                <a:sym typeface="Candara"/>
              </a:rPr>
              <a:t>Apa itu Kurikulum?</a:t>
            </a:r>
            <a:endParaRPr b="0" i="0" sz="4800" u="none" cap="none" strike="noStrike">
              <a:solidFill>
                <a:srgbClr val="000000"/>
              </a:solidFill>
              <a:latin typeface="Candara"/>
              <a:ea typeface="Candara"/>
              <a:cs typeface="Candara"/>
              <a:sym typeface="Candara"/>
            </a:endParaRPr>
          </a:p>
        </p:txBody>
      </p:sp>
      <p:sp>
        <p:nvSpPr>
          <p:cNvPr id="267" name="Google Shape;267;p39"/>
          <p:cNvSpPr txBox="1"/>
          <p:nvPr/>
        </p:nvSpPr>
        <p:spPr>
          <a:xfrm>
            <a:off x="331200" y="2170175"/>
            <a:ext cx="5148600" cy="35094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1200"/>
              </a:spcBef>
              <a:spcAft>
                <a:spcPts val="0"/>
              </a:spcAft>
              <a:buClr>
                <a:schemeClr val="dk1"/>
              </a:buClr>
              <a:buSzPts val="1100"/>
              <a:buFont typeface="Arial"/>
              <a:buNone/>
            </a:pPr>
            <a:r>
              <a:rPr b="0" i="0" lang="en-US" sz="2000" u="none" cap="none" strike="noStrike">
                <a:solidFill>
                  <a:schemeClr val="dk1"/>
                </a:solidFill>
                <a:latin typeface="Candara"/>
                <a:ea typeface="Candara"/>
                <a:cs typeface="Candara"/>
                <a:sym typeface="Candara"/>
              </a:rPr>
              <a:t>Ralph Tyler dalam bukunya </a:t>
            </a:r>
            <a:r>
              <a:rPr b="0" i="1" lang="en-US" sz="2000" u="none" cap="none" strike="noStrike">
                <a:solidFill>
                  <a:schemeClr val="dk1"/>
                </a:solidFill>
                <a:latin typeface="Candara"/>
                <a:ea typeface="Candara"/>
                <a:cs typeface="Candara"/>
                <a:sym typeface="Candara"/>
              </a:rPr>
              <a:t>“The basic principle of curriculum”</a:t>
            </a:r>
            <a:r>
              <a:rPr b="0" i="0" lang="en-US" sz="2000" u="none" cap="none" strike="noStrike">
                <a:solidFill>
                  <a:schemeClr val="dk1"/>
                </a:solidFill>
                <a:latin typeface="Candara"/>
                <a:ea typeface="Candara"/>
                <a:cs typeface="Candara"/>
                <a:sym typeface="Candara"/>
              </a:rPr>
              <a:t>,  mengungkapkan setidaknya ada 4 komponen dalam kurikulum yaitu,</a:t>
            </a:r>
            <a:endParaRPr b="0" i="0" sz="2000" u="none" cap="none" strike="noStrike">
              <a:solidFill>
                <a:schemeClr val="dk1"/>
              </a:solidFill>
              <a:latin typeface="Candara"/>
              <a:ea typeface="Candara"/>
              <a:cs typeface="Candara"/>
              <a:sym typeface="Candara"/>
            </a:endParaRPr>
          </a:p>
          <a:p>
            <a:pPr indent="-355600" lvl="0" marL="457200" marR="0" rtl="0" algn="l">
              <a:lnSpc>
                <a:spcPct val="115000"/>
              </a:lnSpc>
              <a:spcBef>
                <a:spcPts val="1200"/>
              </a:spcBef>
              <a:spcAft>
                <a:spcPts val="0"/>
              </a:spcAft>
              <a:buClr>
                <a:schemeClr val="dk1"/>
              </a:buClr>
              <a:buSzPts val="2000"/>
              <a:buFont typeface="Candara"/>
              <a:buAutoNum type="arabicPeriod"/>
            </a:pPr>
            <a:r>
              <a:rPr b="0" i="0" lang="en-US" sz="2000" u="none" cap="none" strike="noStrike">
                <a:solidFill>
                  <a:schemeClr val="dk1"/>
                </a:solidFill>
                <a:latin typeface="Candara"/>
                <a:ea typeface="Candara"/>
                <a:cs typeface="Candara"/>
                <a:sym typeface="Candara"/>
              </a:rPr>
              <a:t>Tujuan</a:t>
            </a:r>
            <a:endParaRPr b="0" i="0" sz="2000" u="none" cap="none" strike="noStrike">
              <a:solidFill>
                <a:schemeClr val="dk1"/>
              </a:solidFill>
              <a:latin typeface="Candara"/>
              <a:ea typeface="Candara"/>
              <a:cs typeface="Candara"/>
              <a:sym typeface="Candara"/>
            </a:endParaRPr>
          </a:p>
          <a:p>
            <a:pPr indent="-355600" lvl="0" marL="457200" marR="0" rtl="0" algn="l">
              <a:lnSpc>
                <a:spcPct val="115000"/>
              </a:lnSpc>
              <a:spcBef>
                <a:spcPts val="0"/>
              </a:spcBef>
              <a:spcAft>
                <a:spcPts val="0"/>
              </a:spcAft>
              <a:buClr>
                <a:schemeClr val="dk1"/>
              </a:buClr>
              <a:buSzPts val="2000"/>
              <a:buFont typeface="Candara"/>
              <a:buAutoNum type="arabicPeriod"/>
            </a:pPr>
            <a:r>
              <a:rPr b="0" i="0" lang="en-US" sz="2000" u="none" cap="none" strike="noStrike">
                <a:solidFill>
                  <a:schemeClr val="dk1"/>
                </a:solidFill>
                <a:latin typeface="Candara"/>
                <a:ea typeface="Candara"/>
                <a:cs typeface="Candara"/>
                <a:sym typeface="Candara"/>
              </a:rPr>
              <a:t>Konten</a:t>
            </a:r>
            <a:endParaRPr b="0" i="0" sz="2000" u="none" cap="none" strike="noStrike">
              <a:solidFill>
                <a:schemeClr val="dk1"/>
              </a:solidFill>
              <a:latin typeface="Candara"/>
              <a:ea typeface="Candara"/>
              <a:cs typeface="Candara"/>
              <a:sym typeface="Candara"/>
            </a:endParaRPr>
          </a:p>
          <a:p>
            <a:pPr indent="-355600" lvl="0" marL="457200" marR="0" rtl="0" algn="l">
              <a:lnSpc>
                <a:spcPct val="115000"/>
              </a:lnSpc>
              <a:spcBef>
                <a:spcPts val="0"/>
              </a:spcBef>
              <a:spcAft>
                <a:spcPts val="0"/>
              </a:spcAft>
              <a:buClr>
                <a:schemeClr val="dk1"/>
              </a:buClr>
              <a:buSzPts val="2000"/>
              <a:buFont typeface="Candara"/>
              <a:buAutoNum type="arabicPeriod"/>
            </a:pPr>
            <a:r>
              <a:rPr b="0" i="0" lang="en-US" sz="2000" u="none" cap="none" strike="noStrike">
                <a:solidFill>
                  <a:schemeClr val="dk1"/>
                </a:solidFill>
                <a:latin typeface="Candara"/>
                <a:ea typeface="Candara"/>
                <a:cs typeface="Candara"/>
                <a:sym typeface="Candara"/>
              </a:rPr>
              <a:t>Metode/cara</a:t>
            </a:r>
            <a:endParaRPr b="0" i="0" sz="2000" u="none" cap="none" strike="noStrike">
              <a:solidFill>
                <a:schemeClr val="dk1"/>
              </a:solidFill>
              <a:latin typeface="Candara"/>
              <a:ea typeface="Candara"/>
              <a:cs typeface="Candara"/>
              <a:sym typeface="Candara"/>
            </a:endParaRPr>
          </a:p>
          <a:p>
            <a:pPr indent="-355600" lvl="0" marL="457200" marR="0" rtl="0" algn="l">
              <a:lnSpc>
                <a:spcPct val="115000"/>
              </a:lnSpc>
              <a:spcBef>
                <a:spcPts val="0"/>
              </a:spcBef>
              <a:spcAft>
                <a:spcPts val="0"/>
              </a:spcAft>
              <a:buClr>
                <a:schemeClr val="dk1"/>
              </a:buClr>
              <a:buSzPts val="2000"/>
              <a:buFont typeface="Candara"/>
              <a:buAutoNum type="arabicPeriod"/>
            </a:pPr>
            <a:r>
              <a:rPr b="0" i="0" lang="en-US" sz="2000" u="none" cap="none" strike="noStrike">
                <a:solidFill>
                  <a:schemeClr val="dk1"/>
                </a:solidFill>
                <a:latin typeface="Candara"/>
                <a:ea typeface="Candara"/>
                <a:cs typeface="Candara"/>
                <a:sym typeface="Candara"/>
              </a:rPr>
              <a:t>Evaluasi</a:t>
            </a:r>
            <a:endParaRPr b="0" i="0" sz="2000" u="none" cap="none" strike="noStrike">
              <a:solidFill>
                <a:schemeClr val="dk1"/>
              </a:solidFill>
              <a:latin typeface="Candara"/>
              <a:ea typeface="Candara"/>
              <a:cs typeface="Candara"/>
              <a:sym typeface="Candara"/>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39"/>
          <p:cNvSpPr txBox="1"/>
          <p:nvPr/>
        </p:nvSpPr>
        <p:spPr>
          <a:xfrm>
            <a:off x="5792575" y="2170175"/>
            <a:ext cx="5072400" cy="4494600"/>
          </a:xfrm>
          <a:prstGeom prst="rect">
            <a:avLst/>
          </a:prstGeom>
          <a:solidFill>
            <a:schemeClr val="lt2"/>
          </a:solidFill>
          <a:ln>
            <a:noFill/>
          </a:ln>
        </p:spPr>
        <p:txBody>
          <a:bodyPr anchorCtr="0" anchor="t" bIns="91425" lIns="91425" spcFirstLastPara="1" rIns="91425" wrap="square" tIns="91425">
            <a:spAutoFit/>
          </a:bodyPr>
          <a:lstStyle/>
          <a:p>
            <a:pPr indent="0" lvl="0" marL="0" marR="0" rtl="0" algn="l">
              <a:lnSpc>
                <a:spcPct val="150000"/>
              </a:lnSpc>
              <a:spcBef>
                <a:spcPts val="1200"/>
              </a:spcBef>
              <a:spcAft>
                <a:spcPts val="0"/>
              </a:spcAft>
              <a:buClr>
                <a:schemeClr val="dk1"/>
              </a:buClr>
              <a:buSzPts val="1100"/>
              <a:buFont typeface="Arial"/>
              <a:buNone/>
            </a:pPr>
            <a:r>
              <a:rPr b="0" i="0" lang="en-US" sz="2000" u="none" cap="none" strike="noStrike">
                <a:solidFill>
                  <a:srgbClr val="000000"/>
                </a:solidFill>
                <a:latin typeface="Candara"/>
                <a:ea typeface="Candara"/>
                <a:cs typeface="Candara"/>
                <a:sym typeface="Candara"/>
              </a:rPr>
              <a:t>Secara umum, komponen-komponen tersebut diklasifikasikan menjadi 3 hal yang digunakan di beberapa negara, yaitu;</a:t>
            </a:r>
            <a:endParaRPr b="0" i="0" sz="2000" u="none" cap="none" strike="noStrike">
              <a:solidFill>
                <a:srgbClr val="000000"/>
              </a:solidFill>
              <a:latin typeface="Candara"/>
              <a:ea typeface="Candara"/>
              <a:cs typeface="Candara"/>
              <a:sym typeface="Candara"/>
            </a:endParaRPr>
          </a:p>
          <a:p>
            <a:pPr indent="-336550" lvl="0" marL="457200" marR="0" rtl="0" algn="l">
              <a:lnSpc>
                <a:spcPct val="150000"/>
              </a:lnSpc>
              <a:spcBef>
                <a:spcPts val="1200"/>
              </a:spcBef>
              <a:spcAft>
                <a:spcPts val="0"/>
              </a:spcAft>
              <a:buClr>
                <a:schemeClr val="dk1"/>
              </a:buClr>
              <a:buSzPts val="1700"/>
              <a:buFont typeface="Candara"/>
              <a:buAutoNum type="arabicPeriod"/>
            </a:pPr>
            <a:r>
              <a:rPr b="0" i="0" lang="en-US" sz="2000" u="none" cap="none" strike="noStrike">
                <a:solidFill>
                  <a:srgbClr val="000000"/>
                </a:solidFill>
                <a:latin typeface="Candara"/>
                <a:ea typeface="Candara"/>
                <a:cs typeface="Candara"/>
                <a:sym typeface="Candara"/>
              </a:rPr>
              <a:t>Tujuan pembelajaran/konten</a:t>
            </a:r>
            <a:endParaRPr b="0" i="0" sz="2000" u="none" cap="none" strike="noStrike">
              <a:solidFill>
                <a:srgbClr val="000000"/>
              </a:solidFill>
              <a:latin typeface="Candara"/>
              <a:ea typeface="Candara"/>
              <a:cs typeface="Candara"/>
              <a:sym typeface="Candara"/>
            </a:endParaRPr>
          </a:p>
          <a:p>
            <a:pPr indent="-336550" lvl="0" marL="457200" marR="0" rtl="0" algn="l">
              <a:lnSpc>
                <a:spcPct val="150000"/>
              </a:lnSpc>
              <a:spcBef>
                <a:spcPts val="0"/>
              </a:spcBef>
              <a:spcAft>
                <a:spcPts val="0"/>
              </a:spcAft>
              <a:buClr>
                <a:schemeClr val="dk1"/>
              </a:buClr>
              <a:buSzPts val="1700"/>
              <a:buFont typeface="Candara"/>
              <a:buAutoNum type="arabicPeriod"/>
            </a:pPr>
            <a:r>
              <a:rPr b="0" i="0" lang="en-US" sz="2000" u="none" cap="none" strike="noStrike">
                <a:solidFill>
                  <a:srgbClr val="000000"/>
                </a:solidFill>
                <a:latin typeface="Candara"/>
                <a:ea typeface="Candara"/>
                <a:cs typeface="Candara"/>
                <a:sym typeface="Candara"/>
              </a:rPr>
              <a:t>Panduan pedagogi</a:t>
            </a:r>
            <a:endParaRPr b="0" i="0" sz="2000" u="none" cap="none" strike="noStrike">
              <a:solidFill>
                <a:srgbClr val="000000"/>
              </a:solidFill>
              <a:latin typeface="Candara"/>
              <a:ea typeface="Candara"/>
              <a:cs typeface="Candara"/>
              <a:sym typeface="Candara"/>
            </a:endParaRPr>
          </a:p>
          <a:p>
            <a:pPr indent="-336550" lvl="0" marL="457200" marR="0" rtl="0" algn="l">
              <a:lnSpc>
                <a:spcPct val="150000"/>
              </a:lnSpc>
              <a:spcBef>
                <a:spcPts val="0"/>
              </a:spcBef>
              <a:spcAft>
                <a:spcPts val="0"/>
              </a:spcAft>
              <a:buClr>
                <a:schemeClr val="dk1"/>
              </a:buClr>
              <a:buSzPts val="1700"/>
              <a:buFont typeface="Candara"/>
              <a:buAutoNum type="arabicPeriod"/>
            </a:pPr>
            <a:r>
              <a:rPr b="0" i="0" lang="en-US" sz="2000" u="none" cap="none" strike="noStrike">
                <a:solidFill>
                  <a:srgbClr val="000000"/>
                </a:solidFill>
                <a:latin typeface="Candara"/>
                <a:ea typeface="Candara"/>
                <a:cs typeface="Candara"/>
                <a:sym typeface="Candara"/>
              </a:rPr>
              <a:t>Panduan asesmen</a:t>
            </a:r>
            <a:endParaRPr b="0" i="0" sz="2000" u="none" cap="none" strike="noStrike">
              <a:solidFill>
                <a:srgbClr val="000000"/>
              </a:solidFill>
              <a:latin typeface="Candara"/>
              <a:ea typeface="Candara"/>
              <a:cs typeface="Candara"/>
              <a:sym typeface="Candara"/>
            </a:endParaRPr>
          </a:p>
          <a:p>
            <a:pPr indent="0" lvl="0" marL="0" marR="0" rtl="0" algn="l">
              <a:lnSpc>
                <a:spcPct val="150000"/>
              </a:lnSpc>
              <a:spcBef>
                <a:spcPts val="1200"/>
              </a:spcBef>
              <a:spcAft>
                <a:spcPts val="1200"/>
              </a:spcAft>
              <a:buClr>
                <a:srgbClr val="000000"/>
              </a:buClr>
              <a:buSzPts val="2000"/>
              <a:buFont typeface="Arial"/>
              <a:buNone/>
            </a:pPr>
            <a:r>
              <a:rPr b="0" i="0" lang="en-US" sz="2000" u="none" cap="none" strike="noStrike">
                <a:solidFill>
                  <a:srgbClr val="000000"/>
                </a:solidFill>
                <a:latin typeface="Candara"/>
                <a:ea typeface="Candara"/>
                <a:cs typeface="Candara"/>
                <a:sym typeface="Candara"/>
              </a:rPr>
              <a:t>Kerangka/komponen ini dapat kita gunakan dalam mendesain kurikulum dan pembelajaran </a:t>
            </a:r>
            <a:r>
              <a:rPr b="1" i="0" lang="en-US" sz="2000" u="none" cap="none" strike="noStrike">
                <a:solidFill>
                  <a:srgbClr val="000000"/>
                </a:solidFill>
                <a:latin typeface="Candara"/>
                <a:ea typeface="Candara"/>
                <a:cs typeface="Candara"/>
                <a:sym typeface="Candara"/>
              </a:rPr>
              <a:t>berdasarkan kebutuhan murid.</a:t>
            </a:r>
            <a:r>
              <a:rPr b="0" i="0" lang="en-US" sz="2000" u="none" cap="none" strike="noStrike">
                <a:solidFill>
                  <a:srgbClr val="000000"/>
                </a:solidFill>
                <a:latin typeface="Candara"/>
                <a:ea typeface="Candara"/>
                <a:cs typeface="Candara"/>
                <a:sym typeface="Candara"/>
              </a:rPr>
              <a:t> </a:t>
            </a:r>
            <a:endParaRPr b="0" i="0" sz="2000" u="none" cap="none" strike="noStrike">
              <a:solidFill>
                <a:srgbClr val="000000"/>
              </a:solidFill>
              <a:latin typeface="Candara"/>
              <a:ea typeface="Candara"/>
              <a:cs typeface="Candara"/>
              <a:sym typeface="Candar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0"/>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40"/>
          <p:cNvSpPr txBox="1"/>
          <p:nvPr/>
        </p:nvSpPr>
        <p:spPr>
          <a:xfrm>
            <a:off x="226975" y="845500"/>
            <a:ext cx="99987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Candara"/>
                <a:ea typeface="Candara"/>
                <a:cs typeface="Candara"/>
                <a:sym typeface="Candara"/>
              </a:rPr>
              <a:t>Apa itu Kurikulum?</a:t>
            </a:r>
            <a:endParaRPr b="0" i="0" sz="4800" u="none" cap="none" strike="noStrike">
              <a:solidFill>
                <a:srgbClr val="000000"/>
              </a:solidFill>
              <a:latin typeface="Candara"/>
              <a:ea typeface="Candara"/>
              <a:cs typeface="Candara"/>
              <a:sym typeface="Candara"/>
            </a:endParaRPr>
          </a:p>
        </p:txBody>
      </p:sp>
      <p:sp>
        <p:nvSpPr>
          <p:cNvPr id="275" name="Google Shape;275;p40"/>
          <p:cNvSpPr txBox="1"/>
          <p:nvPr/>
        </p:nvSpPr>
        <p:spPr>
          <a:xfrm>
            <a:off x="331200" y="2170175"/>
            <a:ext cx="10943700" cy="1462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2000"/>
              <a:buFont typeface="Arial"/>
              <a:buNone/>
            </a:pPr>
            <a:r>
              <a:rPr b="0" i="0" lang="en-US" sz="2000" u="none" cap="none" strike="noStrike">
                <a:solidFill>
                  <a:schemeClr val="dk1"/>
                </a:solidFill>
                <a:latin typeface="Candara"/>
                <a:ea typeface="Candara"/>
                <a:cs typeface="Candara"/>
                <a:sym typeface="Candara"/>
              </a:rPr>
              <a:t>Ada dua hal utama yang ada pada kurikulum yang perlu digarisbawahi:</a:t>
            </a:r>
            <a:endParaRPr b="0" i="0" sz="2000" u="none" cap="none" strike="noStrike">
              <a:solidFill>
                <a:schemeClr val="dk1"/>
              </a:solidFill>
              <a:latin typeface="Candara"/>
              <a:ea typeface="Candara"/>
              <a:cs typeface="Candara"/>
              <a:sym typeface="Candara"/>
            </a:endParaRPr>
          </a:p>
          <a:p>
            <a:pPr indent="-298450" lvl="0" marL="457200" marR="0" rtl="0" algn="l">
              <a:lnSpc>
                <a:spcPct val="150000"/>
              </a:lnSpc>
              <a:spcBef>
                <a:spcPts val="1200"/>
              </a:spcBef>
              <a:spcAft>
                <a:spcPts val="0"/>
              </a:spcAft>
              <a:buClr>
                <a:schemeClr val="dk1"/>
              </a:buClr>
              <a:buSzPts val="1100"/>
              <a:buFont typeface="Arial"/>
              <a:buAutoNum type="arabicPeriod"/>
            </a:pPr>
            <a:r>
              <a:rPr b="0" i="0" lang="en-US" sz="2000" u="none" cap="none" strike="noStrike">
                <a:solidFill>
                  <a:schemeClr val="dk1"/>
                </a:solidFill>
                <a:latin typeface="Candara"/>
                <a:ea typeface="Candara"/>
                <a:cs typeface="Candara"/>
                <a:sym typeface="Candara"/>
              </a:rPr>
              <a:t>Kompetensi apa yang akan dimiliki murid sebagai proyeksi masa depan</a:t>
            </a:r>
            <a:endParaRPr b="0" i="0" sz="2000" u="none" cap="none" strike="noStrike">
              <a:solidFill>
                <a:schemeClr val="dk1"/>
              </a:solidFill>
              <a:latin typeface="Candara"/>
              <a:ea typeface="Candara"/>
              <a:cs typeface="Candara"/>
              <a:sym typeface="Candara"/>
            </a:endParaRPr>
          </a:p>
          <a:p>
            <a:pPr indent="-298450" lvl="0" marL="457200" marR="0" rtl="0" algn="l">
              <a:lnSpc>
                <a:spcPct val="150000"/>
              </a:lnSpc>
              <a:spcBef>
                <a:spcPts val="0"/>
              </a:spcBef>
              <a:spcAft>
                <a:spcPts val="0"/>
              </a:spcAft>
              <a:buClr>
                <a:schemeClr val="dk1"/>
              </a:buClr>
              <a:buSzPts val="1100"/>
              <a:buFont typeface="Arial"/>
              <a:buAutoNum type="arabicPeriod"/>
            </a:pPr>
            <a:r>
              <a:rPr b="0" i="0" lang="en-US" sz="2000" u="none" cap="none" strike="noStrike">
                <a:solidFill>
                  <a:schemeClr val="dk1"/>
                </a:solidFill>
                <a:latin typeface="Candara"/>
                <a:ea typeface="Candara"/>
                <a:cs typeface="Candara"/>
                <a:sym typeface="Candara"/>
              </a:rPr>
              <a:t>Bagaimana cara mewujudkan/ mencapai kompetensi murid itu.</a:t>
            </a:r>
            <a:endParaRPr b="0" i="0" sz="1400" u="none" cap="none" strike="noStrike">
              <a:solidFill>
                <a:srgbClr val="000000"/>
              </a:solidFill>
              <a:latin typeface="Arial"/>
              <a:ea typeface="Arial"/>
              <a:cs typeface="Arial"/>
              <a:sym typeface="Arial"/>
            </a:endParaRPr>
          </a:p>
        </p:txBody>
      </p:sp>
      <p:sp>
        <p:nvSpPr>
          <p:cNvPr id="276" name="Google Shape;276;p40"/>
          <p:cNvSpPr/>
          <p:nvPr/>
        </p:nvSpPr>
        <p:spPr>
          <a:xfrm>
            <a:off x="400675" y="4115725"/>
            <a:ext cx="10193100" cy="169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50000"/>
              </a:lnSpc>
              <a:spcBef>
                <a:spcPts val="1200"/>
              </a:spcBef>
              <a:spcAft>
                <a:spcPts val="1200"/>
              </a:spcAft>
              <a:buClr>
                <a:schemeClr val="dk1"/>
              </a:buClr>
              <a:buSzPts val="1100"/>
              <a:buFont typeface="Arial"/>
              <a:buNone/>
            </a:pPr>
            <a:r>
              <a:rPr b="0" i="0" lang="en-US" sz="2000" u="none" cap="none" strike="noStrike">
                <a:solidFill>
                  <a:schemeClr val="dk1"/>
                </a:solidFill>
                <a:latin typeface="Candara"/>
                <a:ea typeface="Candara"/>
                <a:cs typeface="Candara"/>
                <a:sym typeface="Candara"/>
              </a:rPr>
              <a:t>Maka, bahwa </a:t>
            </a:r>
            <a:r>
              <a:rPr b="1" i="0" lang="en-US" sz="2000" u="none" cap="none" strike="noStrike">
                <a:solidFill>
                  <a:schemeClr val="dk1"/>
                </a:solidFill>
                <a:latin typeface="Candara"/>
                <a:ea typeface="Candara"/>
                <a:cs typeface="Candara"/>
                <a:sym typeface="Candara"/>
              </a:rPr>
              <a:t>murid menjadi acuan/’core’ dari kurikulum itu sendiri</a:t>
            </a:r>
            <a:r>
              <a:rPr b="0" i="0" lang="en-US" sz="2000" u="none" cap="none" strike="noStrike">
                <a:solidFill>
                  <a:schemeClr val="dk1"/>
                </a:solidFill>
                <a:latin typeface="Candara"/>
                <a:ea typeface="Candara"/>
                <a:cs typeface="Candara"/>
                <a:sym typeface="Candara"/>
              </a:rPr>
              <a:t> sangatlah jelas. Dimana </a:t>
            </a:r>
            <a:r>
              <a:rPr b="1" i="0" lang="en-US" sz="2000" u="none" cap="none" strike="noStrike">
                <a:solidFill>
                  <a:schemeClr val="dk1"/>
                </a:solidFill>
                <a:latin typeface="Candara"/>
                <a:ea typeface="Candara"/>
                <a:cs typeface="Candara"/>
                <a:sym typeface="Candara"/>
              </a:rPr>
              <a:t>‘kemerdekaan murid dalam belajar” lah sebagai ‘jantung’</a:t>
            </a:r>
            <a:r>
              <a:rPr b="0" i="0" lang="en-US" sz="2000" u="none" cap="none" strike="noStrike">
                <a:solidFill>
                  <a:schemeClr val="dk1"/>
                </a:solidFill>
                <a:latin typeface="Candara"/>
                <a:ea typeface="Candara"/>
                <a:cs typeface="Candara"/>
                <a:sym typeface="Candara"/>
              </a:rPr>
              <a:t> desain/pengembangan kurikulumnya.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1"/>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41"/>
          <p:cNvSpPr txBox="1"/>
          <p:nvPr/>
        </p:nvSpPr>
        <p:spPr>
          <a:xfrm>
            <a:off x="226975" y="845500"/>
            <a:ext cx="99987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Candara"/>
                <a:ea typeface="Candara"/>
                <a:cs typeface="Candara"/>
                <a:sym typeface="Candara"/>
              </a:rPr>
              <a:t>Peran dan Fungsi Kurikulum</a:t>
            </a:r>
            <a:endParaRPr b="0" i="0" sz="4800" u="none" cap="none" strike="noStrike">
              <a:solidFill>
                <a:srgbClr val="000000"/>
              </a:solidFill>
              <a:latin typeface="Candara"/>
              <a:ea typeface="Candara"/>
              <a:cs typeface="Candara"/>
              <a:sym typeface="Candara"/>
            </a:endParaRPr>
          </a:p>
        </p:txBody>
      </p:sp>
      <p:sp>
        <p:nvSpPr>
          <p:cNvPr id="283" name="Google Shape;283;p41"/>
          <p:cNvSpPr txBox="1"/>
          <p:nvPr/>
        </p:nvSpPr>
        <p:spPr>
          <a:xfrm>
            <a:off x="331200" y="2170175"/>
            <a:ext cx="10943700" cy="32631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1200"/>
              </a:spcBef>
              <a:spcAft>
                <a:spcPts val="0"/>
              </a:spcAft>
              <a:buClr>
                <a:srgbClr val="000000"/>
              </a:buClr>
              <a:buSzPts val="2000"/>
              <a:buFont typeface="Arial"/>
              <a:buNone/>
            </a:pPr>
            <a:r>
              <a:rPr b="1" i="0" lang="en-US" sz="2000" u="none" cap="none" strike="noStrike">
                <a:solidFill>
                  <a:schemeClr val="dk1"/>
                </a:solidFill>
                <a:latin typeface="Candara"/>
                <a:ea typeface="Candara"/>
                <a:cs typeface="Candara"/>
                <a:sym typeface="Candara"/>
              </a:rPr>
              <a:t>Peran kurikulum</a:t>
            </a:r>
            <a:r>
              <a:rPr b="0" i="0" lang="en-US" sz="2000" u="none" cap="none" strike="noStrike">
                <a:solidFill>
                  <a:schemeClr val="dk1"/>
                </a:solidFill>
                <a:latin typeface="Candara"/>
                <a:ea typeface="Candara"/>
                <a:cs typeface="Candara"/>
                <a:sym typeface="Candara"/>
              </a:rPr>
              <a:t> yaitu sebagai pedoman dan acuan kita dalam pembelajaran.</a:t>
            </a:r>
            <a:endParaRPr b="0" i="0" sz="2000" u="none" cap="none" strike="noStrike">
              <a:solidFill>
                <a:schemeClr val="dk1"/>
              </a:solidFill>
              <a:latin typeface="Candara"/>
              <a:ea typeface="Candara"/>
              <a:cs typeface="Candara"/>
              <a:sym typeface="Candara"/>
            </a:endParaRPr>
          </a:p>
          <a:p>
            <a:pPr indent="0" lvl="0" marL="0" marR="0" rtl="0" algn="l">
              <a:lnSpc>
                <a:spcPct val="150000"/>
              </a:lnSpc>
              <a:spcBef>
                <a:spcPts val="1200"/>
              </a:spcBef>
              <a:spcAft>
                <a:spcPts val="0"/>
              </a:spcAft>
              <a:buClr>
                <a:srgbClr val="000000"/>
              </a:buClr>
              <a:buSzPts val="2000"/>
              <a:buFont typeface="Arial"/>
              <a:buNone/>
            </a:pPr>
            <a:r>
              <a:rPr b="0" i="0" lang="en-US" sz="2000" u="none" cap="none" strike="noStrike">
                <a:solidFill>
                  <a:schemeClr val="dk1"/>
                </a:solidFill>
                <a:latin typeface="Candara"/>
                <a:ea typeface="Candara"/>
                <a:cs typeface="Candara"/>
                <a:sym typeface="Candara"/>
              </a:rPr>
              <a:t>Ada tiga peranan kurikulum yang dapat kita maknai:</a:t>
            </a:r>
            <a:endParaRPr b="0" i="0" sz="2000" u="none" cap="none" strike="noStrike">
              <a:solidFill>
                <a:schemeClr val="dk1"/>
              </a:solidFill>
              <a:latin typeface="Candara"/>
              <a:ea typeface="Candara"/>
              <a:cs typeface="Candara"/>
              <a:sym typeface="Candara"/>
            </a:endParaRPr>
          </a:p>
          <a:p>
            <a:pPr indent="-298450" lvl="0" marL="457200" marR="0" rtl="0" algn="l">
              <a:lnSpc>
                <a:spcPct val="150000"/>
              </a:lnSpc>
              <a:spcBef>
                <a:spcPts val="1200"/>
              </a:spcBef>
              <a:spcAft>
                <a:spcPts val="0"/>
              </a:spcAft>
              <a:buClr>
                <a:schemeClr val="dk1"/>
              </a:buClr>
              <a:buSzPts val="1100"/>
              <a:buFont typeface="Arial"/>
              <a:buAutoNum type="arabicPeriod"/>
            </a:pPr>
            <a:r>
              <a:rPr b="0" i="0" lang="en-US" sz="2000" u="none" cap="none" strike="noStrike">
                <a:solidFill>
                  <a:schemeClr val="dk1"/>
                </a:solidFill>
                <a:latin typeface="Candara"/>
                <a:ea typeface="Candara"/>
                <a:cs typeface="Candara"/>
                <a:sym typeface="Candara"/>
              </a:rPr>
              <a:t>Mewariskan nilai dan budaya masyarakat yang relevan dengan masa kini</a:t>
            </a:r>
            <a:endParaRPr b="0" i="0" sz="2000" u="none" cap="none" strike="noStrike">
              <a:solidFill>
                <a:schemeClr val="dk1"/>
              </a:solidFill>
              <a:latin typeface="Candara"/>
              <a:ea typeface="Candara"/>
              <a:cs typeface="Candara"/>
              <a:sym typeface="Candara"/>
            </a:endParaRPr>
          </a:p>
          <a:p>
            <a:pPr indent="-298450" lvl="0" marL="457200" marR="0" rtl="0" algn="l">
              <a:lnSpc>
                <a:spcPct val="150000"/>
              </a:lnSpc>
              <a:spcBef>
                <a:spcPts val="0"/>
              </a:spcBef>
              <a:spcAft>
                <a:spcPts val="0"/>
              </a:spcAft>
              <a:buClr>
                <a:schemeClr val="dk1"/>
              </a:buClr>
              <a:buSzPts val="1100"/>
              <a:buFont typeface="Arial"/>
              <a:buAutoNum type="arabicPeriod"/>
            </a:pPr>
            <a:r>
              <a:rPr b="0" i="0" lang="en-US" sz="2000" u="none" cap="none" strike="noStrike">
                <a:solidFill>
                  <a:schemeClr val="dk1"/>
                </a:solidFill>
                <a:latin typeface="Candara"/>
                <a:ea typeface="Candara"/>
                <a:cs typeface="Candara"/>
                <a:sym typeface="Candara"/>
              </a:rPr>
              <a:t>Mengembangkan sesuatu yang dibutuhkan saat ini dan masa depan</a:t>
            </a:r>
            <a:endParaRPr b="0" i="0" sz="2000" u="none" cap="none" strike="noStrike">
              <a:solidFill>
                <a:schemeClr val="dk1"/>
              </a:solidFill>
              <a:latin typeface="Candara"/>
              <a:ea typeface="Candara"/>
              <a:cs typeface="Candara"/>
              <a:sym typeface="Candara"/>
            </a:endParaRPr>
          </a:p>
          <a:p>
            <a:pPr indent="-298450" lvl="0" marL="457200" marR="0" rtl="0" algn="l">
              <a:lnSpc>
                <a:spcPct val="150000"/>
              </a:lnSpc>
              <a:spcBef>
                <a:spcPts val="0"/>
              </a:spcBef>
              <a:spcAft>
                <a:spcPts val="0"/>
              </a:spcAft>
              <a:buClr>
                <a:schemeClr val="dk1"/>
              </a:buClr>
              <a:buSzPts val="1100"/>
              <a:buFont typeface="Arial"/>
              <a:buAutoNum type="arabicPeriod"/>
            </a:pPr>
            <a:r>
              <a:rPr b="0" i="0" lang="en-US" sz="2000" u="none" cap="none" strike="noStrike">
                <a:solidFill>
                  <a:schemeClr val="dk1"/>
                </a:solidFill>
                <a:latin typeface="Candara"/>
                <a:ea typeface="Candara"/>
                <a:cs typeface="Candara"/>
                <a:sym typeface="Candara"/>
              </a:rPr>
              <a:t>Menilai dan memilih sesuatu yang relevan sebagai kontrol sosial </a:t>
            </a:r>
            <a:endParaRPr b="0" i="0" sz="2000" u="none" cap="none" strike="noStrike">
              <a:solidFill>
                <a:schemeClr val="dk1"/>
              </a:solidFill>
              <a:latin typeface="Candara"/>
              <a:ea typeface="Candara"/>
              <a:cs typeface="Candara"/>
              <a:sym typeface="Candara"/>
            </a:endParaRPr>
          </a:p>
          <a:p>
            <a:pPr indent="0" lvl="0" marL="0" marR="0" rtl="0" algn="just">
              <a:lnSpc>
                <a:spcPct val="150000"/>
              </a:lnSpc>
              <a:spcBef>
                <a:spcPts val="1200"/>
              </a:spcBef>
              <a:spcAft>
                <a:spcPts val="1200"/>
              </a:spcAft>
              <a:buClr>
                <a:srgbClr val="000000"/>
              </a:buClr>
              <a:buSzPts val="2000"/>
              <a:buFont typeface="Arial"/>
              <a:buNone/>
            </a:pPr>
            <a:r>
              <a:rPr b="0" i="0" lang="en-US" sz="2000" u="none" cap="none" strike="noStrike">
                <a:solidFill>
                  <a:schemeClr val="dk1"/>
                </a:solidFill>
                <a:latin typeface="Candara"/>
                <a:ea typeface="Candara"/>
                <a:cs typeface="Candara"/>
                <a:sym typeface="Candara"/>
              </a:rPr>
              <a:t>Sementara </a:t>
            </a:r>
            <a:r>
              <a:rPr b="1" i="0" lang="en-US" sz="2000" u="none" cap="none" strike="noStrike">
                <a:solidFill>
                  <a:schemeClr val="dk1"/>
                </a:solidFill>
                <a:latin typeface="Candara"/>
                <a:ea typeface="Candara"/>
                <a:cs typeface="Candara"/>
                <a:sym typeface="Candara"/>
              </a:rPr>
              <a:t>fungsi kurikulum bagi guru</a:t>
            </a:r>
            <a:r>
              <a:rPr b="0" i="0" lang="en-US" sz="2000" u="none" cap="none" strike="noStrike">
                <a:solidFill>
                  <a:schemeClr val="dk1"/>
                </a:solidFill>
                <a:latin typeface="Candara"/>
                <a:ea typeface="Candara"/>
                <a:cs typeface="Candara"/>
                <a:sym typeface="Candara"/>
              </a:rPr>
              <a:t>, adalah untuk memandu dalam proses belajar murid. </a:t>
            </a:r>
            <a:endParaRPr b="0" i="0" sz="2000" u="none" cap="none" strike="noStrike">
              <a:solidFill>
                <a:schemeClr val="dk1"/>
              </a:solidFill>
              <a:latin typeface="Candara"/>
              <a:ea typeface="Candara"/>
              <a:cs typeface="Candara"/>
              <a:sym typeface="Candar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2"/>
          <p:cNvSpPr txBox="1"/>
          <p:nvPr>
            <p:ph type="title"/>
          </p:nvPr>
        </p:nvSpPr>
        <p:spPr>
          <a:xfrm>
            <a:off x="233074" y="2102225"/>
            <a:ext cx="5558100" cy="20379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D81F7"/>
              </a:buClr>
              <a:buSzPts val="6000"/>
              <a:buFont typeface="Arial"/>
              <a:buNone/>
            </a:pPr>
            <a:r>
              <a:rPr b="1" lang="en-US">
                <a:latin typeface="Candara"/>
                <a:ea typeface="Candara"/>
                <a:cs typeface="Candara"/>
                <a:sym typeface="Candara"/>
              </a:rPr>
              <a:t>RUANG KOLABORASI 1</a:t>
            </a:r>
            <a:endParaRPr>
              <a:latin typeface="Candara"/>
              <a:ea typeface="Candara"/>
              <a:cs typeface="Candara"/>
              <a:sym typeface="Candara"/>
            </a:endParaRPr>
          </a:p>
        </p:txBody>
      </p:sp>
      <p:cxnSp>
        <p:nvCxnSpPr>
          <p:cNvPr id="289" name="Google Shape;289;p42"/>
          <p:cNvCxnSpPr/>
          <p:nvPr/>
        </p:nvCxnSpPr>
        <p:spPr>
          <a:xfrm>
            <a:off x="712694" y="4087903"/>
            <a:ext cx="4625700" cy="0"/>
          </a:xfrm>
          <a:prstGeom prst="straightConnector1">
            <a:avLst/>
          </a:prstGeom>
          <a:noFill/>
          <a:ln cap="flat" cmpd="sng" w="19050">
            <a:solidFill>
              <a:schemeClr val="accent2"/>
            </a:solidFill>
            <a:prstDash val="solid"/>
            <a:miter lim="800000"/>
            <a:headEnd len="sm" w="sm" type="none"/>
            <a:tailEnd len="sm" w="sm" type="none"/>
          </a:ln>
        </p:spPr>
      </p:cxnSp>
      <p:sp>
        <p:nvSpPr>
          <p:cNvPr id="290" name="Google Shape;290;p42"/>
          <p:cNvSpPr/>
          <p:nvPr/>
        </p:nvSpPr>
        <p:spPr>
          <a:xfrm>
            <a:off x="6880413" y="1109382"/>
            <a:ext cx="4639200" cy="4639200"/>
          </a:xfrm>
          <a:prstGeom prst="ellipse">
            <a:avLst/>
          </a:prstGeom>
          <a:noFill/>
          <a:ln cap="flat" cmpd="sng" w="57150">
            <a:solidFill>
              <a:srgbClr val="1D81F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Book, energy, idea, knowledge icon - Free download" id="291" name="Google Shape;291;p42"/>
          <p:cNvPicPr preferRelativeResize="0"/>
          <p:nvPr/>
        </p:nvPicPr>
        <p:blipFill rotWithShape="1">
          <a:blip r:embed="rId3">
            <a:alphaModFix/>
          </a:blip>
          <a:srcRect b="0" l="0" r="0" t="0"/>
          <a:stretch/>
        </p:blipFill>
        <p:spPr>
          <a:xfrm>
            <a:off x="7097716" y="1308848"/>
            <a:ext cx="4240303" cy="424030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3"/>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43"/>
          <p:cNvSpPr txBox="1"/>
          <p:nvPr/>
        </p:nvSpPr>
        <p:spPr>
          <a:xfrm>
            <a:off x="226975" y="845500"/>
            <a:ext cx="99987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Candara"/>
                <a:ea typeface="Candara"/>
                <a:cs typeface="Candara"/>
                <a:sym typeface="Candara"/>
              </a:rPr>
              <a:t>Ruang Kolaborasi 1</a:t>
            </a:r>
            <a:endParaRPr b="0" i="0" sz="4800" u="none" cap="none" strike="noStrike">
              <a:solidFill>
                <a:srgbClr val="000000"/>
              </a:solidFill>
              <a:latin typeface="Candara"/>
              <a:ea typeface="Candara"/>
              <a:cs typeface="Candara"/>
              <a:sym typeface="Candara"/>
            </a:endParaRPr>
          </a:p>
        </p:txBody>
      </p:sp>
      <p:sp>
        <p:nvSpPr>
          <p:cNvPr id="298" name="Google Shape;298;p43"/>
          <p:cNvSpPr/>
          <p:nvPr/>
        </p:nvSpPr>
        <p:spPr>
          <a:xfrm>
            <a:off x="400675" y="1768900"/>
            <a:ext cx="10214547" cy="4936480"/>
          </a:xfrm>
          <a:custGeom>
            <a:rect b="b" l="l" r="r" t="t"/>
            <a:pathLst>
              <a:path extrusionOk="0" fill="none" h="2964853" w="3917372">
                <a:moveTo>
                  <a:pt x="0" y="0"/>
                </a:moveTo>
                <a:cubicBezTo>
                  <a:pt x="896618" y="-49533"/>
                  <a:pt x="3400796" y="-14809"/>
                  <a:pt x="3917372" y="0"/>
                </a:cubicBezTo>
                <a:cubicBezTo>
                  <a:pt x="4005011" y="798597"/>
                  <a:pt x="3844693" y="1505227"/>
                  <a:pt x="3917372" y="2964853"/>
                </a:cubicBezTo>
                <a:cubicBezTo>
                  <a:pt x="2195304" y="2916622"/>
                  <a:pt x="1209812" y="3049308"/>
                  <a:pt x="0" y="2964853"/>
                </a:cubicBezTo>
                <a:cubicBezTo>
                  <a:pt x="-38581" y="2394041"/>
                  <a:pt x="63341" y="709995"/>
                  <a:pt x="0" y="0"/>
                </a:cubicBezTo>
                <a:close/>
              </a:path>
              <a:path extrusionOk="0" h="2964853" w="3917372">
                <a:moveTo>
                  <a:pt x="0" y="0"/>
                </a:moveTo>
                <a:cubicBezTo>
                  <a:pt x="1750086" y="118645"/>
                  <a:pt x="3194212" y="116012"/>
                  <a:pt x="3917372" y="0"/>
                </a:cubicBezTo>
                <a:cubicBezTo>
                  <a:pt x="3784490" y="1171927"/>
                  <a:pt x="4002323" y="1487972"/>
                  <a:pt x="3917372" y="2964853"/>
                </a:cubicBezTo>
                <a:cubicBezTo>
                  <a:pt x="2275116" y="3099453"/>
                  <a:pt x="1011532" y="2807657"/>
                  <a:pt x="0" y="2964853"/>
                </a:cubicBezTo>
                <a:cubicBezTo>
                  <a:pt x="-20187" y="1975429"/>
                  <a:pt x="-152480" y="366102"/>
                  <a:pt x="0" y="0"/>
                </a:cubicBezTo>
                <a:close/>
              </a:path>
            </a:pathLst>
          </a:custGeom>
          <a:noFill/>
          <a:ln cap="flat" cmpd="sng" w="12700">
            <a:solidFill>
              <a:srgbClr val="1D81F7"/>
            </a:solidFill>
            <a:prstDash val="dash"/>
            <a:round/>
            <a:headEnd len="sm" w="sm" type="none"/>
            <a:tailEnd len="sm" w="sm" type="none"/>
          </a:ln>
        </p:spPr>
        <p:txBody>
          <a:bodyPr anchorCtr="0" anchor="t" bIns="45700" lIns="91425" spcFirstLastPara="1" rIns="91425" wrap="square" tIns="45700">
            <a:noAutofit/>
          </a:bodyPr>
          <a:lstStyle/>
          <a:p>
            <a:pPr indent="-374650" lvl="0" marL="457200" marR="0" rtl="0" algn="just">
              <a:lnSpc>
                <a:spcPct val="150000"/>
              </a:lnSpc>
              <a:spcBef>
                <a:spcPts val="0"/>
              </a:spcBef>
              <a:spcAft>
                <a:spcPts val="0"/>
              </a:spcAft>
              <a:buClr>
                <a:schemeClr val="dk1"/>
              </a:buClr>
              <a:buSzPts val="2300"/>
              <a:buFont typeface="Candara"/>
              <a:buChar char="●"/>
            </a:pPr>
            <a:r>
              <a:rPr b="0" i="0" lang="en-US" sz="2300" u="none" cap="none" strike="noStrike">
                <a:solidFill>
                  <a:schemeClr val="dk1"/>
                </a:solidFill>
                <a:latin typeface="Candara"/>
                <a:ea typeface="Candara"/>
                <a:cs typeface="Candara"/>
                <a:sym typeface="Candara"/>
              </a:rPr>
              <a:t>Pada sesi ini, kita akan melakukan diskusi dalam kelompok kecil, satu kelompok terdiri dari 5-6 orang  (ada 4 kelompok)</a:t>
            </a:r>
            <a:endParaRPr b="0" i="0" sz="2300" u="none" cap="none" strike="noStrike">
              <a:solidFill>
                <a:schemeClr val="dk1"/>
              </a:solidFill>
              <a:latin typeface="Candara"/>
              <a:ea typeface="Candara"/>
              <a:cs typeface="Candara"/>
              <a:sym typeface="Candara"/>
            </a:endParaRPr>
          </a:p>
          <a:p>
            <a:pPr indent="-374650" lvl="0" marL="457200" marR="0" rtl="0" algn="just">
              <a:lnSpc>
                <a:spcPct val="150000"/>
              </a:lnSpc>
              <a:spcBef>
                <a:spcPts val="0"/>
              </a:spcBef>
              <a:spcAft>
                <a:spcPts val="0"/>
              </a:spcAft>
              <a:buClr>
                <a:schemeClr val="dk1"/>
              </a:buClr>
              <a:buSzPts val="2300"/>
              <a:buFont typeface="Candara"/>
              <a:buChar char="●"/>
            </a:pPr>
            <a:r>
              <a:rPr b="0" i="0" lang="en-US" sz="2300" u="none" cap="none" strike="noStrike">
                <a:solidFill>
                  <a:schemeClr val="dk1"/>
                </a:solidFill>
                <a:latin typeface="Candara"/>
                <a:ea typeface="Candara"/>
                <a:cs typeface="Candara"/>
                <a:sym typeface="Candara"/>
              </a:rPr>
              <a:t>Setiap kelompok akan berdiskusi di dalam ruangan terpisah dengan alokasi waktu 35 menit</a:t>
            </a:r>
            <a:endParaRPr b="0" i="0" sz="2300" u="none" cap="none" strike="noStrike">
              <a:solidFill>
                <a:schemeClr val="dk1"/>
              </a:solidFill>
              <a:latin typeface="Candara"/>
              <a:ea typeface="Candara"/>
              <a:cs typeface="Candara"/>
              <a:sym typeface="Candara"/>
            </a:endParaRPr>
          </a:p>
          <a:p>
            <a:pPr indent="-374650" lvl="0" marL="457200" marR="0" rtl="0" algn="just">
              <a:lnSpc>
                <a:spcPct val="150000"/>
              </a:lnSpc>
              <a:spcBef>
                <a:spcPts val="0"/>
              </a:spcBef>
              <a:spcAft>
                <a:spcPts val="0"/>
              </a:spcAft>
              <a:buClr>
                <a:schemeClr val="dk1"/>
              </a:buClr>
              <a:buSzPts val="2300"/>
              <a:buFont typeface="Candara"/>
              <a:buChar char="●"/>
            </a:pPr>
            <a:r>
              <a:rPr b="0" i="0" lang="en-US" sz="2300" u="none" cap="none" strike="noStrike">
                <a:solidFill>
                  <a:schemeClr val="dk1"/>
                </a:solidFill>
                <a:latin typeface="Candara"/>
                <a:ea typeface="Candara"/>
                <a:cs typeface="Candara"/>
                <a:sym typeface="Candara"/>
              </a:rPr>
              <a:t>Sebelum berdiskusi silakan Bapak/Ibu bisa mengunduh LK Ruang Kolaborasi 1 pada LMS</a:t>
            </a:r>
            <a:endParaRPr b="0" i="0" sz="2300" u="none" cap="none" strike="noStrike">
              <a:solidFill>
                <a:schemeClr val="dk1"/>
              </a:solidFill>
              <a:latin typeface="Candara"/>
              <a:ea typeface="Candara"/>
              <a:cs typeface="Candara"/>
              <a:sym typeface="Candara"/>
            </a:endParaRPr>
          </a:p>
          <a:p>
            <a:pPr indent="-374650" lvl="0" marL="457200" marR="0" rtl="0" algn="just">
              <a:lnSpc>
                <a:spcPct val="150000"/>
              </a:lnSpc>
              <a:spcBef>
                <a:spcPts val="0"/>
              </a:spcBef>
              <a:spcAft>
                <a:spcPts val="0"/>
              </a:spcAft>
              <a:buClr>
                <a:schemeClr val="dk1"/>
              </a:buClr>
              <a:buSzPts val="2300"/>
              <a:buFont typeface="Candara"/>
              <a:buChar char="●"/>
            </a:pPr>
            <a:r>
              <a:rPr b="0" i="0" lang="en-US" sz="2300" u="none" cap="none" strike="noStrike">
                <a:solidFill>
                  <a:schemeClr val="dk1"/>
                </a:solidFill>
                <a:latin typeface="Candara"/>
                <a:ea typeface="Candara"/>
                <a:cs typeface="Candara"/>
                <a:sym typeface="Candara"/>
              </a:rPr>
              <a:t>Setelah berdiskusi masing-masing kelompok akan melakukan presentasi selama 5 menit di ruang utama</a:t>
            </a:r>
            <a:endParaRPr b="0" i="0" sz="2300" u="none" cap="none" strike="noStrike">
              <a:solidFill>
                <a:schemeClr val="dk1"/>
              </a:solidFill>
              <a:latin typeface="Candara"/>
              <a:ea typeface="Candara"/>
              <a:cs typeface="Candara"/>
              <a:sym typeface="Candara"/>
            </a:endParaRPr>
          </a:p>
          <a:p>
            <a:pPr indent="-374650" lvl="0" marL="457200" marR="0" rtl="0" algn="just">
              <a:lnSpc>
                <a:spcPct val="150000"/>
              </a:lnSpc>
              <a:spcBef>
                <a:spcPts val="0"/>
              </a:spcBef>
              <a:spcAft>
                <a:spcPts val="0"/>
              </a:spcAft>
              <a:buClr>
                <a:schemeClr val="dk1"/>
              </a:buClr>
              <a:buSzPts val="2300"/>
              <a:buFont typeface="Candara"/>
              <a:buChar char="●"/>
            </a:pPr>
            <a:r>
              <a:rPr b="0" i="0" lang="en-US" sz="2300" u="none" cap="none" strike="noStrike">
                <a:solidFill>
                  <a:schemeClr val="dk1"/>
                </a:solidFill>
                <a:latin typeface="Candara"/>
                <a:ea typeface="Candara"/>
                <a:cs typeface="Candara"/>
                <a:sym typeface="Candara"/>
              </a:rPr>
              <a:t>Mari kita lakukan pembagian kelompok !</a:t>
            </a:r>
            <a:endParaRPr b="0" i="0" sz="2300" u="none" cap="none" strike="noStrike">
              <a:solidFill>
                <a:schemeClr val="dk1"/>
              </a:solidFill>
              <a:latin typeface="Candara"/>
              <a:ea typeface="Candara"/>
              <a:cs typeface="Candara"/>
              <a:sym typeface="Candar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6"/>
          <p:cNvSpPr/>
          <p:nvPr/>
        </p:nvSpPr>
        <p:spPr>
          <a:xfrm>
            <a:off x="7082119" y="1308848"/>
            <a:ext cx="4240200" cy="4240200"/>
          </a:xfrm>
          <a:prstGeom prst="ellipse">
            <a:avLst/>
          </a:prstGeom>
          <a:solidFill>
            <a:srgbClr val="FFF2CC"/>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4" name="Google Shape;174;p26"/>
          <p:cNvSpPr txBox="1"/>
          <p:nvPr>
            <p:ph type="title"/>
          </p:nvPr>
        </p:nvSpPr>
        <p:spPr>
          <a:xfrm>
            <a:off x="343775" y="1949825"/>
            <a:ext cx="5523600" cy="20379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D81F7"/>
              </a:buClr>
              <a:buSzPts val="6000"/>
              <a:buFont typeface="Arial"/>
              <a:buNone/>
            </a:pPr>
            <a:r>
              <a:rPr b="1" lang="en-US">
                <a:latin typeface="Candara"/>
                <a:ea typeface="Candara"/>
                <a:cs typeface="Candara"/>
                <a:sym typeface="Candara"/>
              </a:rPr>
              <a:t>PEMBUKAAN</a:t>
            </a:r>
            <a:endParaRPr>
              <a:latin typeface="Candara"/>
              <a:ea typeface="Candara"/>
              <a:cs typeface="Candara"/>
              <a:sym typeface="Candara"/>
            </a:endParaRPr>
          </a:p>
        </p:txBody>
      </p:sp>
      <p:cxnSp>
        <p:nvCxnSpPr>
          <p:cNvPr id="175" name="Google Shape;175;p26"/>
          <p:cNvCxnSpPr/>
          <p:nvPr/>
        </p:nvCxnSpPr>
        <p:spPr>
          <a:xfrm>
            <a:off x="712694" y="4087903"/>
            <a:ext cx="4625700" cy="0"/>
          </a:xfrm>
          <a:prstGeom prst="straightConnector1">
            <a:avLst/>
          </a:prstGeom>
          <a:noFill/>
          <a:ln cap="flat" cmpd="sng" w="19050">
            <a:solidFill>
              <a:schemeClr val="accent2"/>
            </a:solidFill>
            <a:prstDash val="solid"/>
            <a:miter lim="800000"/>
            <a:headEnd len="sm" w="sm" type="none"/>
            <a:tailEnd len="sm" w="sm" type="none"/>
          </a:ln>
        </p:spPr>
      </p:cxnSp>
      <p:sp>
        <p:nvSpPr>
          <p:cNvPr id="176" name="Google Shape;176;p26"/>
          <p:cNvSpPr/>
          <p:nvPr/>
        </p:nvSpPr>
        <p:spPr>
          <a:xfrm>
            <a:off x="6880413" y="1109382"/>
            <a:ext cx="4639200" cy="4639200"/>
          </a:xfrm>
          <a:prstGeom prst="ellipse">
            <a:avLst/>
          </a:prstGeom>
          <a:noFill/>
          <a:ln cap="flat" cmpd="sng" w="57150">
            <a:solidFill>
              <a:srgbClr val="1D81F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Vision - Free interface icons" id="177" name="Google Shape;177;p26"/>
          <p:cNvPicPr preferRelativeResize="0"/>
          <p:nvPr/>
        </p:nvPicPr>
        <p:blipFill rotWithShape="1">
          <a:blip r:embed="rId3">
            <a:alphaModFix/>
          </a:blip>
          <a:srcRect b="0" l="0" r="0" t="0"/>
          <a:stretch/>
        </p:blipFill>
        <p:spPr>
          <a:xfrm>
            <a:off x="7750061" y="1892630"/>
            <a:ext cx="2999715" cy="299971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4"/>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44"/>
          <p:cNvSpPr txBox="1"/>
          <p:nvPr/>
        </p:nvSpPr>
        <p:spPr>
          <a:xfrm>
            <a:off x="226975" y="845500"/>
            <a:ext cx="99987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Candara"/>
                <a:ea typeface="Candara"/>
                <a:cs typeface="Candara"/>
                <a:sym typeface="Candara"/>
              </a:rPr>
              <a:t>Ruang Kolaborasi 1</a:t>
            </a:r>
            <a:endParaRPr b="0" i="0" sz="4800" u="none" cap="none" strike="noStrike">
              <a:solidFill>
                <a:srgbClr val="000000"/>
              </a:solidFill>
              <a:latin typeface="Candara"/>
              <a:ea typeface="Candara"/>
              <a:cs typeface="Candara"/>
              <a:sym typeface="Candara"/>
            </a:endParaRPr>
          </a:p>
        </p:txBody>
      </p:sp>
      <p:sp>
        <p:nvSpPr>
          <p:cNvPr id="305" name="Google Shape;305;p44"/>
          <p:cNvSpPr/>
          <p:nvPr/>
        </p:nvSpPr>
        <p:spPr>
          <a:xfrm>
            <a:off x="400675" y="1768900"/>
            <a:ext cx="11007815" cy="4966129"/>
          </a:xfrm>
          <a:custGeom>
            <a:rect b="b" l="l" r="r" t="t"/>
            <a:pathLst>
              <a:path extrusionOk="0" fill="none" h="2964853" w="3917372">
                <a:moveTo>
                  <a:pt x="0" y="0"/>
                </a:moveTo>
                <a:cubicBezTo>
                  <a:pt x="896618" y="-49533"/>
                  <a:pt x="3400796" y="-14809"/>
                  <a:pt x="3917372" y="0"/>
                </a:cubicBezTo>
                <a:cubicBezTo>
                  <a:pt x="4005011" y="798597"/>
                  <a:pt x="3844693" y="1505227"/>
                  <a:pt x="3917372" y="2964853"/>
                </a:cubicBezTo>
                <a:cubicBezTo>
                  <a:pt x="2195304" y="2916622"/>
                  <a:pt x="1209812" y="3049308"/>
                  <a:pt x="0" y="2964853"/>
                </a:cubicBezTo>
                <a:cubicBezTo>
                  <a:pt x="-38581" y="2394041"/>
                  <a:pt x="63341" y="709995"/>
                  <a:pt x="0" y="0"/>
                </a:cubicBezTo>
                <a:close/>
              </a:path>
              <a:path extrusionOk="0" h="2964853" w="3917372">
                <a:moveTo>
                  <a:pt x="0" y="0"/>
                </a:moveTo>
                <a:cubicBezTo>
                  <a:pt x="1750086" y="118645"/>
                  <a:pt x="3194212" y="116012"/>
                  <a:pt x="3917372" y="0"/>
                </a:cubicBezTo>
                <a:cubicBezTo>
                  <a:pt x="3784490" y="1171927"/>
                  <a:pt x="4002323" y="1487972"/>
                  <a:pt x="3917372" y="2964853"/>
                </a:cubicBezTo>
                <a:cubicBezTo>
                  <a:pt x="2275116" y="3099453"/>
                  <a:pt x="1011532" y="2807657"/>
                  <a:pt x="0" y="2964853"/>
                </a:cubicBezTo>
                <a:cubicBezTo>
                  <a:pt x="-20187" y="1975429"/>
                  <a:pt x="-152480" y="366102"/>
                  <a:pt x="0" y="0"/>
                </a:cubicBezTo>
                <a:close/>
              </a:path>
            </a:pathLst>
          </a:custGeom>
          <a:noFill/>
          <a:ln cap="flat" cmpd="sng" w="12700">
            <a:solidFill>
              <a:srgbClr val="1D81F7"/>
            </a:solidFill>
            <a:prstDash val="dash"/>
            <a:round/>
            <a:headEnd len="sm" w="sm" type="none"/>
            <a:tailEnd len="sm" w="sm" type="none"/>
          </a:ln>
        </p:spPr>
        <p:txBody>
          <a:bodyPr anchorCtr="0" anchor="t" bIns="45700" lIns="91425" spcFirstLastPara="1" rIns="91425" wrap="square" tIns="45700">
            <a:noAutofit/>
          </a:bodyPr>
          <a:lstStyle/>
          <a:p>
            <a:pPr indent="0" lvl="0" marL="0" marR="0" rtl="0" algn="just">
              <a:lnSpc>
                <a:spcPct val="150000"/>
              </a:lnSpc>
              <a:spcBef>
                <a:spcPts val="1200"/>
              </a:spcBef>
              <a:spcAft>
                <a:spcPts val="0"/>
              </a:spcAft>
              <a:buClr>
                <a:srgbClr val="000000"/>
              </a:buClr>
              <a:buSzPts val="2500"/>
              <a:buFont typeface="Arial"/>
              <a:buNone/>
            </a:pPr>
            <a:r>
              <a:rPr b="0" i="0" lang="en-US" sz="2500" u="none" cap="none" strike="noStrike">
                <a:solidFill>
                  <a:schemeClr val="dk1"/>
                </a:solidFill>
                <a:latin typeface="Candara"/>
                <a:ea typeface="Candara"/>
                <a:cs typeface="Candara"/>
                <a:sym typeface="Candara"/>
              </a:rPr>
              <a:t>Dalam setiap kelompok silakan diskusikan pertanyaan berikut ini:</a:t>
            </a:r>
            <a:endParaRPr b="0" i="0" sz="2500" u="none" cap="none" strike="noStrike">
              <a:solidFill>
                <a:schemeClr val="dk1"/>
              </a:solidFill>
              <a:latin typeface="Candara"/>
              <a:ea typeface="Candara"/>
              <a:cs typeface="Candara"/>
              <a:sym typeface="Candara"/>
            </a:endParaRPr>
          </a:p>
          <a:p>
            <a:pPr indent="-247650" lvl="0" marL="342900" marR="0" rtl="0" algn="just">
              <a:lnSpc>
                <a:spcPct val="100000"/>
              </a:lnSpc>
              <a:spcBef>
                <a:spcPts val="1200"/>
              </a:spcBef>
              <a:spcAft>
                <a:spcPts val="0"/>
              </a:spcAft>
              <a:buClr>
                <a:schemeClr val="dk1"/>
              </a:buClr>
              <a:buSzPts val="2100"/>
              <a:buFont typeface="Candara"/>
              <a:buAutoNum type="arabicPeriod"/>
            </a:pPr>
            <a:r>
              <a:rPr b="0" i="0" lang="en-US" sz="2100" u="none" cap="none" strike="noStrike">
                <a:solidFill>
                  <a:schemeClr val="dk1"/>
                </a:solidFill>
                <a:latin typeface="Candara"/>
                <a:ea typeface="Candara"/>
                <a:cs typeface="Candara"/>
                <a:sym typeface="Candara"/>
              </a:rPr>
              <a:t>Identifikasikan hal-hal yang berubah pada murid kita 10 tahun yang lalu dengan murid kita saat ini dengan menganalisa:</a:t>
            </a:r>
            <a:endParaRPr b="0" i="0" sz="2100" u="none" cap="none" strike="noStrike">
              <a:solidFill>
                <a:schemeClr val="dk1"/>
              </a:solidFill>
              <a:latin typeface="Candara"/>
              <a:ea typeface="Candara"/>
              <a:cs typeface="Candara"/>
              <a:sym typeface="Candara"/>
            </a:endParaRPr>
          </a:p>
          <a:p>
            <a:pPr indent="-247650" lvl="0" marL="571500" marR="0" rtl="0" algn="just">
              <a:lnSpc>
                <a:spcPct val="100000"/>
              </a:lnSpc>
              <a:spcBef>
                <a:spcPts val="0"/>
              </a:spcBef>
              <a:spcAft>
                <a:spcPts val="0"/>
              </a:spcAft>
              <a:buClr>
                <a:schemeClr val="dk1"/>
              </a:buClr>
              <a:buSzPts val="2100"/>
              <a:buFont typeface="Candara"/>
              <a:buChar char="-"/>
            </a:pPr>
            <a:r>
              <a:rPr b="0" i="0" lang="en-US" sz="2100" u="none" cap="none" strike="noStrike">
                <a:solidFill>
                  <a:schemeClr val="dk1"/>
                </a:solidFill>
                <a:latin typeface="Candara"/>
                <a:ea typeface="Candara"/>
                <a:cs typeface="Candara"/>
                <a:sym typeface="Candara"/>
              </a:rPr>
              <a:t>Cara mendapatkan informasi/belajar</a:t>
            </a:r>
            <a:endParaRPr b="0" i="0" sz="2100" u="none" cap="none" strike="noStrike">
              <a:solidFill>
                <a:schemeClr val="dk1"/>
              </a:solidFill>
              <a:latin typeface="Candara"/>
              <a:ea typeface="Candara"/>
              <a:cs typeface="Candara"/>
              <a:sym typeface="Candara"/>
            </a:endParaRPr>
          </a:p>
          <a:p>
            <a:pPr indent="-247650" lvl="0" marL="571500" marR="0" rtl="0" algn="just">
              <a:lnSpc>
                <a:spcPct val="100000"/>
              </a:lnSpc>
              <a:spcBef>
                <a:spcPts val="0"/>
              </a:spcBef>
              <a:spcAft>
                <a:spcPts val="0"/>
              </a:spcAft>
              <a:buClr>
                <a:schemeClr val="dk1"/>
              </a:buClr>
              <a:buSzPts val="2100"/>
              <a:buFont typeface="Candara"/>
              <a:buChar char="-"/>
            </a:pPr>
            <a:r>
              <a:rPr b="0" i="0" lang="en-US" sz="2100" u="none" cap="none" strike="noStrike">
                <a:solidFill>
                  <a:schemeClr val="dk1"/>
                </a:solidFill>
                <a:latin typeface="Candara"/>
                <a:ea typeface="Candara"/>
                <a:cs typeface="Candara"/>
                <a:sym typeface="Candara"/>
              </a:rPr>
              <a:t>Cara mengerjakan tugas-tugas yang diberikan</a:t>
            </a:r>
            <a:endParaRPr b="0" i="0" sz="2100" u="none" cap="none" strike="noStrike">
              <a:solidFill>
                <a:schemeClr val="dk1"/>
              </a:solidFill>
              <a:latin typeface="Candara"/>
              <a:ea typeface="Candara"/>
              <a:cs typeface="Candara"/>
              <a:sym typeface="Candara"/>
            </a:endParaRPr>
          </a:p>
          <a:p>
            <a:pPr indent="-247650" lvl="0" marL="571500" marR="0" rtl="0" algn="just">
              <a:lnSpc>
                <a:spcPct val="100000"/>
              </a:lnSpc>
              <a:spcBef>
                <a:spcPts val="0"/>
              </a:spcBef>
              <a:spcAft>
                <a:spcPts val="0"/>
              </a:spcAft>
              <a:buClr>
                <a:schemeClr val="dk1"/>
              </a:buClr>
              <a:buSzPts val="2100"/>
              <a:buFont typeface="Candara"/>
              <a:buChar char="-"/>
            </a:pPr>
            <a:r>
              <a:rPr b="0" i="0" lang="en-US" sz="2100" u="none" cap="none" strike="noStrike">
                <a:solidFill>
                  <a:schemeClr val="dk1"/>
                </a:solidFill>
                <a:latin typeface="Candara"/>
                <a:ea typeface="Candara"/>
                <a:cs typeface="Candara"/>
                <a:sym typeface="Candara"/>
              </a:rPr>
              <a:t>Cara berkomunikasi</a:t>
            </a:r>
            <a:endParaRPr b="0" i="0" sz="2100" u="none" cap="none" strike="noStrike">
              <a:solidFill>
                <a:schemeClr val="dk1"/>
              </a:solidFill>
              <a:latin typeface="Candara"/>
              <a:ea typeface="Candara"/>
              <a:cs typeface="Candara"/>
              <a:sym typeface="Candara"/>
            </a:endParaRPr>
          </a:p>
          <a:p>
            <a:pPr indent="-247650" lvl="0" marL="571500" marR="0" rtl="0" algn="just">
              <a:lnSpc>
                <a:spcPct val="100000"/>
              </a:lnSpc>
              <a:spcBef>
                <a:spcPts val="0"/>
              </a:spcBef>
              <a:spcAft>
                <a:spcPts val="0"/>
              </a:spcAft>
              <a:buClr>
                <a:schemeClr val="dk1"/>
              </a:buClr>
              <a:buSzPts val="2100"/>
              <a:buFont typeface="Candara"/>
              <a:buChar char="-"/>
            </a:pPr>
            <a:r>
              <a:rPr b="0" i="0" lang="en-US" sz="2100" u="none" cap="none" strike="noStrike">
                <a:solidFill>
                  <a:schemeClr val="dk1"/>
                </a:solidFill>
                <a:latin typeface="Candara"/>
                <a:ea typeface="Candara"/>
                <a:cs typeface="Candara"/>
                <a:sym typeface="Candara"/>
              </a:rPr>
              <a:t>Teknologi yang sering digunakan</a:t>
            </a:r>
            <a:endParaRPr b="0" i="0" sz="2100" u="none" cap="none" strike="noStrike">
              <a:solidFill>
                <a:schemeClr val="dk1"/>
              </a:solidFill>
              <a:latin typeface="Candara"/>
              <a:ea typeface="Candara"/>
              <a:cs typeface="Candara"/>
              <a:sym typeface="Candara"/>
            </a:endParaRPr>
          </a:p>
          <a:p>
            <a:pPr indent="-247650" lvl="0" marL="571500" marR="0" rtl="0" algn="just">
              <a:lnSpc>
                <a:spcPct val="100000"/>
              </a:lnSpc>
              <a:spcBef>
                <a:spcPts val="0"/>
              </a:spcBef>
              <a:spcAft>
                <a:spcPts val="0"/>
              </a:spcAft>
              <a:buClr>
                <a:schemeClr val="dk1"/>
              </a:buClr>
              <a:buSzPts val="2100"/>
              <a:buFont typeface="Candara"/>
              <a:buChar char="-"/>
            </a:pPr>
            <a:r>
              <a:rPr b="0" i="0" lang="en-US" sz="2100" u="none" cap="none" strike="noStrike">
                <a:solidFill>
                  <a:schemeClr val="dk1"/>
                </a:solidFill>
                <a:latin typeface="Candara"/>
                <a:ea typeface="Candara"/>
                <a:cs typeface="Candara"/>
                <a:sym typeface="Candara"/>
              </a:rPr>
              <a:t>Cita-cita/pilihan profesi  mereka</a:t>
            </a:r>
            <a:endParaRPr b="0" i="0" sz="2100" u="none" cap="none" strike="noStrike">
              <a:solidFill>
                <a:schemeClr val="dk1"/>
              </a:solidFill>
              <a:latin typeface="Candara"/>
              <a:ea typeface="Candara"/>
              <a:cs typeface="Candara"/>
              <a:sym typeface="Candara"/>
            </a:endParaRPr>
          </a:p>
          <a:p>
            <a:pPr indent="-247650" lvl="0" marL="571500" marR="0" rtl="0" algn="just">
              <a:lnSpc>
                <a:spcPct val="100000"/>
              </a:lnSpc>
              <a:spcBef>
                <a:spcPts val="0"/>
              </a:spcBef>
              <a:spcAft>
                <a:spcPts val="0"/>
              </a:spcAft>
              <a:buClr>
                <a:schemeClr val="dk1"/>
              </a:buClr>
              <a:buSzPts val="2100"/>
              <a:buFont typeface="Candara"/>
              <a:buChar char="-"/>
            </a:pPr>
            <a:r>
              <a:rPr b="0" i="0" lang="en-US" sz="2100" u="none" cap="none" strike="noStrike">
                <a:solidFill>
                  <a:schemeClr val="dk1"/>
                </a:solidFill>
                <a:latin typeface="Candara"/>
                <a:ea typeface="Candara"/>
                <a:cs typeface="Candara"/>
                <a:sym typeface="Candara"/>
              </a:rPr>
              <a:t>Permainan yang mereka mainkan bersama</a:t>
            </a:r>
            <a:endParaRPr b="0" i="0" sz="2100" u="none" cap="none" strike="noStrike">
              <a:solidFill>
                <a:schemeClr val="dk1"/>
              </a:solidFill>
              <a:latin typeface="Candara"/>
              <a:ea typeface="Candara"/>
              <a:cs typeface="Candara"/>
              <a:sym typeface="Candara"/>
            </a:endParaRPr>
          </a:p>
          <a:p>
            <a:pPr indent="-247650" lvl="0" marL="342900" marR="0" rtl="0" algn="just">
              <a:lnSpc>
                <a:spcPct val="100000"/>
              </a:lnSpc>
              <a:spcBef>
                <a:spcPts val="0"/>
              </a:spcBef>
              <a:spcAft>
                <a:spcPts val="0"/>
              </a:spcAft>
              <a:buClr>
                <a:schemeClr val="dk1"/>
              </a:buClr>
              <a:buSzPts val="2100"/>
              <a:buFont typeface="Candara"/>
              <a:buAutoNum type="arabicPeriod"/>
            </a:pPr>
            <a:r>
              <a:rPr b="0" i="0" lang="en-US" sz="2100" u="none" cap="none" strike="noStrike">
                <a:solidFill>
                  <a:schemeClr val="dk1"/>
                </a:solidFill>
                <a:latin typeface="Candara"/>
                <a:ea typeface="Candara"/>
                <a:cs typeface="Candara"/>
                <a:sym typeface="Candara"/>
              </a:rPr>
              <a:t>Bagaimana selama ini Bapak/Ibu merespon perubahan tersebut?</a:t>
            </a:r>
            <a:endParaRPr b="0" i="0" sz="2100" u="none" cap="none" strike="noStrike">
              <a:solidFill>
                <a:schemeClr val="dk1"/>
              </a:solidFill>
              <a:latin typeface="Candara"/>
              <a:ea typeface="Candara"/>
              <a:cs typeface="Candara"/>
              <a:sym typeface="Candara"/>
            </a:endParaRPr>
          </a:p>
          <a:p>
            <a:pPr indent="-247650" lvl="0" marL="342900" marR="0" rtl="0" algn="just">
              <a:lnSpc>
                <a:spcPct val="100000"/>
              </a:lnSpc>
              <a:spcBef>
                <a:spcPts val="0"/>
              </a:spcBef>
              <a:spcAft>
                <a:spcPts val="0"/>
              </a:spcAft>
              <a:buClr>
                <a:schemeClr val="dk1"/>
              </a:buClr>
              <a:buSzPts val="2100"/>
              <a:buFont typeface="Candara"/>
              <a:buAutoNum type="arabicPeriod"/>
            </a:pPr>
            <a:r>
              <a:rPr b="0" i="0" lang="en-US" sz="2100" u="none" cap="none" strike="noStrike">
                <a:solidFill>
                  <a:schemeClr val="dk1"/>
                </a:solidFill>
                <a:latin typeface="Candara"/>
                <a:ea typeface="Candara"/>
                <a:cs typeface="Candara"/>
                <a:sym typeface="Candara"/>
              </a:rPr>
              <a:t>Ketika terjadi perubahan kurikulum bagaimana Bapak/Ibu menyikapinya?</a:t>
            </a:r>
            <a:endParaRPr b="0" i="0" sz="2100" u="none" cap="none" strike="noStrike">
              <a:solidFill>
                <a:schemeClr val="dk1"/>
              </a:solidFill>
              <a:latin typeface="Candara"/>
              <a:ea typeface="Candara"/>
              <a:cs typeface="Candara"/>
              <a:sym typeface="Candara"/>
            </a:endParaRPr>
          </a:p>
          <a:p>
            <a:pPr indent="0" lvl="0" marL="0" marR="0" rtl="0" algn="just">
              <a:lnSpc>
                <a:spcPct val="150000"/>
              </a:lnSpc>
              <a:spcBef>
                <a:spcPts val="1200"/>
              </a:spcBef>
              <a:spcAft>
                <a:spcPts val="0"/>
              </a:spcAft>
              <a:buClr>
                <a:srgbClr val="000000"/>
              </a:buClr>
              <a:buSzPts val="2500"/>
              <a:buFont typeface="Arial"/>
              <a:buNone/>
            </a:pPr>
            <a:r>
              <a:t/>
            </a:r>
            <a:endParaRPr b="0" i="0" sz="2500" u="none" cap="none" strike="noStrike">
              <a:solidFill>
                <a:schemeClr val="dk1"/>
              </a:solidFill>
              <a:latin typeface="Candara"/>
              <a:ea typeface="Candara"/>
              <a:cs typeface="Candara"/>
              <a:sym typeface="Candara"/>
            </a:endParaRPr>
          </a:p>
          <a:p>
            <a:pPr indent="0" lvl="0" marL="0" marR="0" rtl="0" algn="just">
              <a:lnSpc>
                <a:spcPct val="150000"/>
              </a:lnSpc>
              <a:spcBef>
                <a:spcPts val="1200"/>
              </a:spcBef>
              <a:spcAft>
                <a:spcPts val="1200"/>
              </a:spcAft>
              <a:buClr>
                <a:srgbClr val="000000"/>
              </a:buClr>
              <a:buSzPts val="2500"/>
              <a:buFont typeface="Arial"/>
              <a:buNone/>
            </a:pPr>
            <a:r>
              <a:t/>
            </a:r>
            <a:endParaRPr b="0" i="0" sz="2500" u="none" cap="none" strike="noStrike">
              <a:solidFill>
                <a:schemeClr val="dk1"/>
              </a:solidFill>
              <a:latin typeface="Candara"/>
              <a:ea typeface="Candara"/>
              <a:cs typeface="Candara"/>
              <a:sym typeface="Candar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5"/>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45"/>
          <p:cNvSpPr txBox="1"/>
          <p:nvPr/>
        </p:nvSpPr>
        <p:spPr>
          <a:xfrm>
            <a:off x="99775" y="894825"/>
            <a:ext cx="100335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Candara"/>
                <a:ea typeface="Candara"/>
                <a:cs typeface="Candara"/>
                <a:sym typeface="Candara"/>
              </a:rPr>
              <a:t>Tautan BOR Ruang Kolaborasi 1</a:t>
            </a:r>
            <a:r>
              <a:rPr b="1" i="0" lang="en-US" sz="5600" u="none" cap="none" strike="noStrike">
                <a:solidFill>
                  <a:srgbClr val="000000"/>
                </a:solidFill>
                <a:latin typeface="Candara"/>
                <a:ea typeface="Candara"/>
                <a:cs typeface="Candara"/>
                <a:sym typeface="Candara"/>
              </a:rPr>
              <a:t> </a:t>
            </a:r>
            <a:r>
              <a:rPr b="0" i="0" lang="en-US" sz="2800" u="none" cap="none" strike="noStrike">
                <a:solidFill>
                  <a:srgbClr val="000000"/>
                </a:solidFill>
                <a:latin typeface="Candara"/>
                <a:ea typeface="Candara"/>
                <a:cs typeface="Candara"/>
                <a:sym typeface="Candara"/>
              </a:rPr>
              <a:t>	</a:t>
            </a:r>
            <a:endParaRPr b="0" i="0" sz="2800" u="none" cap="none" strike="noStrike">
              <a:solidFill>
                <a:srgbClr val="000000"/>
              </a:solidFill>
              <a:latin typeface="Candara"/>
              <a:ea typeface="Candara"/>
              <a:cs typeface="Candara"/>
              <a:sym typeface="Candara"/>
            </a:endParaRPr>
          </a:p>
        </p:txBody>
      </p:sp>
      <p:sp>
        <p:nvSpPr>
          <p:cNvPr id="312" name="Google Shape;312;p45"/>
          <p:cNvSpPr txBox="1"/>
          <p:nvPr/>
        </p:nvSpPr>
        <p:spPr>
          <a:xfrm>
            <a:off x="265750" y="1987700"/>
            <a:ext cx="93474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Candara"/>
                <a:ea typeface="Candara"/>
                <a:cs typeface="Candara"/>
                <a:sym typeface="Candara"/>
              </a:rPr>
              <a:t>Kelompok 1		:</a:t>
            </a:r>
            <a:endParaRPr b="0" i="0" sz="2200" u="none" cap="none" strike="noStrike">
              <a:solidFill>
                <a:srgbClr val="000000"/>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Candara"/>
                <a:ea typeface="Candara"/>
                <a:cs typeface="Candara"/>
                <a:sym typeface="Candara"/>
              </a:rPr>
              <a:t>Kelompok 2	:</a:t>
            </a:r>
            <a:endParaRPr b="0" i="0" sz="2200" u="none" cap="none" strike="noStrike">
              <a:solidFill>
                <a:srgbClr val="000000"/>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Candara"/>
                <a:ea typeface="Candara"/>
                <a:cs typeface="Candara"/>
                <a:sym typeface="Candara"/>
              </a:rPr>
              <a:t>Kelompok 3	:</a:t>
            </a:r>
            <a:endParaRPr b="0" i="0" sz="2200" u="none" cap="none" strike="noStrike">
              <a:solidFill>
                <a:srgbClr val="000000"/>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Candara"/>
                <a:ea typeface="Candara"/>
                <a:cs typeface="Candara"/>
                <a:sym typeface="Candara"/>
              </a:rPr>
              <a:t>Kelompok 4	:</a:t>
            </a:r>
            <a:endParaRPr b="0" i="0" sz="2200" u="none" cap="none" strike="noStrike">
              <a:solidFill>
                <a:srgbClr val="000000"/>
              </a:solidFill>
              <a:latin typeface="Candara"/>
              <a:ea typeface="Candara"/>
              <a:cs typeface="Candara"/>
              <a:sym typeface="Candar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6"/>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46"/>
          <p:cNvSpPr txBox="1"/>
          <p:nvPr/>
        </p:nvSpPr>
        <p:spPr>
          <a:xfrm>
            <a:off x="1019075" y="2302225"/>
            <a:ext cx="10033500" cy="1908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600"/>
              <a:buFont typeface="Arial"/>
              <a:buNone/>
            </a:pPr>
            <a:r>
              <a:rPr b="1" i="0" lang="en-US" sz="5600" u="none" cap="none" strike="noStrike">
                <a:solidFill>
                  <a:srgbClr val="000000"/>
                </a:solidFill>
                <a:latin typeface="Candara"/>
                <a:ea typeface="Candara"/>
                <a:cs typeface="Candara"/>
                <a:sym typeface="Candara"/>
              </a:rPr>
              <a:t>PRESENTASI KELOMPOK</a:t>
            </a:r>
            <a:endParaRPr b="1" i="0" sz="5600" u="none" cap="none" strike="noStrike">
              <a:solidFill>
                <a:srgbClr val="000000"/>
              </a:solidFill>
              <a:latin typeface="Candara"/>
              <a:ea typeface="Candara"/>
              <a:cs typeface="Candara"/>
              <a:sym typeface="Candara"/>
            </a:endParaRPr>
          </a:p>
          <a:p>
            <a:pPr indent="0" lvl="0" marL="0" marR="0" rtl="0" algn="ctr">
              <a:lnSpc>
                <a:spcPct val="100000"/>
              </a:lnSpc>
              <a:spcBef>
                <a:spcPts val="0"/>
              </a:spcBef>
              <a:spcAft>
                <a:spcPts val="0"/>
              </a:spcAft>
              <a:buClr>
                <a:srgbClr val="000000"/>
              </a:buClr>
              <a:buSzPts val="5600"/>
              <a:buFont typeface="Arial"/>
              <a:buNone/>
            </a:pPr>
            <a:r>
              <a:rPr b="1" i="0" lang="en-US" sz="5600" u="none" cap="none" strike="noStrike">
                <a:solidFill>
                  <a:srgbClr val="000000"/>
                </a:solidFill>
                <a:latin typeface="Candara"/>
                <a:ea typeface="Candara"/>
                <a:cs typeface="Candara"/>
                <a:sym typeface="Candara"/>
              </a:rPr>
              <a:t>Ruang Kolaborasi 1 </a:t>
            </a:r>
            <a:r>
              <a:rPr b="0" i="0" lang="en-US" sz="2800" u="none" cap="none" strike="noStrike">
                <a:solidFill>
                  <a:srgbClr val="000000"/>
                </a:solidFill>
                <a:latin typeface="Candara"/>
                <a:ea typeface="Candara"/>
                <a:cs typeface="Candara"/>
                <a:sym typeface="Candara"/>
              </a:rPr>
              <a:t>	</a:t>
            </a:r>
            <a:endParaRPr b="0" i="0" sz="2800" u="none" cap="none" strike="noStrike">
              <a:solidFill>
                <a:srgbClr val="000000"/>
              </a:solidFill>
              <a:latin typeface="Candara"/>
              <a:ea typeface="Candara"/>
              <a:cs typeface="Candara"/>
              <a:sym typeface="Candar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7"/>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47"/>
          <p:cNvSpPr txBox="1"/>
          <p:nvPr/>
        </p:nvSpPr>
        <p:spPr>
          <a:xfrm>
            <a:off x="226975" y="845500"/>
            <a:ext cx="99987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Candara"/>
                <a:ea typeface="Candara"/>
                <a:cs typeface="Candara"/>
                <a:sym typeface="Candara"/>
              </a:rPr>
              <a:t>Ruang Kolaborasi 1</a:t>
            </a:r>
            <a:endParaRPr b="0" i="0" sz="4800" u="none" cap="none" strike="noStrike">
              <a:solidFill>
                <a:srgbClr val="000000"/>
              </a:solidFill>
              <a:latin typeface="Candara"/>
              <a:ea typeface="Candara"/>
              <a:cs typeface="Candara"/>
              <a:sym typeface="Candara"/>
            </a:endParaRPr>
          </a:p>
        </p:txBody>
      </p:sp>
      <p:sp>
        <p:nvSpPr>
          <p:cNvPr id="325" name="Google Shape;325;p47"/>
          <p:cNvSpPr/>
          <p:nvPr/>
        </p:nvSpPr>
        <p:spPr>
          <a:xfrm>
            <a:off x="400675" y="1768900"/>
            <a:ext cx="11007815" cy="4491752"/>
          </a:xfrm>
          <a:custGeom>
            <a:rect b="b" l="l" r="r" t="t"/>
            <a:pathLst>
              <a:path extrusionOk="0" fill="none" h="2964853" w="3917372">
                <a:moveTo>
                  <a:pt x="0" y="0"/>
                </a:moveTo>
                <a:cubicBezTo>
                  <a:pt x="896618" y="-49533"/>
                  <a:pt x="3400796" y="-14809"/>
                  <a:pt x="3917372" y="0"/>
                </a:cubicBezTo>
                <a:cubicBezTo>
                  <a:pt x="4005011" y="798597"/>
                  <a:pt x="3844693" y="1505227"/>
                  <a:pt x="3917372" y="2964853"/>
                </a:cubicBezTo>
                <a:cubicBezTo>
                  <a:pt x="2195304" y="2916622"/>
                  <a:pt x="1209812" y="3049308"/>
                  <a:pt x="0" y="2964853"/>
                </a:cubicBezTo>
                <a:cubicBezTo>
                  <a:pt x="-38581" y="2394041"/>
                  <a:pt x="63341" y="709995"/>
                  <a:pt x="0" y="0"/>
                </a:cubicBezTo>
                <a:close/>
              </a:path>
              <a:path extrusionOk="0" h="2964853" w="3917372">
                <a:moveTo>
                  <a:pt x="0" y="0"/>
                </a:moveTo>
                <a:cubicBezTo>
                  <a:pt x="1750086" y="118645"/>
                  <a:pt x="3194212" y="116012"/>
                  <a:pt x="3917372" y="0"/>
                </a:cubicBezTo>
                <a:cubicBezTo>
                  <a:pt x="3784490" y="1171927"/>
                  <a:pt x="4002323" y="1487972"/>
                  <a:pt x="3917372" y="2964853"/>
                </a:cubicBezTo>
                <a:cubicBezTo>
                  <a:pt x="2275116" y="3099453"/>
                  <a:pt x="1011532" y="2807657"/>
                  <a:pt x="0" y="2964853"/>
                </a:cubicBezTo>
                <a:cubicBezTo>
                  <a:pt x="-20187" y="1975429"/>
                  <a:pt x="-152480" y="366102"/>
                  <a:pt x="0" y="0"/>
                </a:cubicBezTo>
                <a:close/>
              </a:path>
            </a:pathLst>
          </a:custGeom>
          <a:noFill/>
          <a:ln cap="flat" cmpd="sng" w="12700">
            <a:solidFill>
              <a:srgbClr val="1D81F7"/>
            </a:solidFill>
            <a:prstDash val="dash"/>
            <a:round/>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500"/>
              <a:buFont typeface="Arial"/>
              <a:buNone/>
            </a:pPr>
            <a:r>
              <a:rPr b="0" i="0" lang="en-US" sz="2500" u="none" cap="none" strike="noStrike">
                <a:solidFill>
                  <a:schemeClr val="dk1"/>
                </a:solidFill>
                <a:latin typeface="Candara"/>
                <a:ea typeface="Candara"/>
                <a:cs typeface="Candara"/>
                <a:sym typeface="Candara"/>
              </a:rPr>
              <a:t> Kesimpulan Sesi Ruang Kolaborasi:</a:t>
            </a:r>
            <a:endParaRPr b="0" i="0" sz="2500" u="none" cap="none" strike="noStrike">
              <a:solidFill>
                <a:schemeClr val="dk1"/>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ndara"/>
                <a:ea typeface="Candara"/>
                <a:cs typeface="Candara"/>
                <a:sym typeface="Candara"/>
              </a:rPr>
              <a:t>Terkadang kita abai terhadap berubahnya keadaan dan menganggap pengalaman bertahun-tahun kita sebagai guru selalu mampu mengantarkan keberhasilan murid. Padahal murid hidup pada zaman/keadaan yang sudah berbeda. Cara berkomunikasi, cara belajar dan cara memandang diri dan lingkungannya berbeda dengan keadaan yang kita alami pada jaman kita. </a:t>
            </a:r>
            <a:endParaRPr b="0" i="0" sz="2000" u="none" cap="none" strike="noStrike">
              <a:solidFill>
                <a:schemeClr val="dk1"/>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ndara"/>
                <a:ea typeface="Candara"/>
                <a:cs typeface="Candara"/>
                <a:sym typeface="Candara"/>
              </a:rPr>
              <a:t>Pertanyaan selanjutnya:</a:t>
            </a:r>
            <a:endParaRPr b="0" i="0" sz="2000" u="none" cap="none" strike="noStrike">
              <a:solidFill>
                <a:schemeClr val="dk1"/>
              </a:solidFill>
              <a:latin typeface="Candara"/>
              <a:ea typeface="Candara"/>
              <a:cs typeface="Candara"/>
              <a:sym typeface="Candara"/>
            </a:endParaRPr>
          </a:p>
          <a:p>
            <a:pPr indent="-374650" lvl="0" marL="457200" marR="0" rtl="0" algn="just">
              <a:lnSpc>
                <a:spcPct val="100000"/>
              </a:lnSpc>
              <a:spcBef>
                <a:spcPts val="0"/>
              </a:spcBef>
              <a:spcAft>
                <a:spcPts val="0"/>
              </a:spcAft>
              <a:buClr>
                <a:schemeClr val="dk1"/>
              </a:buClr>
              <a:buSzPts val="2300"/>
              <a:buFont typeface="Candara"/>
              <a:buAutoNum type="arabicPeriod"/>
            </a:pPr>
            <a:r>
              <a:rPr b="0" i="0" lang="en-US" sz="2000" u="none" cap="none" strike="noStrike">
                <a:solidFill>
                  <a:schemeClr val="dk1"/>
                </a:solidFill>
                <a:latin typeface="Candara"/>
                <a:ea typeface="Candara"/>
                <a:cs typeface="Candara"/>
                <a:sym typeface="Candara"/>
              </a:rPr>
              <a:t>Keterampilan dan kompetensi apa ya yang dibutuhkan murid-murid kita untuk berkontribusi dalam lingkup lokal, nasional dan global dengan perubahan yang terjadi? </a:t>
            </a:r>
            <a:endParaRPr b="0" i="0" sz="2000" u="none" cap="none" strike="noStrike">
              <a:solidFill>
                <a:schemeClr val="dk1"/>
              </a:solidFill>
              <a:latin typeface="Candara"/>
              <a:ea typeface="Candara"/>
              <a:cs typeface="Candara"/>
              <a:sym typeface="Candara"/>
            </a:endParaRPr>
          </a:p>
          <a:p>
            <a:pPr indent="-355600" lvl="0" marL="457200" marR="0" rtl="0" algn="l">
              <a:lnSpc>
                <a:spcPct val="150000"/>
              </a:lnSpc>
              <a:spcBef>
                <a:spcPts val="0"/>
              </a:spcBef>
              <a:spcAft>
                <a:spcPts val="0"/>
              </a:spcAft>
              <a:buClr>
                <a:schemeClr val="dk1"/>
              </a:buClr>
              <a:buSzPts val="2000"/>
              <a:buFont typeface="Candara"/>
              <a:buAutoNum type="arabicPeriod"/>
            </a:pPr>
            <a:r>
              <a:rPr b="0" i="0" lang="en-US" sz="2000" u="none" cap="none" strike="noStrike">
                <a:solidFill>
                  <a:schemeClr val="dk1"/>
                </a:solidFill>
                <a:latin typeface="Candara"/>
                <a:ea typeface="Candara"/>
                <a:cs typeface="Candara"/>
                <a:sym typeface="Candara"/>
              </a:rPr>
              <a:t>Kurikulum seperti apa yang semestinya kita gunakan?</a:t>
            </a:r>
            <a:endParaRPr b="0" i="0" sz="2000" u="none" cap="none" strike="noStrike">
              <a:solidFill>
                <a:schemeClr val="dk1"/>
              </a:solidFill>
              <a:latin typeface="Candara"/>
              <a:ea typeface="Candara"/>
              <a:cs typeface="Candara"/>
              <a:sym typeface="Candara"/>
            </a:endParaRPr>
          </a:p>
          <a:p>
            <a:pPr indent="0" lvl="0" marL="457200" marR="0" rtl="0" algn="just">
              <a:lnSpc>
                <a:spcPct val="100000"/>
              </a:lnSpc>
              <a:spcBef>
                <a:spcPts val="1200"/>
              </a:spcBef>
              <a:spcAft>
                <a:spcPts val="0"/>
              </a:spcAft>
              <a:buClr>
                <a:srgbClr val="000000"/>
              </a:buClr>
              <a:buSzPts val="2000"/>
              <a:buFont typeface="Arial"/>
              <a:buNone/>
            </a:pPr>
            <a:r>
              <a:t/>
            </a:r>
            <a:endParaRPr b="0" i="0" sz="2000" u="none" cap="none" strike="noStrike">
              <a:solidFill>
                <a:schemeClr val="dk1"/>
              </a:solidFill>
              <a:latin typeface="Candara"/>
              <a:ea typeface="Candara"/>
              <a:cs typeface="Candara"/>
              <a:sym typeface="Candara"/>
            </a:endParaRPr>
          </a:p>
          <a:p>
            <a:pPr indent="0" lvl="0" marL="0" marR="0" rtl="0" algn="just">
              <a:lnSpc>
                <a:spcPct val="150000"/>
              </a:lnSpc>
              <a:spcBef>
                <a:spcPts val="1200"/>
              </a:spcBef>
              <a:spcAft>
                <a:spcPts val="0"/>
              </a:spcAft>
              <a:buClr>
                <a:srgbClr val="000000"/>
              </a:buClr>
              <a:buSzPts val="2500"/>
              <a:buFont typeface="Arial"/>
              <a:buNone/>
            </a:pPr>
            <a:r>
              <a:t/>
            </a:r>
            <a:endParaRPr b="0" i="0" sz="2500" u="none" cap="none" strike="noStrike">
              <a:solidFill>
                <a:schemeClr val="dk1"/>
              </a:solidFill>
              <a:latin typeface="Candara"/>
              <a:ea typeface="Candara"/>
              <a:cs typeface="Candara"/>
              <a:sym typeface="Candara"/>
            </a:endParaRPr>
          </a:p>
          <a:p>
            <a:pPr indent="0" lvl="0" marL="0" marR="0" rtl="0" algn="just">
              <a:lnSpc>
                <a:spcPct val="150000"/>
              </a:lnSpc>
              <a:spcBef>
                <a:spcPts val="1200"/>
              </a:spcBef>
              <a:spcAft>
                <a:spcPts val="1200"/>
              </a:spcAft>
              <a:buClr>
                <a:srgbClr val="000000"/>
              </a:buClr>
              <a:buSzPts val="2500"/>
              <a:buFont typeface="Arial"/>
              <a:buNone/>
            </a:pPr>
            <a:r>
              <a:t/>
            </a:r>
            <a:endParaRPr b="0" i="0" sz="2500" u="none" cap="none" strike="noStrike">
              <a:solidFill>
                <a:schemeClr val="dk1"/>
              </a:solidFill>
              <a:latin typeface="Candara"/>
              <a:ea typeface="Candara"/>
              <a:cs typeface="Candara"/>
              <a:sym typeface="Candar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8"/>
          <p:cNvSpPr txBox="1"/>
          <p:nvPr>
            <p:ph type="title"/>
          </p:nvPr>
        </p:nvSpPr>
        <p:spPr>
          <a:xfrm>
            <a:off x="233074" y="2102225"/>
            <a:ext cx="5558100" cy="20379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D81F7"/>
              </a:buClr>
              <a:buSzPts val="6000"/>
              <a:buFont typeface="Arial"/>
              <a:buNone/>
            </a:pPr>
            <a:r>
              <a:rPr b="1" lang="en-US">
                <a:latin typeface="Candara"/>
                <a:ea typeface="Candara"/>
                <a:cs typeface="Candara"/>
                <a:sym typeface="Candara"/>
              </a:rPr>
              <a:t>EKSPLORASI KONSEP 2</a:t>
            </a:r>
            <a:endParaRPr>
              <a:latin typeface="Candara"/>
              <a:ea typeface="Candara"/>
              <a:cs typeface="Candara"/>
              <a:sym typeface="Candara"/>
            </a:endParaRPr>
          </a:p>
        </p:txBody>
      </p:sp>
      <p:cxnSp>
        <p:nvCxnSpPr>
          <p:cNvPr id="331" name="Google Shape;331;p48"/>
          <p:cNvCxnSpPr/>
          <p:nvPr/>
        </p:nvCxnSpPr>
        <p:spPr>
          <a:xfrm>
            <a:off x="712694" y="4087903"/>
            <a:ext cx="4625700" cy="0"/>
          </a:xfrm>
          <a:prstGeom prst="straightConnector1">
            <a:avLst/>
          </a:prstGeom>
          <a:noFill/>
          <a:ln cap="flat" cmpd="sng" w="19050">
            <a:solidFill>
              <a:schemeClr val="accent2"/>
            </a:solidFill>
            <a:prstDash val="solid"/>
            <a:miter lim="800000"/>
            <a:headEnd len="sm" w="sm" type="none"/>
            <a:tailEnd len="sm" w="sm" type="none"/>
          </a:ln>
        </p:spPr>
      </p:cxnSp>
      <p:sp>
        <p:nvSpPr>
          <p:cNvPr id="332" name="Google Shape;332;p48"/>
          <p:cNvSpPr/>
          <p:nvPr/>
        </p:nvSpPr>
        <p:spPr>
          <a:xfrm>
            <a:off x="6880413" y="1109382"/>
            <a:ext cx="4639200" cy="4639200"/>
          </a:xfrm>
          <a:prstGeom prst="ellipse">
            <a:avLst/>
          </a:prstGeom>
          <a:noFill/>
          <a:ln cap="flat" cmpd="sng" w="57150">
            <a:solidFill>
              <a:srgbClr val="1D81F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Book, energy, idea, knowledge icon - Free download" id="333" name="Google Shape;333;p48"/>
          <p:cNvPicPr preferRelativeResize="0"/>
          <p:nvPr/>
        </p:nvPicPr>
        <p:blipFill rotWithShape="1">
          <a:blip r:embed="rId3">
            <a:alphaModFix/>
          </a:blip>
          <a:srcRect b="0" l="0" r="0" t="0"/>
          <a:stretch/>
        </p:blipFill>
        <p:spPr>
          <a:xfrm>
            <a:off x="7097716" y="1308848"/>
            <a:ext cx="4240303" cy="424030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9"/>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49"/>
          <p:cNvSpPr txBox="1"/>
          <p:nvPr/>
        </p:nvSpPr>
        <p:spPr>
          <a:xfrm>
            <a:off x="608475" y="852650"/>
            <a:ext cx="97119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Candara"/>
                <a:ea typeface="Candara"/>
                <a:cs typeface="Candara"/>
                <a:sym typeface="Candara"/>
              </a:rPr>
              <a:t>Alasan perubahan kurikulum</a:t>
            </a:r>
            <a:endParaRPr b="1" i="0" sz="4400" u="none" cap="none" strike="noStrike">
              <a:solidFill>
                <a:srgbClr val="000000"/>
              </a:solidFill>
              <a:latin typeface="Candara"/>
              <a:ea typeface="Candara"/>
              <a:cs typeface="Candara"/>
              <a:sym typeface="Candara"/>
            </a:endParaRPr>
          </a:p>
        </p:txBody>
      </p:sp>
      <p:sp>
        <p:nvSpPr>
          <p:cNvPr id="340" name="Google Shape;340;p49"/>
          <p:cNvSpPr txBox="1"/>
          <p:nvPr/>
        </p:nvSpPr>
        <p:spPr>
          <a:xfrm>
            <a:off x="703475" y="2384950"/>
            <a:ext cx="8786700" cy="3478800"/>
          </a:xfrm>
          <a:prstGeom prst="rect">
            <a:avLst/>
          </a:prstGeom>
          <a:noFill/>
          <a:ln cap="flat" cmpd="sng" w="9525">
            <a:solidFill>
              <a:srgbClr val="000000"/>
            </a:solidFill>
            <a:prstDash val="lgDash"/>
            <a:round/>
            <a:headEnd len="sm" w="sm" type="none"/>
            <a:tailEnd len="sm" w="sm" type="none"/>
          </a:ln>
        </p:spPr>
        <p:txBody>
          <a:bodyPr anchorCtr="0" anchor="t" bIns="91425" lIns="91425" spcFirstLastPara="1" rIns="91425" wrap="square" tIns="91425">
            <a:spAutoFit/>
          </a:bodyPr>
          <a:lstStyle/>
          <a:p>
            <a:pPr indent="0" lvl="0" marL="0" marR="0" rtl="0" algn="just">
              <a:lnSpc>
                <a:spcPct val="150000"/>
              </a:lnSpc>
              <a:spcBef>
                <a:spcPts val="1200"/>
              </a:spcBef>
              <a:spcAft>
                <a:spcPts val="0"/>
              </a:spcAft>
              <a:buClr>
                <a:srgbClr val="000000"/>
              </a:buClr>
              <a:buSzPts val="2400"/>
              <a:buFont typeface="Arial"/>
              <a:buNone/>
            </a:pPr>
            <a:r>
              <a:rPr b="0" i="0" lang="en-US" sz="2400" u="none" cap="none" strike="noStrike">
                <a:solidFill>
                  <a:schemeClr val="dk1"/>
                </a:solidFill>
                <a:latin typeface="Candara"/>
                <a:ea typeface="Candara"/>
                <a:cs typeface="Candara"/>
                <a:sym typeface="Candara"/>
              </a:rPr>
              <a:t>Dari materi sebelumnya, kita mempelajari bahwa </a:t>
            </a:r>
            <a:r>
              <a:rPr b="1" i="0" lang="en-US" sz="2400" u="none" cap="none" strike="noStrike">
                <a:solidFill>
                  <a:schemeClr val="dk1"/>
                </a:solidFill>
                <a:latin typeface="Candara"/>
                <a:ea typeface="Candara"/>
                <a:cs typeface="Candara"/>
                <a:sym typeface="Candara"/>
              </a:rPr>
              <a:t>“Kurikulum yang baik adalah kurikulum yang sesuai dengan zamannya”.</a:t>
            </a:r>
            <a:r>
              <a:rPr b="0" i="0" lang="en-US" sz="2400" u="none" cap="none" strike="noStrike">
                <a:solidFill>
                  <a:schemeClr val="dk1"/>
                </a:solidFill>
                <a:latin typeface="Candara"/>
                <a:ea typeface="Candara"/>
                <a:cs typeface="Candara"/>
                <a:sym typeface="Candara"/>
              </a:rPr>
              <a:t> </a:t>
            </a:r>
            <a:endParaRPr b="0" i="0" sz="2400" u="none" cap="none" strike="noStrike">
              <a:solidFill>
                <a:schemeClr val="dk1"/>
              </a:solidFill>
              <a:latin typeface="Candara"/>
              <a:ea typeface="Candara"/>
              <a:cs typeface="Candara"/>
              <a:sym typeface="Candara"/>
            </a:endParaRPr>
          </a:p>
          <a:p>
            <a:pPr indent="0" lvl="0" marL="0" marR="0" rtl="0" algn="just">
              <a:lnSpc>
                <a:spcPct val="150000"/>
              </a:lnSpc>
              <a:spcBef>
                <a:spcPts val="1200"/>
              </a:spcBef>
              <a:spcAft>
                <a:spcPts val="1200"/>
              </a:spcAft>
              <a:buClr>
                <a:srgbClr val="000000"/>
              </a:buClr>
              <a:buSzPts val="2400"/>
              <a:buFont typeface="Arial"/>
              <a:buNone/>
            </a:pPr>
            <a:r>
              <a:rPr b="0" i="0" lang="en-US" sz="2400" u="none" cap="none" strike="noStrike">
                <a:solidFill>
                  <a:schemeClr val="dk1"/>
                </a:solidFill>
                <a:latin typeface="Candara"/>
                <a:ea typeface="Candara"/>
                <a:cs typeface="Candara"/>
                <a:sym typeface="Candara"/>
              </a:rPr>
              <a:t>Kurikulum bersifat dinamis dan terus dikembangkan atau diadaptasi sesuai konteks dan karakteristik murid, demi membangun kompetensi sesuai kebutuhan mereka: kini dan di masa depan. </a:t>
            </a:r>
            <a:endParaRPr b="0" i="0" sz="2400" u="none" cap="none" strike="noStrike">
              <a:solidFill>
                <a:schemeClr val="dk1"/>
              </a:solidFill>
              <a:latin typeface="Candara"/>
              <a:ea typeface="Candara"/>
              <a:cs typeface="Candara"/>
              <a:sym typeface="Candar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0"/>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50"/>
          <p:cNvSpPr txBox="1"/>
          <p:nvPr/>
        </p:nvSpPr>
        <p:spPr>
          <a:xfrm>
            <a:off x="152900" y="754200"/>
            <a:ext cx="97119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Candara"/>
                <a:ea typeface="Candara"/>
                <a:cs typeface="Candara"/>
                <a:sym typeface="Candara"/>
              </a:rPr>
              <a:t>Alasan perubahan kurikulum</a:t>
            </a:r>
            <a:endParaRPr b="1" i="0" sz="4400" u="none" cap="none" strike="noStrike">
              <a:solidFill>
                <a:srgbClr val="000000"/>
              </a:solidFill>
              <a:latin typeface="Candara"/>
              <a:ea typeface="Candara"/>
              <a:cs typeface="Candara"/>
              <a:sym typeface="Candara"/>
            </a:endParaRPr>
          </a:p>
        </p:txBody>
      </p:sp>
      <p:sp>
        <p:nvSpPr>
          <p:cNvPr id="347" name="Google Shape;347;p50"/>
          <p:cNvSpPr txBox="1"/>
          <p:nvPr/>
        </p:nvSpPr>
        <p:spPr>
          <a:xfrm>
            <a:off x="321475" y="1816450"/>
            <a:ext cx="10553100" cy="3570900"/>
          </a:xfrm>
          <a:prstGeom prst="rect">
            <a:avLst/>
          </a:prstGeom>
          <a:solidFill>
            <a:srgbClr val="CFE2F3"/>
          </a:solidFill>
          <a:ln>
            <a:noFill/>
          </a:ln>
        </p:spPr>
        <p:txBody>
          <a:bodyPr anchorCtr="0" anchor="t" bIns="91425" lIns="91425" spcFirstLastPara="1" rIns="91425" wrap="square" tIns="91425">
            <a:spAutoFit/>
          </a:bodyPr>
          <a:lstStyle/>
          <a:p>
            <a:pPr indent="0" lvl="0" marL="0" marR="0" rtl="0" algn="l">
              <a:lnSpc>
                <a:spcPct val="150000"/>
              </a:lnSpc>
              <a:spcBef>
                <a:spcPts val="1200"/>
              </a:spcBef>
              <a:spcAft>
                <a:spcPts val="0"/>
              </a:spcAft>
              <a:buClr>
                <a:srgbClr val="000000"/>
              </a:buClr>
              <a:buSzPts val="2000"/>
              <a:buFont typeface="Arial"/>
              <a:buNone/>
            </a:pPr>
            <a:r>
              <a:rPr b="0" i="0" lang="en-US" sz="2000" u="none" cap="none" strike="noStrike">
                <a:solidFill>
                  <a:schemeClr val="dk1"/>
                </a:solidFill>
                <a:latin typeface="Candara"/>
                <a:ea typeface="Candara"/>
                <a:cs typeface="Candara"/>
                <a:sym typeface="Candara"/>
              </a:rPr>
              <a:t>Perubahan dan perkembangan yang terjadi begitu cepat saat ini, menuntut kita untuk selalu siap beradaptasi dengan perubahan tersebut dengan meningkatkan beberapa kompetensi tertentu.</a:t>
            </a:r>
            <a:endParaRPr b="0" i="0" sz="2000" u="none" cap="none" strike="noStrike">
              <a:solidFill>
                <a:schemeClr val="dk1"/>
              </a:solidFill>
              <a:latin typeface="Candara"/>
              <a:ea typeface="Candara"/>
              <a:cs typeface="Candara"/>
              <a:sym typeface="Candara"/>
            </a:endParaRPr>
          </a:p>
          <a:p>
            <a:pPr indent="0" lvl="0" marL="0" marR="0" rtl="0" algn="l">
              <a:lnSpc>
                <a:spcPct val="150000"/>
              </a:lnSpc>
              <a:spcBef>
                <a:spcPts val="1200"/>
              </a:spcBef>
              <a:spcAft>
                <a:spcPts val="0"/>
              </a:spcAft>
              <a:buClr>
                <a:srgbClr val="000000"/>
              </a:buClr>
              <a:buSzPts val="2000"/>
              <a:buFont typeface="Arial"/>
              <a:buNone/>
            </a:pPr>
            <a:r>
              <a:rPr b="0" i="0" lang="en-US" sz="2000" u="none" cap="none" strike="noStrike">
                <a:solidFill>
                  <a:schemeClr val="dk1"/>
                </a:solidFill>
                <a:latin typeface="Candara"/>
                <a:ea typeface="Candara"/>
                <a:cs typeface="Candara"/>
                <a:sym typeface="Candara"/>
              </a:rPr>
              <a:t>Proyeksi Pendidikan 2030 yang dilakukan oleh OECD, </a:t>
            </a:r>
            <a:r>
              <a:rPr b="1" i="0" lang="en-US" sz="2000" u="none" cap="none" strike="noStrike">
                <a:solidFill>
                  <a:schemeClr val="dk1"/>
                </a:solidFill>
                <a:latin typeface="Candara"/>
                <a:ea typeface="Candara"/>
                <a:cs typeface="Candara"/>
                <a:sym typeface="Candara"/>
              </a:rPr>
              <a:t>kompetensi tidak hanya fokus pada aspek kognitif, sikap, psikomotorik, tetapi juga ada value/nilai yang melengkapi kompetensi murid</a:t>
            </a:r>
            <a:r>
              <a:rPr b="0" i="0" lang="en-US" sz="2000" u="none" cap="none" strike="noStrike">
                <a:solidFill>
                  <a:schemeClr val="dk1"/>
                </a:solidFill>
                <a:latin typeface="Candara"/>
                <a:ea typeface="Candara"/>
                <a:cs typeface="Candara"/>
                <a:sym typeface="Candara"/>
              </a:rPr>
              <a:t>. </a:t>
            </a:r>
            <a:endParaRPr b="0" i="0" sz="2000" u="none" cap="none" strike="noStrike">
              <a:solidFill>
                <a:schemeClr val="dk1"/>
              </a:solidFill>
              <a:latin typeface="Candara"/>
              <a:ea typeface="Candara"/>
              <a:cs typeface="Candara"/>
              <a:sym typeface="Candara"/>
            </a:endParaRPr>
          </a:p>
          <a:p>
            <a:pPr indent="0" lvl="0" marL="0" marR="0" rtl="0" algn="l">
              <a:lnSpc>
                <a:spcPct val="150000"/>
              </a:lnSpc>
              <a:spcBef>
                <a:spcPts val="1200"/>
              </a:spcBef>
              <a:spcAft>
                <a:spcPts val="1200"/>
              </a:spcAft>
              <a:buClr>
                <a:srgbClr val="000000"/>
              </a:buClr>
              <a:buSzPts val="2000"/>
              <a:buFont typeface="Arial"/>
              <a:buNone/>
            </a:pPr>
            <a:r>
              <a:rPr b="0" i="0" lang="en-US" sz="2000" u="none" cap="none" strike="noStrike">
                <a:solidFill>
                  <a:schemeClr val="dk1"/>
                </a:solidFill>
                <a:latin typeface="Candara"/>
                <a:ea typeface="Candara"/>
                <a:cs typeface="Candara"/>
                <a:sym typeface="Candara"/>
              </a:rPr>
              <a:t>Saat ini, kualitas literasi dan numerasi, kesehatan mental dan sosial emosional murid merupakan pondasi atau prasyarat yang diperlukan murid untuk membangun kompetensi transformatif murid dengan siklus belajar </a:t>
            </a:r>
            <a:r>
              <a:rPr b="1" i="0" lang="en-US" sz="2000" u="none" cap="none" strike="noStrike">
                <a:solidFill>
                  <a:schemeClr val="dk1"/>
                </a:solidFill>
                <a:latin typeface="Candara"/>
                <a:ea typeface="Candara"/>
                <a:cs typeface="Candara"/>
                <a:sym typeface="Candara"/>
              </a:rPr>
              <a:t>Antisipasi-Aksi-Refleksi</a:t>
            </a:r>
            <a:r>
              <a:rPr b="0" i="0" lang="en-US" sz="2000" u="none" cap="none" strike="noStrike">
                <a:solidFill>
                  <a:schemeClr val="dk1"/>
                </a:solidFill>
                <a:latin typeface="Candara"/>
                <a:ea typeface="Candara"/>
                <a:cs typeface="Candara"/>
                <a:sym typeface="Candara"/>
              </a:rPr>
              <a:t> menuju pemelajar sepanjang hayat. </a:t>
            </a:r>
            <a:endParaRPr b="0" i="0" sz="2000" u="none" cap="none" strike="noStrike">
              <a:solidFill>
                <a:schemeClr val="dk1"/>
              </a:solidFill>
              <a:latin typeface="Candara"/>
              <a:ea typeface="Candara"/>
              <a:cs typeface="Candara"/>
              <a:sym typeface="Candar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1"/>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51"/>
          <p:cNvSpPr txBox="1"/>
          <p:nvPr/>
        </p:nvSpPr>
        <p:spPr>
          <a:xfrm>
            <a:off x="470125" y="1030150"/>
            <a:ext cx="120600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1200"/>
              </a:spcBef>
              <a:spcAft>
                <a:spcPts val="1200"/>
              </a:spcAft>
              <a:buClr>
                <a:schemeClr val="dk1"/>
              </a:buClr>
              <a:buSzPts val="1100"/>
              <a:buFont typeface="Arial"/>
              <a:buNone/>
            </a:pPr>
            <a:r>
              <a:rPr b="1" i="0" lang="en-US" sz="2400" u="none" cap="none" strike="noStrike">
                <a:solidFill>
                  <a:schemeClr val="dk1"/>
                </a:solidFill>
                <a:latin typeface="Candara"/>
                <a:ea typeface="Candara"/>
                <a:cs typeface="Candara"/>
                <a:sym typeface="Candara"/>
              </a:rPr>
              <a:t>Mengutip pernyataan Ki Hajar Dewantara:</a:t>
            </a:r>
            <a:endParaRPr b="0" i="0" sz="5400" u="none" cap="none" strike="noStrike">
              <a:solidFill>
                <a:srgbClr val="000000"/>
              </a:solidFill>
              <a:latin typeface="Candara"/>
              <a:ea typeface="Candara"/>
              <a:cs typeface="Candara"/>
              <a:sym typeface="Candara"/>
            </a:endParaRPr>
          </a:p>
        </p:txBody>
      </p:sp>
      <p:pic>
        <p:nvPicPr>
          <p:cNvPr id="354" name="Google Shape;354;p51"/>
          <p:cNvPicPr preferRelativeResize="0"/>
          <p:nvPr/>
        </p:nvPicPr>
        <p:blipFill rotWithShape="1">
          <a:blip r:embed="rId3">
            <a:alphaModFix/>
          </a:blip>
          <a:srcRect b="0" l="0" r="0" t="0"/>
          <a:stretch/>
        </p:blipFill>
        <p:spPr>
          <a:xfrm>
            <a:off x="4268013" y="1672888"/>
            <a:ext cx="3655975" cy="4466425"/>
          </a:xfrm>
          <a:prstGeom prst="rect">
            <a:avLst/>
          </a:prstGeom>
          <a:noFill/>
          <a:ln>
            <a:noFill/>
          </a:ln>
        </p:spPr>
      </p:pic>
      <p:sp>
        <p:nvSpPr>
          <p:cNvPr id="355" name="Google Shape;355;p51"/>
          <p:cNvSpPr txBox="1"/>
          <p:nvPr/>
        </p:nvSpPr>
        <p:spPr>
          <a:xfrm>
            <a:off x="470125" y="3332150"/>
            <a:ext cx="4341000" cy="20163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1200"/>
              </a:spcBef>
              <a:spcAft>
                <a:spcPts val="1200"/>
              </a:spcAft>
              <a:buClr>
                <a:srgbClr val="000000"/>
              </a:buClr>
              <a:buSzPts val="1700"/>
              <a:buFont typeface="Arial"/>
              <a:buNone/>
            </a:pPr>
            <a:r>
              <a:rPr b="0" i="0" lang="en-US" sz="1700" u="none" cap="none" strike="noStrike">
                <a:solidFill>
                  <a:schemeClr val="dk1"/>
                </a:solidFill>
                <a:latin typeface="Candara"/>
                <a:ea typeface="Candara"/>
                <a:cs typeface="Candara"/>
                <a:sym typeface="Candara"/>
              </a:rPr>
              <a:t>“Memberi ilmu demi kecakapan hidup anak dalam usaha mempersiapkannya untuk segala kepentingan hidup manusia, baik dalam hidup bermasyarakat maupun hidup berbudaya dalam arti seluas-luasnya.”</a:t>
            </a:r>
            <a:endParaRPr b="0" i="0" sz="2000" u="none" cap="none" strike="noStrike">
              <a:solidFill>
                <a:schemeClr val="dk1"/>
              </a:solidFill>
              <a:latin typeface="Candara"/>
              <a:ea typeface="Candara"/>
              <a:cs typeface="Candara"/>
              <a:sym typeface="Candara"/>
            </a:endParaRPr>
          </a:p>
        </p:txBody>
      </p:sp>
      <p:sp>
        <p:nvSpPr>
          <p:cNvPr id="356" name="Google Shape;356;p51"/>
          <p:cNvSpPr txBox="1"/>
          <p:nvPr/>
        </p:nvSpPr>
        <p:spPr>
          <a:xfrm>
            <a:off x="7365625" y="2441125"/>
            <a:ext cx="4341000" cy="30015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1200"/>
              </a:spcBef>
              <a:spcAft>
                <a:spcPts val="0"/>
              </a:spcAft>
              <a:buClr>
                <a:srgbClr val="000000"/>
              </a:buClr>
              <a:buSzPts val="1700"/>
              <a:buFont typeface="Arial"/>
              <a:buNone/>
            </a:pPr>
            <a:r>
              <a:rPr b="0" i="0" lang="en-US" sz="1700" u="none" cap="none" strike="noStrike">
                <a:solidFill>
                  <a:schemeClr val="dk1"/>
                </a:solidFill>
                <a:latin typeface="Candara"/>
                <a:ea typeface="Candara"/>
                <a:cs typeface="Candara"/>
                <a:sym typeface="Candara"/>
              </a:rPr>
              <a:t>“Maksud pendidikan itu adalah menuntun segala kekuatan kodrat yang ada pada anak-anak, agar mereka dapat mencapai keselamatan dan kebahagiaan yang setinggi-tingginya baik sebagai manusia, maupun anggota masyarakat.” </a:t>
            </a:r>
            <a:endParaRPr b="1" i="0" sz="1400" u="none" cap="none" strike="noStrike">
              <a:solidFill>
                <a:schemeClr val="dk1"/>
              </a:solidFill>
              <a:latin typeface="Candara"/>
              <a:ea typeface="Candara"/>
              <a:cs typeface="Candara"/>
              <a:sym typeface="Candara"/>
            </a:endParaRPr>
          </a:p>
          <a:p>
            <a:pPr indent="0" lvl="0" marL="0" marR="0" rtl="0" algn="just">
              <a:lnSpc>
                <a:spcPct val="150000"/>
              </a:lnSpc>
              <a:spcBef>
                <a:spcPts val="1200"/>
              </a:spcBef>
              <a:spcAft>
                <a:spcPts val="1200"/>
              </a:spcAft>
              <a:buClr>
                <a:srgbClr val="000000"/>
              </a:buClr>
              <a:buSzPts val="2000"/>
              <a:buFont typeface="Arial"/>
              <a:buNone/>
            </a:pPr>
            <a:r>
              <a:rPr b="0" i="0" lang="en-US" sz="2000" u="none" cap="none" strike="noStrike">
                <a:solidFill>
                  <a:schemeClr val="dk1"/>
                </a:solidFill>
                <a:latin typeface="Candara"/>
                <a:ea typeface="Candara"/>
                <a:cs typeface="Candara"/>
                <a:sym typeface="Candara"/>
              </a:rPr>
              <a:t> </a:t>
            </a:r>
            <a:endParaRPr b="0" i="0" sz="2000" u="none" cap="none" strike="noStrike">
              <a:solidFill>
                <a:schemeClr val="dk1"/>
              </a:solidFill>
              <a:latin typeface="Candara"/>
              <a:ea typeface="Candara"/>
              <a:cs typeface="Candara"/>
              <a:sym typeface="Candar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2"/>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52"/>
          <p:cNvSpPr txBox="1"/>
          <p:nvPr/>
        </p:nvSpPr>
        <p:spPr>
          <a:xfrm>
            <a:off x="608475" y="852650"/>
            <a:ext cx="97119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Candara"/>
                <a:ea typeface="Candara"/>
                <a:cs typeface="Candara"/>
                <a:sym typeface="Candara"/>
              </a:rPr>
              <a:t>Alasan perubahan kurikulum</a:t>
            </a:r>
            <a:endParaRPr b="1" i="0" sz="4400" u="none" cap="none" strike="noStrike">
              <a:solidFill>
                <a:srgbClr val="000000"/>
              </a:solidFill>
              <a:latin typeface="Candara"/>
              <a:ea typeface="Candara"/>
              <a:cs typeface="Candara"/>
              <a:sym typeface="Candara"/>
            </a:endParaRPr>
          </a:p>
        </p:txBody>
      </p:sp>
      <p:sp>
        <p:nvSpPr>
          <p:cNvPr id="363" name="Google Shape;363;p52"/>
          <p:cNvSpPr txBox="1"/>
          <p:nvPr/>
        </p:nvSpPr>
        <p:spPr>
          <a:xfrm>
            <a:off x="677575" y="1954300"/>
            <a:ext cx="9840900" cy="40944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1200"/>
              </a:spcBef>
              <a:spcAft>
                <a:spcPts val="0"/>
              </a:spcAft>
              <a:buClr>
                <a:srgbClr val="000000"/>
              </a:buClr>
              <a:buSzPts val="1800"/>
              <a:buFont typeface="Arial"/>
              <a:buNone/>
            </a:pPr>
            <a:r>
              <a:rPr b="0" i="0" lang="en-US" sz="1800" u="none" cap="none" strike="noStrike">
                <a:solidFill>
                  <a:schemeClr val="dk1"/>
                </a:solidFill>
                <a:latin typeface="Candara"/>
                <a:ea typeface="Candara"/>
                <a:cs typeface="Candara"/>
                <a:sym typeface="Candara"/>
              </a:rPr>
              <a:t>Ketika kita merancang kurikulum, </a:t>
            </a:r>
            <a:r>
              <a:rPr b="1" i="0" lang="en-US" sz="1800" u="none" cap="none" strike="noStrike">
                <a:solidFill>
                  <a:schemeClr val="dk1"/>
                </a:solidFill>
                <a:latin typeface="Candara"/>
                <a:ea typeface="Candara"/>
                <a:cs typeface="Candara"/>
                <a:sym typeface="Candara"/>
              </a:rPr>
              <a:t>kita harus menempatkan kebutuhan, pendapat, pengalaman, hasil belajar, serta kepentingan murid sebagai rujukan utama</a:t>
            </a:r>
            <a:r>
              <a:rPr b="0" i="0" lang="en-US" sz="1800" u="none" cap="none" strike="noStrike">
                <a:solidFill>
                  <a:schemeClr val="dk1"/>
                </a:solidFill>
                <a:latin typeface="Candara"/>
                <a:ea typeface="Candara"/>
                <a:cs typeface="Candara"/>
                <a:sym typeface="Candara"/>
              </a:rPr>
              <a:t>. Sejatinya, </a:t>
            </a:r>
            <a:r>
              <a:rPr b="1" i="0" lang="en-US" sz="1800" u="none" cap="none" strike="noStrike">
                <a:solidFill>
                  <a:schemeClr val="dk1"/>
                </a:solidFill>
                <a:latin typeface="Candara"/>
                <a:ea typeface="Candara"/>
                <a:cs typeface="Candara"/>
                <a:sym typeface="Candara"/>
              </a:rPr>
              <a:t>kurikulum dirancang untuk murid</a:t>
            </a:r>
            <a:r>
              <a:rPr b="0" i="0" lang="en-US" sz="1800" u="none" cap="none" strike="noStrike">
                <a:solidFill>
                  <a:schemeClr val="dk1"/>
                </a:solidFill>
                <a:latin typeface="Candara"/>
                <a:ea typeface="Candara"/>
                <a:cs typeface="Candara"/>
                <a:sym typeface="Candara"/>
              </a:rPr>
              <a:t>.</a:t>
            </a:r>
            <a:endParaRPr b="0" i="0" sz="1800" u="none" cap="none" strike="noStrike">
              <a:solidFill>
                <a:schemeClr val="dk1"/>
              </a:solidFill>
              <a:latin typeface="Candara"/>
              <a:ea typeface="Candara"/>
              <a:cs typeface="Candara"/>
              <a:sym typeface="Candara"/>
            </a:endParaRPr>
          </a:p>
          <a:p>
            <a:pPr indent="0" lvl="0" marL="0" marR="0" rtl="0" algn="just">
              <a:lnSpc>
                <a:spcPct val="150000"/>
              </a:lnSpc>
              <a:spcBef>
                <a:spcPts val="1200"/>
              </a:spcBef>
              <a:spcAft>
                <a:spcPts val="0"/>
              </a:spcAft>
              <a:buClr>
                <a:srgbClr val="000000"/>
              </a:buClr>
              <a:buSzPts val="1800"/>
              <a:buFont typeface="Arial"/>
              <a:buNone/>
            </a:pPr>
            <a:r>
              <a:rPr b="0" i="0" lang="en-US" sz="1800" u="none" cap="none" strike="noStrike">
                <a:solidFill>
                  <a:schemeClr val="dk1"/>
                </a:solidFill>
                <a:latin typeface="Candara"/>
                <a:ea typeface="Candara"/>
                <a:cs typeface="Candara"/>
                <a:sym typeface="Candara"/>
              </a:rPr>
              <a:t>Agar dapat mewujudkan seluruh kompetensi yang diharapkan dari kurikulum,</a:t>
            </a:r>
            <a:r>
              <a:rPr b="1" i="0" lang="en-US" sz="1800" u="none" cap="none" strike="noStrike">
                <a:solidFill>
                  <a:schemeClr val="dk1"/>
                </a:solidFill>
                <a:latin typeface="Candara"/>
                <a:ea typeface="Candara"/>
                <a:cs typeface="Candara"/>
                <a:sym typeface="Candara"/>
              </a:rPr>
              <a:t> semua pihak harus berusaha secara kolaboratif</a:t>
            </a:r>
            <a:r>
              <a:rPr b="0" i="0" lang="en-US" sz="1800" u="none" cap="none" strike="noStrike">
                <a:solidFill>
                  <a:schemeClr val="dk1"/>
                </a:solidFill>
                <a:latin typeface="Candara"/>
                <a:ea typeface="Candara"/>
                <a:cs typeface="Candara"/>
                <a:sym typeface="Candara"/>
              </a:rPr>
              <a:t>. Misalnya: </a:t>
            </a:r>
            <a:endParaRPr b="0" i="0" sz="1800" u="none" cap="none" strike="noStrike">
              <a:solidFill>
                <a:schemeClr val="dk1"/>
              </a:solidFill>
              <a:latin typeface="Candara"/>
              <a:ea typeface="Candara"/>
              <a:cs typeface="Candara"/>
              <a:sym typeface="Candara"/>
            </a:endParaRPr>
          </a:p>
          <a:p>
            <a:pPr indent="-342900" lvl="0" marL="457200" marR="0" rtl="0" algn="just">
              <a:lnSpc>
                <a:spcPct val="150000"/>
              </a:lnSpc>
              <a:spcBef>
                <a:spcPts val="1200"/>
              </a:spcBef>
              <a:spcAft>
                <a:spcPts val="0"/>
              </a:spcAft>
              <a:buClr>
                <a:schemeClr val="dk1"/>
              </a:buClr>
              <a:buSzPts val="1800"/>
              <a:buFont typeface="Candara"/>
              <a:buAutoNum type="arabicPeriod"/>
            </a:pPr>
            <a:r>
              <a:rPr b="0" i="0" lang="en-US" sz="1800" u="none" cap="none" strike="noStrike">
                <a:solidFill>
                  <a:schemeClr val="dk1"/>
                </a:solidFill>
                <a:latin typeface="Candara"/>
                <a:ea typeface="Candara"/>
                <a:cs typeface="Candara"/>
                <a:sym typeface="Candara"/>
              </a:rPr>
              <a:t>Guru harus terus belajar memfasilitasi pembelajaran yang sesuai, </a:t>
            </a:r>
            <a:endParaRPr b="0" i="0" sz="1800" u="none" cap="none" strike="noStrike">
              <a:solidFill>
                <a:schemeClr val="dk1"/>
              </a:solidFill>
              <a:latin typeface="Candara"/>
              <a:ea typeface="Candara"/>
              <a:cs typeface="Candara"/>
              <a:sym typeface="Candara"/>
            </a:endParaRPr>
          </a:p>
          <a:p>
            <a:pPr indent="-342900" lvl="0" marL="457200" marR="0" rtl="0" algn="just">
              <a:lnSpc>
                <a:spcPct val="150000"/>
              </a:lnSpc>
              <a:spcBef>
                <a:spcPts val="0"/>
              </a:spcBef>
              <a:spcAft>
                <a:spcPts val="0"/>
              </a:spcAft>
              <a:buClr>
                <a:schemeClr val="dk1"/>
              </a:buClr>
              <a:buSzPts val="1800"/>
              <a:buFont typeface="Candara"/>
              <a:buAutoNum type="arabicPeriod"/>
            </a:pPr>
            <a:r>
              <a:rPr b="0" i="0" lang="en-US" sz="1800" u="none" cap="none" strike="noStrike">
                <a:solidFill>
                  <a:schemeClr val="dk1"/>
                </a:solidFill>
                <a:latin typeface="Candara"/>
                <a:ea typeface="Candara"/>
                <a:cs typeface="Candara"/>
                <a:sym typeface="Candara"/>
              </a:rPr>
              <a:t>Orang tua harus terus memahami perkembangan murid dan kebutuhanya. </a:t>
            </a:r>
            <a:endParaRPr b="0" i="0" sz="1800" u="none" cap="none" strike="noStrike">
              <a:solidFill>
                <a:schemeClr val="dk1"/>
              </a:solidFill>
              <a:latin typeface="Candara"/>
              <a:ea typeface="Candara"/>
              <a:cs typeface="Candara"/>
              <a:sym typeface="Candara"/>
            </a:endParaRPr>
          </a:p>
          <a:p>
            <a:pPr indent="-342900" lvl="0" marL="457200" marR="0" rtl="0" algn="just">
              <a:lnSpc>
                <a:spcPct val="150000"/>
              </a:lnSpc>
              <a:spcBef>
                <a:spcPts val="0"/>
              </a:spcBef>
              <a:spcAft>
                <a:spcPts val="0"/>
              </a:spcAft>
              <a:buClr>
                <a:schemeClr val="dk1"/>
              </a:buClr>
              <a:buSzPts val="1800"/>
              <a:buFont typeface="Candara"/>
              <a:buAutoNum type="arabicPeriod"/>
            </a:pPr>
            <a:r>
              <a:rPr b="0" i="0" lang="en-US" sz="1800" u="none" cap="none" strike="noStrike">
                <a:solidFill>
                  <a:schemeClr val="dk1"/>
                </a:solidFill>
                <a:latin typeface="Candara"/>
                <a:ea typeface="Candara"/>
                <a:cs typeface="Candara"/>
                <a:sym typeface="Candara"/>
              </a:rPr>
              <a:t>Begitu juga dengan pemerintah daerah, pemerintah pusat, dan semua yang bergerak di bidang pendidikan juga harus terus mengikuti perkembangan kebutuhan murid.</a:t>
            </a:r>
            <a:endParaRPr b="0" i="0" sz="1800" u="none" cap="none" strike="noStrike">
              <a:solidFill>
                <a:schemeClr val="dk1"/>
              </a:solidFill>
              <a:latin typeface="Candara"/>
              <a:ea typeface="Candara"/>
              <a:cs typeface="Candara"/>
              <a:sym typeface="Candar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3"/>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53"/>
          <p:cNvSpPr txBox="1"/>
          <p:nvPr/>
        </p:nvSpPr>
        <p:spPr>
          <a:xfrm>
            <a:off x="608475" y="852650"/>
            <a:ext cx="97119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Candara"/>
                <a:ea typeface="Candara"/>
                <a:cs typeface="Candara"/>
                <a:sym typeface="Candara"/>
              </a:rPr>
              <a:t>Mengapa kurikulum perlu diadaptasi?</a:t>
            </a:r>
            <a:r>
              <a:rPr b="0" i="0" lang="en-US" sz="4400" u="none" cap="none" strike="noStrike">
                <a:solidFill>
                  <a:srgbClr val="000000"/>
                </a:solidFill>
                <a:latin typeface="Candara"/>
                <a:ea typeface="Candara"/>
                <a:cs typeface="Candara"/>
                <a:sym typeface="Candara"/>
              </a:rPr>
              <a:t> </a:t>
            </a:r>
            <a:endParaRPr b="0" i="0" sz="4400" u="none" cap="none" strike="noStrike">
              <a:solidFill>
                <a:srgbClr val="000000"/>
              </a:solidFill>
              <a:latin typeface="Candara"/>
              <a:ea typeface="Candara"/>
              <a:cs typeface="Candara"/>
              <a:sym typeface="Candara"/>
            </a:endParaRPr>
          </a:p>
        </p:txBody>
      </p:sp>
      <p:sp>
        <p:nvSpPr>
          <p:cNvPr id="370" name="Google Shape;370;p53"/>
          <p:cNvSpPr txBox="1"/>
          <p:nvPr/>
        </p:nvSpPr>
        <p:spPr>
          <a:xfrm>
            <a:off x="680100" y="1795800"/>
            <a:ext cx="8078700" cy="4894800"/>
          </a:xfrm>
          <a:prstGeom prst="rect">
            <a:avLst/>
          </a:prstGeom>
          <a:noFill/>
          <a:ln>
            <a:noFill/>
          </a:ln>
        </p:spPr>
        <p:txBody>
          <a:bodyPr anchorCtr="0" anchor="t" bIns="91425" lIns="91425" spcFirstLastPara="1" rIns="91425" wrap="square" tIns="91425">
            <a:spAutoFit/>
          </a:bodyPr>
          <a:lstStyle/>
          <a:p>
            <a:pPr indent="-355600" lvl="0" marL="457200" marR="0" rtl="0" algn="just">
              <a:lnSpc>
                <a:spcPct val="115000"/>
              </a:lnSpc>
              <a:spcBef>
                <a:spcPts val="1200"/>
              </a:spcBef>
              <a:spcAft>
                <a:spcPts val="0"/>
              </a:spcAft>
              <a:buClr>
                <a:schemeClr val="dk1"/>
              </a:buClr>
              <a:buSzPts val="2000"/>
              <a:buFont typeface="Candara"/>
              <a:buChar char="●"/>
            </a:pPr>
            <a:r>
              <a:rPr b="0" i="0" lang="en-US" sz="2000" u="none" cap="none" strike="noStrike">
                <a:solidFill>
                  <a:schemeClr val="dk1"/>
                </a:solidFill>
                <a:latin typeface="Candara"/>
                <a:ea typeface="Candara"/>
                <a:cs typeface="Candara"/>
                <a:sym typeface="Candara"/>
              </a:rPr>
              <a:t>Di mana sekolah kita berada? </a:t>
            </a:r>
            <a:endParaRPr b="0" i="0" sz="2000" u="none" cap="none" strike="noStrike">
              <a:solidFill>
                <a:schemeClr val="dk1"/>
              </a:solidFill>
              <a:latin typeface="Candara"/>
              <a:ea typeface="Candara"/>
              <a:cs typeface="Candara"/>
              <a:sym typeface="Candara"/>
            </a:endParaRPr>
          </a:p>
          <a:p>
            <a:pPr indent="-355600" lvl="0" marL="457200" marR="0" rtl="0" algn="just">
              <a:lnSpc>
                <a:spcPct val="115000"/>
              </a:lnSpc>
              <a:spcBef>
                <a:spcPts val="0"/>
              </a:spcBef>
              <a:spcAft>
                <a:spcPts val="0"/>
              </a:spcAft>
              <a:buClr>
                <a:schemeClr val="dk1"/>
              </a:buClr>
              <a:buSzPts val="2000"/>
              <a:buFont typeface="Candara"/>
              <a:buChar char="●"/>
            </a:pPr>
            <a:r>
              <a:rPr b="0" i="0" lang="en-US" sz="2000" u="none" cap="none" strike="noStrike">
                <a:solidFill>
                  <a:schemeClr val="dk1"/>
                </a:solidFill>
                <a:latin typeface="Candara"/>
                <a:ea typeface="Candara"/>
                <a:cs typeface="Candara"/>
                <a:sym typeface="Candara"/>
              </a:rPr>
              <a:t>Apakah di tepi pantai? </a:t>
            </a:r>
            <a:endParaRPr b="0" i="0" sz="2000" u="none" cap="none" strike="noStrike">
              <a:solidFill>
                <a:schemeClr val="dk1"/>
              </a:solidFill>
              <a:latin typeface="Candara"/>
              <a:ea typeface="Candara"/>
              <a:cs typeface="Candara"/>
              <a:sym typeface="Candara"/>
            </a:endParaRPr>
          </a:p>
          <a:p>
            <a:pPr indent="-355600" lvl="0" marL="457200" marR="0" rtl="0" algn="just">
              <a:lnSpc>
                <a:spcPct val="115000"/>
              </a:lnSpc>
              <a:spcBef>
                <a:spcPts val="0"/>
              </a:spcBef>
              <a:spcAft>
                <a:spcPts val="0"/>
              </a:spcAft>
              <a:buClr>
                <a:schemeClr val="dk1"/>
              </a:buClr>
              <a:buSzPts val="2000"/>
              <a:buFont typeface="Candara"/>
              <a:buChar char="●"/>
            </a:pPr>
            <a:r>
              <a:rPr b="0" i="0" lang="en-US" sz="2000" u="none" cap="none" strike="noStrike">
                <a:solidFill>
                  <a:schemeClr val="dk1"/>
                </a:solidFill>
                <a:latin typeface="Candara"/>
                <a:ea typeface="Candara"/>
                <a:cs typeface="Candara"/>
                <a:sym typeface="Candara"/>
              </a:rPr>
              <a:t>Apakah di tengah-tengah perkebunan? </a:t>
            </a:r>
            <a:endParaRPr b="0" i="0" sz="2000" u="none" cap="none" strike="noStrike">
              <a:solidFill>
                <a:schemeClr val="dk1"/>
              </a:solidFill>
              <a:latin typeface="Candara"/>
              <a:ea typeface="Candara"/>
              <a:cs typeface="Candara"/>
              <a:sym typeface="Candara"/>
            </a:endParaRPr>
          </a:p>
          <a:p>
            <a:pPr indent="-355600" lvl="0" marL="457200" marR="0" rtl="0" algn="just">
              <a:lnSpc>
                <a:spcPct val="115000"/>
              </a:lnSpc>
              <a:spcBef>
                <a:spcPts val="0"/>
              </a:spcBef>
              <a:spcAft>
                <a:spcPts val="0"/>
              </a:spcAft>
              <a:buClr>
                <a:schemeClr val="dk1"/>
              </a:buClr>
              <a:buSzPts val="2000"/>
              <a:buFont typeface="Candara"/>
              <a:buChar char="●"/>
            </a:pPr>
            <a:r>
              <a:rPr b="0" i="0" lang="en-US" sz="2000" u="none" cap="none" strike="noStrike">
                <a:solidFill>
                  <a:schemeClr val="dk1"/>
                </a:solidFill>
                <a:latin typeface="Candara"/>
                <a:ea typeface="Candara"/>
                <a:cs typeface="Candara"/>
                <a:sym typeface="Candara"/>
              </a:rPr>
              <a:t>Apakah di tengah perkotaan yang padat penduduk dengan sosial yang beragam? </a:t>
            </a:r>
            <a:endParaRPr b="0" i="0" sz="2000" u="none" cap="none" strike="noStrike">
              <a:solidFill>
                <a:schemeClr val="dk1"/>
              </a:solidFill>
              <a:latin typeface="Candara"/>
              <a:ea typeface="Candara"/>
              <a:cs typeface="Candara"/>
              <a:sym typeface="Candara"/>
            </a:endParaRPr>
          </a:p>
          <a:p>
            <a:pPr indent="-355600" lvl="0" marL="457200" marR="0" rtl="0" algn="just">
              <a:lnSpc>
                <a:spcPct val="115000"/>
              </a:lnSpc>
              <a:spcBef>
                <a:spcPts val="0"/>
              </a:spcBef>
              <a:spcAft>
                <a:spcPts val="0"/>
              </a:spcAft>
              <a:buClr>
                <a:schemeClr val="dk1"/>
              </a:buClr>
              <a:buSzPts val="2000"/>
              <a:buFont typeface="Candara"/>
              <a:buChar char="●"/>
            </a:pPr>
            <a:r>
              <a:rPr b="0" i="0" lang="en-US" sz="2000" u="none" cap="none" strike="noStrike">
                <a:solidFill>
                  <a:schemeClr val="dk1"/>
                </a:solidFill>
                <a:latin typeface="Candara"/>
                <a:ea typeface="Candara"/>
                <a:cs typeface="Candara"/>
                <a:sym typeface="Candara"/>
              </a:rPr>
              <a:t>Selama setahun belakangan, perubahan apa saja yang terjadi di sekitar sekolah? </a:t>
            </a:r>
            <a:endParaRPr b="0" i="0" sz="2000" u="none" cap="none" strike="noStrike">
              <a:solidFill>
                <a:schemeClr val="dk1"/>
              </a:solidFill>
              <a:latin typeface="Candara"/>
              <a:ea typeface="Candara"/>
              <a:cs typeface="Candara"/>
              <a:sym typeface="Candara"/>
            </a:endParaRPr>
          </a:p>
          <a:p>
            <a:pPr indent="-355600" lvl="0" marL="457200" marR="0" rtl="0" algn="just">
              <a:lnSpc>
                <a:spcPct val="115000"/>
              </a:lnSpc>
              <a:spcBef>
                <a:spcPts val="0"/>
              </a:spcBef>
              <a:spcAft>
                <a:spcPts val="0"/>
              </a:spcAft>
              <a:buClr>
                <a:schemeClr val="dk1"/>
              </a:buClr>
              <a:buSzPts val="2000"/>
              <a:buFont typeface="Candara"/>
              <a:buChar char="●"/>
            </a:pPr>
            <a:r>
              <a:rPr b="0" i="0" lang="en-US" sz="2000" u="none" cap="none" strike="noStrike">
                <a:solidFill>
                  <a:schemeClr val="dk1"/>
                </a:solidFill>
                <a:latin typeface="Candara"/>
                <a:ea typeface="Candara"/>
                <a:cs typeface="Candara"/>
                <a:sym typeface="Candara"/>
              </a:rPr>
              <a:t>Apakah ada bangunan yang baru didirikan? </a:t>
            </a:r>
            <a:endParaRPr b="0" i="0" sz="2000" u="none" cap="none" strike="noStrike">
              <a:solidFill>
                <a:schemeClr val="dk1"/>
              </a:solidFill>
              <a:latin typeface="Candara"/>
              <a:ea typeface="Candara"/>
              <a:cs typeface="Candara"/>
              <a:sym typeface="Candara"/>
            </a:endParaRPr>
          </a:p>
          <a:p>
            <a:pPr indent="-355600" lvl="0" marL="457200" marR="0" rtl="0" algn="just">
              <a:lnSpc>
                <a:spcPct val="115000"/>
              </a:lnSpc>
              <a:spcBef>
                <a:spcPts val="0"/>
              </a:spcBef>
              <a:spcAft>
                <a:spcPts val="0"/>
              </a:spcAft>
              <a:buClr>
                <a:schemeClr val="dk1"/>
              </a:buClr>
              <a:buSzPts val="2000"/>
              <a:buFont typeface="Candara"/>
              <a:buChar char="●"/>
            </a:pPr>
            <a:r>
              <a:rPr b="0" i="0" lang="en-US" sz="2000" u="none" cap="none" strike="noStrike">
                <a:solidFill>
                  <a:schemeClr val="dk1"/>
                </a:solidFill>
                <a:latin typeface="Candara"/>
                <a:ea typeface="Candara"/>
                <a:cs typeface="Candara"/>
                <a:sym typeface="Candara"/>
              </a:rPr>
              <a:t>Apakah ada hal-hal yang mengubah kehidupan guru dan murid di sekolah?</a:t>
            </a:r>
            <a:endParaRPr b="0" i="0" sz="2000" u="none" cap="none" strike="noStrike">
              <a:solidFill>
                <a:schemeClr val="dk1"/>
              </a:solidFill>
              <a:latin typeface="Candara"/>
              <a:ea typeface="Candara"/>
              <a:cs typeface="Candara"/>
              <a:sym typeface="Candara"/>
            </a:endParaRPr>
          </a:p>
          <a:p>
            <a:pPr indent="0" lvl="0" marL="0" marR="0" rtl="0" algn="just">
              <a:lnSpc>
                <a:spcPct val="115000"/>
              </a:lnSpc>
              <a:spcBef>
                <a:spcPts val="1200"/>
              </a:spcBef>
              <a:spcAft>
                <a:spcPts val="1200"/>
              </a:spcAft>
              <a:buClr>
                <a:srgbClr val="000000"/>
              </a:buClr>
              <a:buSzPts val="2000"/>
              <a:buFont typeface="Arial"/>
              <a:buNone/>
            </a:pPr>
            <a:r>
              <a:rPr b="0" i="0" lang="en-US" sz="2000" u="none" cap="none" strike="noStrike">
                <a:solidFill>
                  <a:schemeClr val="dk1"/>
                </a:solidFill>
                <a:latin typeface="Candara"/>
                <a:ea typeface="Candara"/>
                <a:cs typeface="Candara"/>
                <a:sym typeface="Candara"/>
              </a:rPr>
              <a:t>Keadaan sekolah dan sekitar kita memang berbeda-beda. Murid kita berbeda-beda, pembelajaran seperti apa yang paling berhasil untuk masing-masing murid kita, boleh jadi memang tak sama.</a:t>
            </a:r>
            <a:endParaRPr b="0" i="0" sz="2000" u="none" cap="none" strike="noStrike">
              <a:solidFill>
                <a:schemeClr val="dk1"/>
              </a:solidFill>
              <a:latin typeface="Candara"/>
              <a:ea typeface="Candara"/>
              <a:cs typeface="Candara"/>
              <a:sym typeface="Candara"/>
            </a:endParaRPr>
          </a:p>
        </p:txBody>
      </p:sp>
      <p:pic>
        <p:nvPicPr>
          <p:cNvPr id="371" name="Google Shape;371;p53"/>
          <p:cNvPicPr preferRelativeResize="0"/>
          <p:nvPr/>
        </p:nvPicPr>
        <p:blipFill rotWithShape="1">
          <a:blip r:embed="rId3">
            <a:alphaModFix/>
          </a:blip>
          <a:srcRect b="0" l="0" r="0" t="0"/>
          <a:stretch/>
        </p:blipFill>
        <p:spPr>
          <a:xfrm>
            <a:off x="8878225" y="2166700"/>
            <a:ext cx="3034675" cy="3034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7"/>
          <p:cNvSpPr txBox="1"/>
          <p:nvPr>
            <p:ph type="title"/>
          </p:nvPr>
        </p:nvSpPr>
        <p:spPr>
          <a:xfrm>
            <a:off x="66825" y="937028"/>
            <a:ext cx="10515600" cy="726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latin typeface="Candara"/>
                <a:ea typeface="Candara"/>
                <a:cs typeface="Candara"/>
                <a:sym typeface="Candara"/>
              </a:rPr>
              <a:t>Perkenalan dan Ice breaking</a:t>
            </a:r>
            <a:endParaRPr>
              <a:latin typeface="Candara"/>
              <a:ea typeface="Candara"/>
              <a:cs typeface="Candara"/>
              <a:sym typeface="Candara"/>
            </a:endParaRPr>
          </a:p>
        </p:txBody>
      </p:sp>
      <p:sp>
        <p:nvSpPr>
          <p:cNvPr id="183" name="Google Shape;183;p27"/>
          <p:cNvSpPr txBox="1"/>
          <p:nvPr/>
        </p:nvSpPr>
        <p:spPr>
          <a:xfrm>
            <a:off x="192550" y="1900275"/>
            <a:ext cx="7004400" cy="323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Candara"/>
                <a:ea typeface="Candara"/>
                <a:cs typeface="Candara"/>
                <a:sym typeface="Candara"/>
              </a:rPr>
              <a:t>Permainan ABC 5 Dasar</a:t>
            </a:r>
            <a:r>
              <a:rPr b="0" i="0" lang="en-US" sz="2200" u="none" cap="none" strike="noStrike">
                <a:solidFill>
                  <a:srgbClr val="000000"/>
                </a:solidFill>
                <a:latin typeface="Candara"/>
                <a:ea typeface="Candara"/>
                <a:cs typeface="Candara"/>
                <a:sym typeface="Candara"/>
              </a:rPr>
              <a:t>:</a:t>
            </a:r>
            <a:endParaRPr b="0" i="0" sz="2200" u="none" cap="none" strike="noStrike">
              <a:solidFill>
                <a:srgbClr val="000000"/>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Fasilitator memberikan satu huruf dan satu kategori, baru minta peserta menyebutkan 1 kata yangs sesuai dengan awalan satu huruf tersebut dan sesuai dengan kategori secara langsung atau di kolom chat. </a:t>
            </a:r>
            <a:endParaRPr b="0" i="0" sz="2200" u="none" cap="none" strike="noStrike">
              <a:solidFill>
                <a:schemeClr val="dk1"/>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Contohnya huruf A, kategori ‘buah’: Apel, Anggur, dst. Contoh lain adalah: huruf K, kategori ‘hewan’: Kuda, Kijang, Kerbau, dst.</a:t>
            </a:r>
            <a:endParaRPr b="0" i="0" sz="2200" u="none" cap="none" strike="noStrike">
              <a:solidFill>
                <a:srgbClr val="000000"/>
              </a:solidFill>
              <a:latin typeface="Candara"/>
              <a:ea typeface="Candara"/>
              <a:cs typeface="Candara"/>
              <a:sym typeface="Candar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4"/>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54"/>
          <p:cNvSpPr txBox="1"/>
          <p:nvPr/>
        </p:nvSpPr>
        <p:spPr>
          <a:xfrm>
            <a:off x="742075" y="763150"/>
            <a:ext cx="97119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Candara"/>
                <a:ea typeface="Candara"/>
                <a:cs typeface="Candara"/>
                <a:sym typeface="Candara"/>
              </a:rPr>
              <a:t>Mengapa kurikulum perlu diadaptasi? </a:t>
            </a:r>
            <a:endParaRPr b="1" i="0" sz="4400" u="none" cap="none" strike="noStrike">
              <a:solidFill>
                <a:srgbClr val="000000"/>
              </a:solidFill>
              <a:latin typeface="Candara"/>
              <a:ea typeface="Candara"/>
              <a:cs typeface="Candara"/>
              <a:sym typeface="Candara"/>
            </a:endParaRPr>
          </a:p>
        </p:txBody>
      </p:sp>
      <p:sp>
        <p:nvSpPr>
          <p:cNvPr id="378" name="Google Shape;378;p54"/>
          <p:cNvSpPr txBox="1"/>
          <p:nvPr/>
        </p:nvSpPr>
        <p:spPr>
          <a:xfrm>
            <a:off x="680100" y="1795800"/>
            <a:ext cx="80787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200"/>
              </a:spcBef>
              <a:spcAft>
                <a:spcPts val="1200"/>
              </a:spcAft>
              <a:buClr>
                <a:srgbClr val="000000"/>
              </a:buClr>
              <a:buSzPts val="2000"/>
              <a:buFont typeface="Arial"/>
              <a:buNone/>
            </a:pPr>
            <a:r>
              <a:t/>
            </a:r>
            <a:endParaRPr b="0" i="0" sz="2000" u="none" cap="none" strike="noStrike">
              <a:solidFill>
                <a:schemeClr val="dk1"/>
              </a:solidFill>
              <a:latin typeface="Candara"/>
              <a:ea typeface="Candara"/>
              <a:cs typeface="Candara"/>
              <a:sym typeface="Candara"/>
            </a:endParaRPr>
          </a:p>
        </p:txBody>
      </p:sp>
      <p:sp>
        <p:nvSpPr>
          <p:cNvPr id="379" name="Google Shape;379;p54"/>
          <p:cNvSpPr txBox="1"/>
          <p:nvPr/>
        </p:nvSpPr>
        <p:spPr>
          <a:xfrm>
            <a:off x="680100" y="1714550"/>
            <a:ext cx="9152700" cy="55905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20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Perbedaan lingkungan dan ekosistem sekolah, ditambah pula dengan perubahan yang terus terjadi di sekitar kita. Hal-hal ini merupakan sebagian alasan mengapa kurikulum yang kita terima dari pemerintah pusat harus melalui proses adaptasi terlebih dahulu.</a:t>
            </a:r>
            <a:endParaRPr b="0" i="0" sz="2200" u="none" cap="none" strike="noStrike">
              <a:solidFill>
                <a:schemeClr val="dk1"/>
              </a:solidFill>
              <a:latin typeface="Candara"/>
              <a:ea typeface="Candara"/>
              <a:cs typeface="Candara"/>
              <a:sym typeface="Candara"/>
            </a:endParaRPr>
          </a:p>
          <a:p>
            <a:pPr indent="0" lvl="0" marL="0" marR="0" rtl="0" algn="just">
              <a:lnSpc>
                <a:spcPct val="150000"/>
              </a:lnSpc>
              <a:spcBef>
                <a:spcPts val="120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Bentuk adaptasi kurikulum sesuai dengan kebutuhan murid-murid kita di sekolah dapat diterjemahkan dalam </a:t>
            </a:r>
            <a:r>
              <a:rPr b="1" i="0" lang="en-US" sz="2200" u="none" cap="none" strike="noStrike">
                <a:solidFill>
                  <a:schemeClr val="dk1"/>
                </a:solidFill>
                <a:latin typeface="Candara"/>
                <a:ea typeface="Candara"/>
                <a:cs typeface="Candara"/>
                <a:sym typeface="Candara"/>
              </a:rPr>
              <a:t>Kurikulum Operasional Satuan Pendidikan </a:t>
            </a:r>
            <a:r>
              <a:rPr b="0" i="0" lang="en-US" sz="2200" u="none" cap="none" strike="noStrike">
                <a:solidFill>
                  <a:schemeClr val="dk1"/>
                </a:solidFill>
                <a:latin typeface="Candara"/>
                <a:ea typeface="Candara"/>
                <a:cs typeface="Candara"/>
                <a:sym typeface="Candara"/>
              </a:rPr>
              <a:t>yang akan dibahas pada modul selanjutnya. </a:t>
            </a:r>
            <a:endParaRPr b="0" i="0" sz="2200" u="none" cap="none" strike="noStrike">
              <a:solidFill>
                <a:schemeClr val="dk1"/>
              </a:solidFill>
              <a:latin typeface="Candara"/>
              <a:ea typeface="Candara"/>
              <a:cs typeface="Candara"/>
              <a:sym typeface="Candara"/>
            </a:endParaRPr>
          </a:p>
          <a:p>
            <a:pPr indent="0" lvl="0" marL="0" marR="0" rtl="0" algn="l">
              <a:lnSpc>
                <a:spcPct val="150000"/>
              </a:lnSpc>
              <a:spcBef>
                <a:spcPts val="120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Kurikulum Operasional Satuan Pendidikan adalah </a:t>
            </a:r>
            <a:r>
              <a:rPr b="1" i="0" lang="en-US" sz="2200" u="none" cap="none" strike="noStrike">
                <a:solidFill>
                  <a:schemeClr val="dk1"/>
                </a:solidFill>
                <a:latin typeface="Candara"/>
                <a:ea typeface="Candara"/>
                <a:cs typeface="Candara"/>
                <a:sym typeface="Candara"/>
              </a:rPr>
              <a:t>dokumen hidup</a:t>
            </a:r>
            <a:r>
              <a:rPr b="0" i="0" lang="en-US" sz="2200" u="none" cap="none" strike="noStrike">
                <a:solidFill>
                  <a:schemeClr val="dk1"/>
                </a:solidFill>
                <a:latin typeface="Candara"/>
                <a:ea typeface="Candara"/>
                <a:cs typeface="Candara"/>
                <a:sym typeface="Candara"/>
              </a:rPr>
              <a:t>, yang dapat sewaktu-waktu disesuaikan dengan kebutuhan murid setelah proses refleksi yang dilakukan oleh seluruh pemangku kepentingan</a:t>
            </a:r>
            <a:endParaRPr b="0" i="0" sz="2200" u="none" cap="none" strike="noStrike">
              <a:solidFill>
                <a:schemeClr val="dk1"/>
              </a:solidFill>
              <a:latin typeface="Candara"/>
              <a:ea typeface="Candara"/>
              <a:cs typeface="Candara"/>
              <a:sym typeface="Candara"/>
            </a:endParaRPr>
          </a:p>
          <a:p>
            <a:pPr indent="0" lvl="0" marL="0" marR="0" rtl="0" algn="just">
              <a:lnSpc>
                <a:spcPct val="150000"/>
              </a:lnSpc>
              <a:spcBef>
                <a:spcPts val="1200"/>
              </a:spcBef>
              <a:spcAft>
                <a:spcPts val="1200"/>
              </a:spcAft>
              <a:buClr>
                <a:srgbClr val="000000"/>
              </a:buClr>
              <a:buSzPts val="2200"/>
              <a:buFont typeface="Arial"/>
              <a:buNone/>
            </a:pPr>
            <a:r>
              <a:t/>
            </a:r>
            <a:endParaRPr b="0" i="0" sz="2200" u="none" cap="none" strike="noStrike">
              <a:solidFill>
                <a:schemeClr val="dk1"/>
              </a:solidFill>
              <a:latin typeface="Candara"/>
              <a:ea typeface="Candara"/>
              <a:cs typeface="Candara"/>
              <a:sym typeface="Candar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5"/>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55"/>
          <p:cNvSpPr txBox="1"/>
          <p:nvPr/>
        </p:nvSpPr>
        <p:spPr>
          <a:xfrm>
            <a:off x="197000" y="876250"/>
            <a:ext cx="97119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Candara"/>
                <a:ea typeface="Candara"/>
                <a:cs typeface="Candara"/>
                <a:sym typeface="Candara"/>
              </a:rPr>
              <a:t>Struktur Kurikulum Merdeka</a:t>
            </a:r>
            <a:endParaRPr b="1" i="0" sz="4400" u="none" cap="none" strike="noStrike">
              <a:solidFill>
                <a:srgbClr val="000000"/>
              </a:solidFill>
              <a:latin typeface="Candara"/>
              <a:ea typeface="Candara"/>
              <a:cs typeface="Candara"/>
              <a:sym typeface="Candara"/>
            </a:endParaRPr>
          </a:p>
        </p:txBody>
      </p:sp>
      <p:sp>
        <p:nvSpPr>
          <p:cNvPr id="386" name="Google Shape;386;p55"/>
          <p:cNvSpPr txBox="1"/>
          <p:nvPr/>
        </p:nvSpPr>
        <p:spPr>
          <a:xfrm>
            <a:off x="680100" y="1795800"/>
            <a:ext cx="80787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200"/>
              </a:spcBef>
              <a:spcAft>
                <a:spcPts val="1200"/>
              </a:spcAft>
              <a:buClr>
                <a:srgbClr val="000000"/>
              </a:buClr>
              <a:buSzPts val="2000"/>
              <a:buFont typeface="Arial"/>
              <a:buNone/>
            </a:pPr>
            <a:r>
              <a:t/>
            </a:r>
            <a:endParaRPr b="0" i="0" sz="2000" u="none" cap="none" strike="noStrike">
              <a:solidFill>
                <a:schemeClr val="dk1"/>
              </a:solidFill>
              <a:latin typeface="Candara"/>
              <a:ea typeface="Candara"/>
              <a:cs typeface="Candara"/>
              <a:sym typeface="Candara"/>
            </a:endParaRPr>
          </a:p>
        </p:txBody>
      </p:sp>
      <p:sp>
        <p:nvSpPr>
          <p:cNvPr id="387" name="Google Shape;387;p55"/>
          <p:cNvSpPr txBox="1"/>
          <p:nvPr/>
        </p:nvSpPr>
        <p:spPr>
          <a:xfrm>
            <a:off x="197000" y="1911800"/>
            <a:ext cx="10441200" cy="40281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Pembelajaran dengan Paradigma Baru merupakan upaya menumbuhkan pemelajar sepanjang hayat yang sesuai dengan Profil Pelajar Pancasila. </a:t>
            </a:r>
            <a:endParaRPr b="0" i="0" sz="2200" u="none" cap="none" strike="noStrike">
              <a:solidFill>
                <a:schemeClr val="dk1"/>
              </a:solidFill>
              <a:latin typeface="Candara"/>
              <a:ea typeface="Candara"/>
              <a:cs typeface="Candara"/>
              <a:sym typeface="Candara"/>
            </a:endParaRPr>
          </a:p>
          <a:p>
            <a:pPr indent="0" lvl="0" marL="0" marR="0" rtl="0" algn="just">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Candara"/>
              <a:ea typeface="Candara"/>
              <a:cs typeface="Candara"/>
              <a:sym typeface="Candara"/>
            </a:endParaRPr>
          </a:p>
          <a:p>
            <a:pPr indent="0" lvl="0" marL="0" marR="0" rtl="0" algn="just">
              <a:lnSpc>
                <a:spcPct val="115000"/>
              </a:lnSpc>
              <a:spcBef>
                <a:spcPts val="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Proses pembelajaran dengan paradigma baru dilaksanakan melalui Kurikulum Merdeka yang memuat:</a:t>
            </a:r>
            <a:endParaRPr b="0" i="0" sz="2200" u="none" cap="none" strike="noStrike">
              <a:solidFill>
                <a:schemeClr val="dk1"/>
              </a:solidFill>
              <a:latin typeface="Candara"/>
              <a:ea typeface="Candara"/>
              <a:cs typeface="Candara"/>
              <a:sym typeface="Candara"/>
            </a:endParaRPr>
          </a:p>
          <a:p>
            <a:pPr indent="-368300" lvl="0" marL="457200" marR="0" rtl="0" algn="just">
              <a:lnSpc>
                <a:spcPct val="115000"/>
              </a:lnSpc>
              <a:spcBef>
                <a:spcPts val="0"/>
              </a:spcBef>
              <a:spcAft>
                <a:spcPts val="0"/>
              </a:spcAft>
              <a:buClr>
                <a:schemeClr val="dk1"/>
              </a:buClr>
              <a:buSzPts val="2200"/>
              <a:buFont typeface="Candara"/>
              <a:buAutoNum type="arabicPeriod"/>
            </a:pPr>
            <a:r>
              <a:rPr b="0" i="0" lang="en-US" sz="2200" u="none" cap="none" strike="noStrike">
                <a:solidFill>
                  <a:schemeClr val="dk1"/>
                </a:solidFill>
                <a:latin typeface="Candara"/>
                <a:ea typeface="Candara"/>
                <a:cs typeface="Candara"/>
                <a:sym typeface="Candara"/>
              </a:rPr>
              <a:t>Program intrakurikuler, </a:t>
            </a:r>
            <a:endParaRPr b="0" i="0" sz="2200" u="none" cap="none" strike="noStrike">
              <a:solidFill>
                <a:schemeClr val="dk1"/>
              </a:solidFill>
              <a:latin typeface="Candara"/>
              <a:ea typeface="Candara"/>
              <a:cs typeface="Candara"/>
              <a:sym typeface="Candara"/>
            </a:endParaRPr>
          </a:p>
          <a:p>
            <a:pPr indent="-368300" lvl="0" marL="457200" marR="0" rtl="0" algn="just">
              <a:lnSpc>
                <a:spcPct val="115000"/>
              </a:lnSpc>
              <a:spcBef>
                <a:spcPts val="0"/>
              </a:spcBef>
              <a:spcAft>
                <a:spcPts val="0"/>
              </a:spcAft>
              <a:buClr>
                <a:schemeClr val="dk1"/>
              </a:buClr>
              <a:buSzPts val="2200"/>
              <a:buFont typeface="Candara"/>
              <a:buAutoNum type="arabicPeriod"/>
            </a:pPr>
            <a:r>
              <a:rPr b="0" i="0" lang="en-US" sz="2200" u="none" cap="none" strike="noStrike">
                <a:solidFill>
                  <a:schemeClr val="dk1"/>
                </a:solidFill>
                <a:latin typeface="Candara"/>
                <a:ea typeface="Candara"/>
                <a:cs typeface="Candara"/>
                <a:sym typeface="Candara"/>
              </a:rPr>
              <a:t>Program ekstrakurikuler, dan </a:t>
            </a:r>
            <a:endParaRPr b="0" i="0" sz="2200" u="none" cap="none" strike="noStrike">
              <a:solidFill>
                <a:schemeClr val="dk1"/>
              </a:solidFill>
              <a:latin typeface="Candara"/>
              <a:ea typeface="Candara"/>
              <a:cs typeface="Candara"/>
              <a:sym typeface="Candara"/>
            </a:endParaRPr>
          </a:p>
          <a:p>
            <a:pPr indent="-368300" lvl="0" marL="457200" marR="0" rtl="0" algn="just">
              <a:lnSpc>
                <a:spcPct val="115000"/>
              </a:lnSpc>
              <a:spcBef>
                <a:spcPts val="0"/>
              </a:spcBef>
              <a:spcAft>
                <a:spcPts val="0"/>
              </a:spcAft>
              <a:buClr>
                <a:schemeClr val="dk1"/>
              </a:buClr>
              <a:buSzPts val="2200"/>
              <a:buFont typeface="Candara"/>
              <a:buAutoNum type="arabicPeriod"/>
            </a:pPr>
            <a:r>
              <a:rPr b="0" i="0" lang="en-US" sz="2200" u="none" cap="none" strike="noStrike">
                <a:solidFill>
                  <a:schemeClr val="dk1"/>
                </a:solidFill>
                <a:latin typeface="Candara"/>
                <a:ea typeface="Candara"/>
                <a:cs typeface="Candara"/>
                <a:sym typeface="Candara"/>
              </a:rPr>
              <a:t>Projek Penguatan Profil Pelajar Pancasila. </a:t>
            </a:r>
            <a:endParaRPr b="0" i="0" sz="2200" u="none" cap="none" strike="noStrike">
              <a:solidFill>
                <a:schemeClr val="dk1"/>
              </a:solidFill>
              <a:latin typeface="Candara"/>
              <a:ea typeface="Candara"/>
              <a:cs typeface="Candara"/>
              <a:sym typeface="Candara"/>
            </a:endParaRPr>
          </a:p>
          <a:p>
            <a:pPr indent="0" lvl="0" marL="0" marR="0" rtl="0" algn="just">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Candara"/>
              <a:ea typeface="Candara"/>
              <a:cs typeface="Candara"/>
              <a:sym typeface="Candara"/>
            </a:endParaRPr>
          </a:p>
          <a:p>
            <a:pPr indent="0" lvl="0" marL="0" marR="0" rtl="0" algn="just">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Candara"/>
              <a:ea typeface="Candara"/>
              <a:cs typeface="Candara"/>
              <a:sym typeface="Candar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6"/>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56"/>
          <p:cNvSpPr txBox="1"/>
          <p:nvPr/>
        </p:nvSpPr>
        <p:spPr>
          <a:xfrm>
            <a:off x="197000" y="876250"/>
            <a:ext cx="97119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Candara"/>
                <a:ea typeface="Candara"/>
                <a:cs typeface="Candara"/>
                <a:sym typeface="Candara"/>
              </a:rPr>
              <a:t>Struktur Kurikulum Merdeka</a:t>
            </a:r>
            <a:endParaRPr b="1" i="0" sz="4400" u="none" cap="none" strike="noStrike">
              <a:solidFill>
                <a:srgbClr val="000000"/>
              </a:solidFill>
              <a:latin typeface="Candara"/>
              <a:ea typeface="Candara"/>
              <a:cs typeface="Candara"/>
              <a:sym typeface="Candara"/>
            </a:endParaRPr>
          </a:p>
        </p:txBody>
      </p:sp>
      <p:sp>
        <p:nvSpPr>
          <p:cNvPr id="394" name="Google Shape;394;p56"/>
          <p:cNvSpPr txBox="1"/>
          <p:nvPr/>
        </p:nvSpPr>
        <p:spPr>
          <a:xfrm>
            <a:off x="680100" y="1795800"/>
            <a:ext cx="80787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200"/>
              </a:spcBef>
              <a:spcAft>
                <a:spcPts val="1200"/>
              </a:spcAft>
              <a:buClr>
                <a:srgbClr val="000000"/>
              </a:buClr>
              <a:buSzPts val="2000"/>
              <a:buFont typeface="Arial"/>
              <a:buNone/>
            </a:pPr>
            <a:r>
              <a:t/>
            </a:r>
            <a:endParaRPr b="0" i="0" sz="2000" u="none" cap="none" strike="noStrike">
              <a:solidFill>
                <a:schemeClr val="dk1"/>
              </a:solidFill>
              <a:latin typeface="Candara"/>
              <a:ea typeface="Candara"/>
              <a:cs typeface="Candara"/>
              <a:sym typeface="Candara"/>
            </a:endParaRPr>
          </a:p>
        </p:txBody>
      </p:sp>
      <p:sp>
        <p:nvSpPr>
          <p:cNvPr id="395" name="Google Shape;395;p56"/>
          <p:cNvSpPr txBox="1"/>
          <p:nvPr/>
        </p:nvSpPr>
        <p:spPr>
          <a:xfrm>
            <a:off x="310875" y="1795800"/>
            <a:ext cx="10441200" cy="4335900"/>
          </a:xfrm>
          <a:prstGeom prst="rect">
            <a:avLst/>
          </a:prstGeom>
          <a:noFill/>
          <a:ln>
            <a:noFill/>
          </a:ln>
        </p:spPr>
        <p:txBody>
          <a:bodyPr anchorCtr="0" anchor="t" bIns="91425" lIns="91425" spcFirstLastPara="1" rIns="91425" wrap="square" tIns="91425">
            <a:spAutoFit/>
          </a:bodyPr>
          <a:lstStyle/>
          <a:p>
            <a:pPr indent="-368300" lvl="0" marL="457200" marR="0" rtl="0" algn="just">
              <a:lnSpc>
                <a:spcPct val="115000"/>
              </a:lnSpc>
              <a:spcBef>
                <a:spcPts val="0"/>
              </a:spcBef>
              <a:spcAft>
                <a:spcPts val="0"/>
              </a:spcAft>
              <a:buClr>
                <a:schemeClr val="dk1"/>
              </a:buClr>
              <a:buSzPts val="2200"/>
              <a:buFont typeface="Candara"/>
              <a:buAutoNum type="arabicPeriod"/>
            </a:pPr>
            <a:r>
              <a:rPr b="1" i="0" lang="en-US" sz="2200" u="none" cap="none" strike="noStrike">
                <a:solidFill>
                  <a:schemeClr val="dk1"/>
                </a:solidFill>
                <a:latin typeface="Candara"/>
                <a:ea typeface="Candara"/>
                <a:cs typeface="Candara"/>
                <a:sym typeface="Candara"/>
              </a:rPr>
              <a:t>Program Intrakurikuler:</a:t>
            </a:r>
            <a:endParaRPr b="1" i="0" sz="2200" u="none" cap="none" strike="noStrike">
              <a:solidFill>
                <a:schemeClr val="dk1"/>
              </a:solidFill>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Intrakurikuler berisi muatan atau mata pelajaran dan muatan tambahan lainnya seperti muatan lokal, jika memang ada di satuan pendidikannya. Kegiatan pembelajaran di dalam kelas diharapkan dapat </a:t>
            </a:r>
            <a:r>
              <a:rPr b="1" i="0" lang="en-US" sz="2200" u="none" cap="none" strike="noStrike">
                <a:solidFill>
                  <a:schemeClr val="dk1"/>
                </a:solidFill>
                <a:latin typeface="Candara"/>
                <a:ea typeface="Candara"/>
                <a:cs typeface="Candara"/>
                <a:sym typeface="Candara"/>
              </a:rPr>
              <a:t>mengembangkan kompetensi murid sesuai dengan capaian pembelajaran pada fasenya</a:t>
            </a:r>
            <a:r>
              <a:rPr b="0" i="0" lang="en-US" sz="2200" u="none" cap="none" strike="noStrike">
                <a:solidFill>
                  <a:schemeClr val="dk1"/>
                </a:solidFill>
                <a:latin typeface="Candara"/>
                <a:ea typeface="Candara"/>
                <a:cs typeface="Candara"/>
                <a:sym typeface="Candara"/>
              </a:rPr>
              <a:t>. </a:t>
            </a:r>
            <a:endParaRPr b="0" i="0" sz="2200" u="none" cap="none" strike="noStrike">
              <a:solidFill>
                <a:schemeClr val="dk1"/>
              </a:solidFill>
              <a:latin typeface="Candara"/>
              <a:ea typeface="Candara"/>
              <a:cs typeface="Candara"/>
              <a:sym typeface="Candara"/>
            </a:endParaRPr>
          </a:p>
          <a:p>
            <a:pPr indent="0" lvl="0" marL="0" marR="0" rtl="0" algn="just">
              <a:lnSpc>
                <a:spcPct val="115000"/>
              </a:lnSpc>
              <a:spcBef>
                <a:spcPts val="1200"/>
              </a:spcBef>
              <a:spcAft>
                <a:spcPts val="0"/>
              </a:spcAft>
              <a:buClr>
                <a:schemeClr val="dk1"/>
              </a:buClr>
              <a:buSzPts val="1100"/>
              <a:buFont typeface="Arial"/>
              <a:buNone/>
            </a:pPr>
            <a:r>
              <a:t/>
            </a:r>
            <a:endParaRPr b="0" i="0" sz="2200" u="none" cap="none" strike="noStrike">
              <a:solidFill>
                <a:schemeClr val="dk1"/>
              </a:solidFill>
              <a:latin typeface="Candara"/>
              <a:ea typeface="Candara"/>
              <a:cs typeface="Candara"/>
              <a:sym typeface="Candara"/>
            </a:endParaRPr>
          </a:p>
          <a:p>
            <a:pPr indent="0" lvl="0" marL="0" marR="0" rtl="0" algn="just">
              <a:lnSpc>
                <a:spcPct val="115000"/>
              </a:lnSpc>
              <a:spcBef>
                <a:spcPts val="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Berbagai kegiatan dapat dilakukan untuk membantu murid mencapai kompetensi yang diharapkan. Rancanglah kegiatan yang menarik, membangun rasa ingin tahu murid dan dihubungkan dengan kehidupan atau lingkungan sekitarnya sehingga menjadi </a:t>
            </a:r>
            <a:r>
              <a:rPr b="1" i="0" lang="en-US" sz="2200" u="none" cap="none" strike="noStrike">
                <a:solidFill>
                  <a:schemeClr val="dk1"/>
                </a:solidFill>
                <a:latin typeface="Candara"/>
                <a:ea typeface="Candara"/>
                <a:cs typeface="Candara"/>
                <a:sym typeface="Candara"/>
              </a:rPr>
              <a:t>pembelajaran yang bermakna</a:t>
            </a:r>
            <a:r>
              <a:rPr b="0" i="0" lang="en-US" sz="2200" u="none" cap="none" strike="noStrike">
                <a:solidFill>
                  <a:schemeClr val="dk1"/>
                </a:solidFill>
                <a:latin typeface="Candara"/>
                <a:ea typeface="Candara"/>
                <a:cs typeface="Candara"/>
                <a:sym typeface="Candara"/>
              </a:rPr>
              <a:t>. </a:t>
            </a:r>
            <a:endParaRPr b="0" i="0" sz="2200" u="none" cap="none" strike="noStrike">
              <a:solidFill>
                <a:schemeClr val="dk1"/>
              </a:solidFill>
              <a:latin typeface="Candara"/>
              <a:ea typeface="Candara"/>
              <a:cs typeface="Candara"/>
              <a:sym typeface="Candar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7"/>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57"/>
          <p:cNvSpPr txBox="1"/>
          <p:nvPr/>
        </p:nvSpPr>
        <p:spPr>
          <a:xfrm>
            <a:off x="197000" y="876250"/>
            <a:ext cx="97119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Candara"/>
                <a:ea typeface="Candara"/>
                <a:cs typeface="Candara"/>
                <a:sym typeface="Candara"/>
              </a:rPr>
              <a:t>Struktur Kurikulum Merdeka</a:t>
            </a:r>
            <a:endParaRPr b="1" i="0" sz="4400" u="none" cap="none" strike="noStrike">
              <a:solidFill>
                <a:srgbClr val="000000"/>
              </a:solidFill>
              <a:latin typeface="Candara"/>
              <a:ea typeface="Candara"/>
              <a:cs typeface="Candara"/>
              <a:sym typeface="Candara"/>
            </a:endParaRPr>
          </a:p>
        </p:txBody>
      </p:sp>
      <p:sp>
        <p:nvSpPr>
          <p:cNvPr id="402" name="Google Shape;402;p57"/>
          <p:cNvSpPr txBox="1"/>
          <p:nvPr/>
        </p:nvSpPr>
        <p:spPr>
          <a:xfrm>
            <a:off x="680100" y="1795800"/>
            <a:ext cx="80787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200"/>
              </a:spcBef>
              <a:spcAft>
                <a:spcPts val="1200"/>
              </a:spcAft>
              <a:buClr>
                <a:srgbClr val="000000"/>
              </a:buClr>
              <a:buSzPts val="2000"/>
              <a:buFont typeface="Arial"/>
              <a:buNone/>
            </a:pPr>
            <a:r>
              <a:t/>
            </a:r>
            <a:endParaRPr b="0" i="0" sz="2000" u="none" cap="none" strike="noStrike">
              <a:solidFill>
                <a:schemeClr val="dk1"/>
              </a:solidFill>
              <a:latin typeface="Candara"/>
              <a:ea typeface="Candara"/>
              <a:cs typeface="Candara"/>
              <a:sym typeface="Candara"/>
            </a:endParaRPr>
          </a:p>
        </p:txBody>
      </p:sp>
      <p:sp>
        <p:nvSpPr>
          <p:cNvPr id="403" name="Google Shape;403;p57"/>
          <p:cNvSpPr txBox="1"/>
          <p:nvPr/>
        </p:nvSpPr>
        <p:spPr>
          <a:xfrm>
            <a:off x="310875" y="1795800"/>
            <a:ext cx="10441200" cy="26244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200"/>
              <a:buFont typeface="Arial"/>
              <a:buNone/>
            </a:pPr>
            <a:r>
              <a:rPr b="1" i="0" lang="en-US" sz="2200" u="sng" cap="none" strike="noStrike">
                <a:solidFill>
                  <a:schemeClr val="dk1"/>
                </a:solidFill>
                <a:latin typeface="Candara"/>
                <a:ea typeface="Candara"/>
                <a:cs typeface="Candara"/>
                <a:sym typeface="Candara"/>
              </a:rPr>
              <a:t>Program Intrakurikuler PAUD:</a:t>
            </a:r>
            <a:endParaRPr b="1" i="0" sz="2200" u="sng" cap="none" strike="noStrike">
              <a:solidFill>
                <a:schemeClr val="dk1"/>
              </a:solidFill>
              <a:latin typeface="Candara"/>
              <a:ea typeface="Candara"/>
              <a:cs typeface="Candara"/>
              <a:sym typeface="Candara"/>
            </a:endParaRPr>
          </a:p>
          <a:p>
            <a:pPr indent="0" lvl="0" marL="0" marR="0" rtl="0" algn="just">
              <a:lnSpc>
                <a:spcPct val="115000"/>
              </a:lnSpc>
              <a:spcBef>
                <a:spcPts val="1200"/>
              </a:spcBef>
              <a:spcAft>
                <a:spcPts val="0"/>
              </a:spcAft>
              <a:buClr>
                <a:schemeClr val="dk1"/>
              </a:buClr>
              <a:buSzPts val="1100"/>
              <a:buFont typeface="Arial"/>
              <a:buNone/>
            </a:pPr>
            <a:r>
              <a:rPr b="0" i="0" lang="en-US" sz="2200" u="none" cap="none" strike="noStrike">
                <a:solidFill>
                  <a:schemeClr val="dk1"/>
                </a:solidFill>
                <a:latin typeface="Candara"/>
                <a:ea typeface="Candara"/>
                <a:cs typeface="Candara"/>
                <a:sym typeface="Candara"/>
              </a:rPr>
              <a:t>Pertama, pada fase pondasi yaitu,</a:t>
            </a:r>
            <a:r>
              <a:rPr b="1" i="0" lang="en-US" sz="2200" u="none" cap="none" strike="noStrike">
                <a:solidFill>
                  <a:schemeClr val="dk1"/>
                </a:solidFill>
                <a:latin typeface="Candara"/>
                <a:ea typeface="Candara"/>
                <a:cs typeface="Candara"/>
                <a:sym typeface="Candara"/>
              </a:rPr>
              <a:t> PAUD. </a:t>
            </a:r>
            <a:r>
              <a:rPr b="0" i="0" lang="en-US" sz="2200" u="none" cap="none" strike="noStrike">
                <a:solidFill>
                  <a:schemeClr val="dk1"/>
                </a:solidFill>
                <a:latin typeface="Candara"/>
                <a:ea typeface="Candara"/>
                <a:cs typeface="Candara"/>
                <a:sym typeface="Candara"/>
              </a:rPr>
              <a:t>Pada jenjang ini, murid akan belajar melalui kegiatan bermain yang mencakup antara lain, jati diri,  literasi, numerasi dan STEAM, serta agama dan budi pekerti. Pendidikan PAUD mempersiapkan murid untuk jenjang pendidikan berikutnya yaitu, Sekolah Dasar (SD). </a:t>
            </a:r>
            <a:endParaRPr b="0" i="0" sz="2200" u="none" cap="none" strike="noStrike">
              <a:solidFill>
                <a:schemeClr val="dk1"/>
              </a:solidFill>
              <a:latin typeface="Candara"/>
              <a:ea typeface="Candara"/>
              <a:cs typeface="Candara"/>
              <a:sym typeface="Candara"/>
            </a:endParaRPr>
          </a:p>
          <a:p>
            <a:pPr indent="0" lvl="0" marL="0" marR="0" rtl="0" algn="just">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Candara"/>
              <a:ea typeface="Candara"/>
              <a:cs typeface="Candara"/>
              <a:sym typeface="Candar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8"/>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58"/>
          <p:cNvSpPr txBox="1"/>
          <p:nvPr/>
        </p:nvSpPr>
        <p:spPr>
          <a:xfrm>
            <a:off x="197000" y="876250"/>
            <a:ext cx="97119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Candara"/>
                <a:ea typeface="Candara"/>
                <a:cs typeface="Candara"/>
                <a:sym typeface="Candara"/>
              </a:rPr>
              <a:t>Struktur Kurikulum Merdeka</a:t>
            </a:r>
            <a:endParaRPr b="1" i="0" sz="4400" u="none" cap="none" strike="noStrike">
              <a:solidFill>
                <a:srgbClr val="000000"/>
              </a:solidFill>
              <a:latin typeface="Candara"/>
              <a:ea typeface="Candara"/>
              <a:cs typeface="Candara"/>
              <a:sym typeface="Candara"/>
            </a:endParaRPr>
          </a:p>
        </p:txBody>
      </p:sp>
      <p:sp>
        <p:nvSpPr>
          <p:cNvPr id="410" name="Google Shape;410;p58"/>
          <p:cNvSpPr txBox="1"/>
          <p:nvPr/>
        </p:nvSpPr>
        <p:spPr>
          <a:xfrm>
            <a:off x="680100" y="1795800"/>
            <a:ext cx="80787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200"/>
              </a:spcBef>
              <a:spcAft>
                <a:spcPts val="1200"/>
              </a:spcAft>
              <a:buClr>
                <a:srgbClr val="000000"/>
              </a:buClr>
              <a:buSzPts val="2000"/>
              <a:buFont typeface="Arial"/>
              <a:buNone/>
            </a:pPr>
            <a:r>
              <a:t/>
            </a:r>
            <a:endParaRPr b="0" i="0" sz="2000" u="none" cap="none" strike="noStrike">
              <a:solidFill>
                <a:schemeClr val="dk1"/>
              </a:solidFill>
              <a:latin typeface="Candara"/>
              <a:ea typeface="Candara"/>
              <a:cs typeface="Candara"/>
              <a:sym typeface="Candara"/>
            </a:endParaRPr>
          </a:p>
        </p:txBody>
      </p:sp>
      <p:sp>
        <p:nvSpPr>
          <p:cNvPr id="411" name="Google Shape;411;p58"/>
          <p:cNvSpPr txBox="1"/>
          <p:nvPr/>
        </p:nvSpPr>
        <p:spPr>
          <a:xfrm>
            <a:off x="310875" y="1795800"/>
            <a:ext cx="10441200" cy="52227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200"/>
              <a:buFont typeface="Arial"/>
              <a:buNone/>
            </a:pPr>
            <a:r>
              <a:rPr b="1" i="0" lang="en-US" sz="2200" u="sng" cap="none" strike="noStrike">
                <a:solidFill>
                  <a:schemeClr val="dk1"/>
                </a:solidFill>
                <a:latin typeface="Candara"/>
                <a:ea typeface="Candara"/>
                <a:cs typeface="Candara"/>
                <a:sym typeface="Candara"/>
              </a:rPr>
              <a:t>Program Intrakurikuler SD:</a:t>
            </a:r>
            <a:endParaRPr b="1" i="0" sz="2200" u="sng" cap="none" strike="noStrike">
              <a:solidFill>
                <a:schemeClr val="dk1"/>
              </a:solidFill>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Selanjutnya, pada jenjang </a:t>
            </a:r>
            <a:r>
              <a:rPr b="1" i="0" lang="en-US" sz="2200" u="none" cap="none" strike="noStrike">
                <a:solidFill>
                  <a:schemeClr val="dk1"/>
                </a:solidFill>
                <a:latin typeface="Candara"/>
                <a:ea typeface="Candara"/>
                <a:cs typeface="Candara"/>
                <a:sym typeface="Candara"/>
              </a:rPr>
              <a:t>SD,</a:t>
            </a:r>
            <a:r>
              <a:rPr b="0" i="0" lang="en-US" sz="2200" u="none" cap="none" strike="noStrike">
                <a:solidFill>
                  <a:schemeClr val="dk1"/>
                </a:solidFill>
                <a:latin typeface="Candara"/>
                <a:ea typeface="Candara"/>
                <a:cs typeface="Candara"/>
                <a:sym typeface="Candara"/>
              </a:rPr>
              <a:t> mata pelajaran IPA dan IPS dilebur menjadi IPAS. Hal ini didasarkan pada pertimbangan bahwa anak usia SD masih dalam tahap berpikir konkrit/sederhana, holistik, komprehensif dan tidak detail. Meskipun IPAS belum diajarkan secara spesifik di fase A, tapi bukan berarti mereka tidak belajar IPA dan IPS. Pada fase A, muatan pelajaran IPAS terintegrasi pada mata pelajaran lain.</a:t>
            </a:r>
            <a:endParaRPr b="0" i="0" sz="2200" u="none" cap="none" strike="noStrike">
              <a:solidFill>
                <a:schemeClr val="dk1"/>
              </a:solidFill>
              <a:latin typeface="Candara"/>
              <a:ea typeface="Candara"/>
              <a:cs typeface="Candara"/>
              <a:sym typeface="Candara"/>
            </a:endParaRPr>
          </a:p>
          <a:p>
            <a:pPr indent="0" lvl="0" marL="0" marR="0" rtl="0" algn="l">
              <a:lnSpc>
                <a:spcPct val="115000"/>
              </a:lnSpc>
              <a:spcBef>
                <a:spcPts val="120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 </a:t>
            </a:r>
            <a:endParaRPr b="0" i="0" sz="1200" u="none" cap="none" strike="noStrike">
              <a:solidFill>
                <a:schemeClr val="dk1"/>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Clr>
                <a:srgbClr val="000000"/>
              </a:buClr>
              <a:buSzPts val="2200"/>
              <a:buFont typeface="Arial"/>
              <a:buNone/>
            </a:pPr>
            <a:r>
              <a:rPr b="1" i="0" lang="en-US" sz="2200" u="sng" cap="none" strike="noStrike">
                <a:solidFill>
                  <a:schemeClr val="dk1"/>
                </a:solidFill>
                <a:latin typeface="Candara"/>
                <a:ea typeface="Candara"/>
                <a:cs typeface="Candara"/>
                <a:sym typeface="Candara"/>
              </a:rPr>
              <a:t>Program Intrakurikuler SMP:</a:t>
            </a:r>
            <a:endParaRPr b="0" i="0" sz="1100" u="sng" cap="none" strike="noStrike">
              <a:solidFill>
                <a:schemeClr val="dk1"/>
              </a:solidFill>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Pada jenjang</a:t>
            </a:r>
            <a:r>
              <a:rPr b="1" i="0" lang="en-US" sz="2200" u="none" cap="none" strike="noStrike">
                <a:solidFill>
                  <a:schemeClr val="dk1"/>
                </a:solidFill>
                <a:latin typeface="Candara"/>
                <a:ea typeface="Candara"/>
                <a:cs typeface="Candara"/>
                <a:sym typeface="Candara"/>
              </a:rPr>
              <a:t> SMP,</a:t>
            </a:r>
            <a:r>
              <a:rPr b="0" i="0" lang="en-US" sz="2200" u="none" cap="none" strike="noStrike">
                <a:solidFill>
                  <a:schemeClr val="dk1"/>
                </a:solidFill>
                <a:latin typeface="Candara"/>
                <a:ea typeface="Candara"/>
                <a:cs typeface="Candara"/>
                <a:sym typeface="Candara"/>
              </a:rPr>
              <a:t> mata pelajaran informatika menjadi mata pelajaran wajib. </a:t>
            </a:r>
            <a:endParaRPr b="0" i="0" sz="2200" u="none" cap="none" strike="noStrike">
              <a:solidFill>
                <a:schemeClr val="dk1"/>
              </a:solidFill>
              <a:latin typeface="Candara"/>
              <a:ea typeface="Candara"/>
              <a:cs typeface="Candara"/>
              <a:sym typeface="Candara"/>
            </a:endParaRPr>
          </a:p>
          <a:p>
            <a:pPr indent="0" lvl="0" marL="0" marR="0" rtl="0" algn="l">
              <a:lnSpc>
                <a:spcPct val="115000"/>
              </a:lnSpc>
              <a:spcBef>
                <a:spcPts val="120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 </a:t>
            </a:r>
            <a:endParaRPr b="0" i="0" sz="1200" u="none" cap="none" strike="noStrike">
              <a:solidFill>
                <a:schemeClr val="dk1"/>
              </a:solidFill>
              <a:latin typeface="Times New Roman"/>
              <a:ea typeface="Times New Roman"/>
              <a:cs typeface="Times New Roman"/>
              <a:sym typeface="Times New Roman"/>
            </a:endParaRPr>
          </a:p>
          <a:p>
            <a:pPr indent="0" lvl="0" marL="0" marR="0" rtl="0" algn="just">
              <a:lnSpc>
                <a:spcPct val="115000"/>
              </a:lnSpc>
              <a:spcBef>
                <a:spcPts val="1200"/>
              </a:spcBef>
              <a:spcAft>
                <a:spcPts val="0"/>
              </a:spcAft>
              <a:buClr>
                <a:srgbClr val="000000"/>
              </a:buClr>
              <a:buSzPts val="2200"/>
              <a:buFont typeface="Arial"/>
              <a:buNone/>
            </a:pPr>
            <a:r>
              <a:t/>
            </a:r>
            <a:endParaRPr b="0" i="0" sz="2200" u="none" cap="none" strike="noStrike">
              <a:solidFill>
                <a:schemeClr val="dk1"/>
              </a:solidFill>
              <a:latin typeface="Candara"/>
              <a:ea typeface="Candara"/>
              <a:cs typeface="Candara"/>
              <a:sym typeface="Candara"/>
            </a:endParaRPr>
          </a:p>
          <a:p>
            <a:pPr indent="0" lvl="0" marL="0" marR="0" rtl="0" algn="just">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Candara"/>
              <a:ea typeface="Candara"/>
              <a:cs typeface="Candara"/>
              <a:sym typeface="Candar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9"/>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59"/>
          <p:cNvSpPr txBox="1"/>
          <p:nvPr/>
        </p:nvSpPr>
        <p:spPr>
          <a:xfrm>
            <a:off x="197000" y="876250"/>
            <a:ext cx="97119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Candara"/>
                <a:ea typeface="Candara"/>
                <a:cs typeface="Candara"/>
                <a:sym typeface="Candara"/>
              </a:rPr>
              <a:t>Struktur Kurikulum Merdeka</a:t>
            </a:r>
            <a:endParaRPr b="1" i="0" sz="4400" u="none" cap="none" strike="noStrike">
              <a:solidFill>
                <a:srgbClr val="000000"/>
              </a:solidFill>
              <a:latin typeface="Candara"/>
              <a:ea typeface="Candara"/>
              <a:cs typeface="Candara"/>
              <a:sym typeface="Candara"/>
            </a:endParaRPr>
          </a:p>
        </p:txBody>
      </p:sp>
      <p:sp>
        <p:nvSpPr>
          <p:cNvPr id="418" name="Google Shape;418;p59"/>
          <p:cNvSpPr txBox="1"/>
          <p:nvPr/>
        </p:nvSpPr>
        <p:spPr>
          <a:xfrm>
            <a:off x="680100" y="1795800"/>
            <a:ext cx="80787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200"/>
              </a:spcBef>
              <a:spcAft>
                <a:spcPts val="1200"/>
              </a:spcAft>
              <a:buClr>
                <a:srgbClr val="000000"/>
              </a:buClr>
              <a:buSzPts val="2000"/>
              <a:buFont typeface="Arial"/>
              <a:buNone/>
            </a:pPr>
            <a:r>
              <a:t/>
            </a:r>
            <a:endParaRPr b="0" i="0" sz="2000" u="none" cap="none" strike="noStrike">
              <a:solidFill>
                <a:schemeClr val="dk1"/>
              </a:solidFill>
              <a:latin typeface="Candara"/>
              <a:ea typeface="Candara"/>
              <a:cs typeface="Candara"/>
              <a:sym typeface="Candara"/>
            </a:endParaRPr>
          </a:p>
        </p:txBody>
      </p:sp>
      <p:sp>
        <p:nvSpPr>
          <p:cNvPr id="419" name="Google Shape;419;p59"/>
          <p:cNvSpPr txBox="1"/>
          <p:nvPr/>
        </p:nvSpPr>
        <p:spPr>
          <a:xfrm>
            <a:off x="319000" y="1584275"/>
            <a:ext cx="10782900" cy="44898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200"/>
              <a:buFont typeface="Arial"/>
              <a:buNone/>
            </a:pPr>
            <a:r>
              <a:rPr b="1" i="0" lang="en-US" sz="2200" u="sng" cap="none" strike="noStrike">
                <a:solidFill>
                  <a:schemeClr val="dk1"/>
                </a:solidFill>
                <a:latin typeface="Candara"/>
                <a:ea typeface="Candara"/>
                <a:cs typeface="Candara"/>
                <a:sym typeface="Candara"/>
              </a:rPr>
              <a:t>Program Intrakurikuler SMA:</a:t>
            </a:r>
            <a:endParaRPr b="1" i="0" sz="2200" u="sng" cap="none" strike="noStrike">
              <a:solidFill>
                <a:schemeClr val="dk1"/>
              </a:solidFill>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Pada jenjang </a:t>
            </a:r>
            <a:r>
              <a:rPr b="1" i="0" lang="en-US" sz="2200" u="none" cap="none" strike="noStrike">
                <a:solidFill>
                  <a:schemeClr val="dk1"/>
                </a:solidFill>
                <a:latin typeface="Candara"/>
                <a:ea typeface="Candara"/>
                <a:cs typeface="Candara"/>
                <a:sym typeface="Candara"/>
              </a:rPr>
              <a:t>SMA</a:t>
            </a:r>
            <a:r>
              <a:rPr b="0" i="0" lang="en-US" sz="2200" u="none" cap="none" strike="noStrike">
                <a:solidFill>
                  <a:schemeClr val="dk1"/>
                </a:solidFill>
                <a:latin typeface="Candara"/>
                <a:ea typeface="Candara"/>
                <a:cs typeface="Candara"/>
                <a:sym typeface="Candara"/>
              </a:rPr>
              <a:t> murid lebih dipersiapkan kepada minat yang menunjang pilihan pendidikan pada jenjang berikutnya. Sehingga, pembelajaran dibagi menjadi mata pelajaran umum dan program peminatan. Program peminatan dimulai di kelas 11. </a:t>
            </a:r>
            <a:endParaRPr b="0" i="0" sz="2200" u="none" cap="none" strike="noStrike">
              <a:solidFill>
                <a:schemeClr val="dk1"/>
              </a:solidFill>
              <a:latin typeface="Candara"/>
              <a:ea typeface="Candara"/>
              <a:cs typeface="Candara"/>
              <a:sym typeface="Candara"/>
            </a:endParaRPr>
          </a:p>
          <a:p>
            <a:pPr indent="0" lvl="0" marL="0" marR="0" rtl="0" algn="l">
              <a:lnSpc>
                <a:spcPct val="115000"/>
              </a:lnSpc>
              <a:spcBef>
                <a:spcPts val="120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Pada program peminatan, murid </a:t>
            </a:r>
            <a:r>
              <a:rPr b="1" i="0" lang="en-US" sz="2200" u="none" cap="none" strike="noStrike">
                <a:solidFill>
                  <a:schemeClr val="dk1"/>
                </a:solidFill>
                <a:latin typeface="Candara"/>
                <a:ea typeface="Candara"/>
                <a:cs typeface="Candara"/>
                <a:sym typeface="Candara"/>
              </a:rPr>
              <a:t>diperbolehkan mengambil beberapa mata pelajaran pilihan sesuai minat, bakat dan aspirasinya, meskipun pelajaran itu lintas jurusan</a:t>
            </a:r>
            <a:r>
              <a:rPr b="0" i="0" lang="en-US" sz="2200" u="none" cap="none" strike="noStrike">
                <a:solidFill>
                  <a:schemeClr val="dk1"/>
                </a:solidFill>
                <a:latin typeface="Candara"/>
                <a:ea typeface="Candara"/>
                <a:cs typeface="Candara"/>
                <a:sym typeface="Candara"/>
              </a:rPr>
              <a:t>. Artinya murid di kelas IPA juga diperbolehkan mengambil mata pelajaran di kelas IPS. </a:t>
            </a:r>
            <a:endParaRPr b="0" i="0" sz="2200" u="none" cap="none" strike="noStrike">
              <a:solidFill>
                <a:schemeClr val="dk1"/>
              </a:solidFill>
              <a:latin typeface="Candara"/>
              <a:ea typeface="Candara"/>
              <a:cs typeface="Candara"/>
              <a:sym typeface="Candara"/>
            </a:endParaRPr>
          </a:p>
          <a:p>
            <a:pPr indent="0" lvl="0" marL="0" marR="0" rtl="0" algn="l">
              <a:lnSpc>
                <a:spcPct val="115000"/>
              </a:lnSpc>
              <a:spcBef>
                <a:spcPts val="1200"/>
              </a:spcBef>
              <a:spcAft>
                <a:spcPts val="100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Dalam program peminatan, apabila sumber daya memungkinkan, sekolah juga dapat membuka kelas vokasi/mata pelajaran baru, misalnya kelas bahasa jerman, kelas tata boga, kelas budidaya kopi, dll.</a:t>
            </a:r>
            <a:endParaRPr b="0" i="0" sz="2200" u="none" cap="none" strike="noStrike">
              <a:solidFill>
                <a:schemeClr val="dk1"/>
              </a:solidFill>
              <a:latin typeface="Candara"/>
              <a:ea typeface="Candara"/>
              <a:cs typeface="Candara"/>
              <a:sym typeface="Candar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60"/>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60"/>
          <p:cNvSpPr txBox="1"/>
          <p:nvPr/>
        </p:nvSpPr>
        <p:spPr>
          <a:xfrm>
            <a:off x="197000" y="876250"/>
            <a:ext cx="97119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Candara"/>
                <a:ea typeface="Candara"/>
                <a:cs typeface="Candara"/>
                <a:sym typeface="Candara"/>
              </a:rPr>
              <a:t>Struktur Kurikulum Merdeka</a:t>
            </a:r>
            <a:endParaRPr b="1" i="0" sz="4400" u="none" cap="none" strike="noStrike">
              <a:solidFill>
                <a:srgbClr val="000000"/>
              </a:solidFill>
              <a:latin typeface="Candara"/>
              <a:ea typeface="Candara"/>
              <a:cs typeface="Candara"/>
              <a:sym typeface="Candara"/>
            </a:endParaRPr>
          </a:p>
        </p:txBody>
      </p:sp>
      <p:sp>
        <p:nvSpPr>
          <p:cNvPr id="426" name="Google Shape;426;p60"/>
          <p:cNvSpPr txBox="1"/>
          <p:nvPr/>
        </p:nvSpPr>
        <p:spPr>
          <a:xfrm>
            <a:off x="680100" y="1795800"/>
            <a:ext cx="80787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200"/>
              </a:spcBef>
              <a:spcAft>
                <a:spcPts val="1200"/>
              </a:spcAft>
              <a:buClr>
                <a:srgbClr val="000000"/>
              </a:buClr>
              <a:buSzPts val="2000"/>
              <a:buFont typeface="Arial"/>
              <a:buNone/>
            </a:pPr>
            <a:r>
              <a:t/>
            </a:r>
            <a:endParaRPr b="0" i="0" sz="2000" u="none" cap="none" strike="noStrike">
              <a:solidFill>
                <a:schemeClr val="dk1"/>
              </a:solidFill>
              <a:latin typeface="Candara"/>
              <a:ea typeface="Candara"/>
              <a:cs typeface="Candara"/>
              <a:sym typeface="Candara"/>
            </a:endParaRPr>
          </a:p>
        </p:txBody>
      </p:sp>
      <p:sp>
        <p:nvSpPr>
          <p:cNvPr id="427" name="Google Shape;427;p60"/>
          <p:cNvSpPr txBox="1"/>
          <p:nvPr/>
        </p:nvSpPr>
        <p:spPr>
          <a:xfrm>
            <a:off x="310875" y="1795800"/>
            <a:ext cx="10441200" cy="43128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200"/>
              <a:buFont typeface="Arial"/>
              <a:buNone/>
            </a:pPr>
            <a:r>
              <a:rPr b="1" i="0" lang="en-US" sz="2200" u="sng" cap="none" strike="noStrike">
                <a:solidFill>
                  <a:schemeClr val="dk1"/>
                </a:solidFill>
                <a:latin typeface="Candara"/>
                <a:ea typeface="Candara"/>
                <a:cs typeface="Candara"/>
                <a:sym typeface="Candara"/>
              </a:rPr>
              <a:t>Program Intrakurikuler SMK:</a:t>
            </a:r>
            <a:endParaRPr b="1" i="0" sz="2200" u="sng" cap="none" strike="noStrike">
              <a:solidFill>
                <a:schemeClr val="dk1"/>
              </a:solidFill>
              <a:latin typeface="Candara"/>
              <a:ea typeface="Candara"/>
              <a:cs typeface="Candara"/>
              <a:sym typeface="Candara"/>
            </a:endParaRPr>
          </a:p>
          <a:p>
            <a:pPr indent="0" lvl="0" marL="0" marR="0" rtl="0" algn="l">
              <a:lnSpc>
                <a:spcPct val="115000"/>
              </a:lnSpc>
              <a:spcBef>
                <a:spcPts val="120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Untuk jenjang </a:t>
            </a:r>
            <a:r>
              <a:rPr b="1" i="0" lang="en-US" sz="2200" u="none" cap="none" strike="noStrike">
                <a:solidFill>
                  <a:schemeClr val="dk1"/>
                </a:solidFill>
                <a:latin typeface="Candara"/>
                <a:ea typeface="Candara"/>
                <a:cs typeface="Candara"/>
                <a:sym typeface="Candara"/>
              </a:rPr>
              <a:t>SMK</a:t>
            </a:r>
            <a:r>
              <a:rPr b="0" i="0" lang="en-US" sz="2200" u="none" cap="none" strike="noStrike">
                <a:solidFill>
                  <a:schemeClr val="dk1"/>
                </a:solidFill>
                <a:latin typeface="Candara"/>
                <a:ea typeface="Candara"/>
                <a:cs typeface="Candara"/>
                <a:sym typeface="Candara"/>
              </a:rPr>
              <a:t>, sekolah dapat mengambil kelompok Mata Pelajaran Vokasi dan Prakarya yang berkolaborasi dengan masyarakat/industri sekitar. Sehingga pembelajaran disesuaikan dengan kebutuhan dunia kerja dan industri pada lingkungannya.</a:t>
            </a:r>
            <a:endParaRPr b="0" i="0" sz="2200" u="none" cap="none" strike="noStrike">
              <a:solidFill>
                <a:schemeClr val="dk1"/>
              </a:solidFill>
              <a:latin typeface="Candara"/>
              <a:ea typeface="Candara"/>
              <a:cs typeface="Candara"/>
              <a:sym typeface="Candara"/>
            </a:endParaRPr>
          </a:p>
          <a:p>
            <a:pPr indent="0" lvl="0" marL="0" marR="0" rtl="0" algn="l">
              <a:lnSpc>
                <a:spcPct val="115000"/>
              </a:lnSpc>
              <a:spcBef>
                <a:spcPts val="1200"/>
              </a:spcBef>
              <a:spcAft>
                <a:spcPts val="0"/>
              </a:spcAft>
              <a:buClr>
                <a:srgbClr val="000000"/>
              </a:buClr>
              <a:buSzPts val="120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Clr>
                <a:srgbClr val="000000"/>
              </a:buClr>
              <a:buSzPts val="2200"/>
              <a:buFont typeface="Arial"/>
              <a:buNone/>
            </a:pPr>
            <a:r>
              <a:rPr b="1" i="0" lang="en-US" sz="2200" u="sng" cap="none" strike="noStrike">
                <a:solidFill>
                  <a:schemeClr val="dk1"/>
                </a:solidFill>
                <a:latin typeface="Candara"/>
                <a:ea typeface="Candara"/>
                <a:cs typeface="Candara"/>
                <a:sym typeface="Candara"/>
              </a:rPr>
              <a:t>Program Intrakurikuler SLB:</a:t>
            </a:r>
            <a:endParaRPr b="1" i="0" sz="2200" u="sng" cap="none" strike="noStrike">
              <a:solidFill>
                <a:schemeClr val="dk1"/>
              </a:solidFill>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Terakhir, untuk </a:t>
            </a:r>
            <a:r>
              <a:rPr b="1" i="0" lang="en-US" sz="2200" u="none" cap="none" strike="noStrike">
                <a:solidFill>
                  <a:schemeClr val="dk1"/>
                </a:solidFill>
                <a:latin typeface="Candara"/>
                <a:ea typeface="Candara"/>
                <a:cs typeface="Candara"/>
                <a:sym typeface="Candara"/>
              </a:rPr>
              <a:t>Sekolah Luar Biasa atau SLB,</a:t>
            </a:r>
            <a:r>
              <a:rPr b="0" i="0" lang="en-US" sz="2200" u="none" cap="none" strike="noStrike">
                <a:solidFill>
                  <a:schemeClr val="dk1"/>
                </a:solidFill>
                <a:latin typeface="Candara"/>
                <a:ea typeface="Candara"/>
                <a:cs typeface="Candara"/>
                <a:sym typeface="Candara"/>
              </a:rPr>
              <a:t> penggunaan Capaian Pembelajaran akan berbeda-beda karena bergantung pada hasil analisis usia mental murid. Karena meskipun usia kronologisnya sama, tetapi bisa saja usia mentalnya berbeda. </a:t>
            </a:r>
            <a:endParaRPr b="0" i="0" sz="2200" u="none" cap="none" strike="noStrike">
              <a:solidFill>
                <a:schemeClr val="dk1"/>
              </a:solidFill>
              <a:latin typeface="Candara"/>
              <a:ea typeface="Candara"/>
              <a:cs typeface="Candara"/>
              <a:sym typeface="Candar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1"/>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61"/>
          <p:cNvSpPr txBox="1"/>
          <p:nvPr/>
        </p:nvSpPr>
        <p:spPr>
          <a:xfrm>
            <a:off x="197000" y="876250"/>
            <a:ext cx="97119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Candara"/>
                <a:ea typeface="Candara"/>
                <a:cs typeface="Candara"/>
                <a:sym typeface="Candara"/>
              </a:rPr>
              <a:t>Struktur Kurikulum Merdeka</a:t>
            </a:r>
            <a:endParaRPr b="1" i="0" sz="4400" u="none" cap="none" strike="noStrike">
              <a:solidFill>
                <a:srgbClr val="000000"/>
              </a:solidFill>
              <a:latin typeface="Candara"/>
              <a:ea typeface="Candara"/>
              <a:cs typeface="Candara"/>
              <a:sym typeface="Candara"/>
            </a:endParaRPr>
          </a:p>
        </p:txBody>
      </p:sp>
      <p:sp>
        <p:nvSpPr>
          <p:cNvPr id="434" name="Google Shape;434;p61"/>
          <p:cNvSpPr txBox="1"/>
          <p:nvPr/>
        </p:nvSpPr>
        <p:spPr>
          <a:xfrm>
            <a:off x="680100" y="1795800"/>
            <a:ext cx="80787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200"/>
              </a:spcBef>
              <a:spcAft>
                <a:spcPts val="1200"/>
              </a:spcAft>
              <a:buClr>
                <a:srgbClr val="000000"/>
              </a:buClr>
              <a:buSzPts val="2000"/>
              <a:buFont typeface="Arial"/>
              <a:buNone/>
            </a:pPr>
            <a:r>
              <a:t/>
            </a:r>
            <a:endParaRPr b="0" i="0" sz="2000" u="none" cap="none" strike="noStrike">
              <a:solidFill>
                <a:schemeClr val="dk1"/>
              </a:solidFill>
              <a:latin typeface="Candara"/>
              <a:ea typeface="Candara"/>
              <a:cs typeface="Candara"/>
              <a:sym typeface="Candara"/>
            </a:endParaRPr>
          </a:p>
        </p:txBody>
      </p:sp>
      <p:sp>
        <p:nvSpPr>
          <p:cNvPr id="435" name="Google Shape;435;p61"/>
          <p:cNvSpPr txBox="1"/>
          <p:nvPr/>
        </p:nvSpPr>
        <p:spPr>
          <a:xfrm>
            <a:off x="310875" y="1795800"/>
            <a:ext cx="10441200" cy="24705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200"/>
              <a:buFont typeface="Arial"/>
              <a:buNone/>
            </a:pPr>
            <a:r>
              <a:rPr b="1" i="0" lang="en-US" sz="2200" u="none" cap="none" strike="noStrike">
                <a:solidFill>
                  <a:schemeClr val="dk1"/>
                </a:solidFill>
                <a:latin typeface="Candara"/>
                <a:ea typeface="Candara"/>
                <a:cs typeface="Candara"/>
                <a:sym typeface="Candara"/>
              </a:rPr>
              <a:t>2.  Program Ekstrakurikuler:</a:t>
            </a:r>
            <a:endParaRPr b="1" i="0" sz="2200" u="none" cap="none" strike="noStrike">
              <a:solidFill>
                <a:schemeClr val="dk1"/>
              </a:solidFill>
              <a:latin typeface="Candara"/>
              <a:ea typeface="Candara"/>
              <a:cs typeface="Candara"/>
              <a:sym typeface="Candara"/>
            </a:endParaRPr>
          </a:p>
          <a:p>
            <a:pPr indent="0" lvl="0" marL="0" marR="0" rtl="0" algn="just">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Candara"/>
              <a:ea typeface="Candara"/>
              <a:cs typeface="Candara"/>
              <a:sym typeface="Candara"/>
            </a:endParaRPr>
          </a:p>
          <a:p>
            <a:pPr indent="0" lvl="0" marL="0" marR="0" rtl="0" algn="just">
              <a:lnSpc>
                <a:spcPct val="115000"/>
              </a:lnSpc>
              <a:spcBef>
                <a:spcPts val="0"/>
              </a:spcBef>
              <a:spcAft>
                <a:spcPts val="0"/>
              </a:spcAft>
              <a:buClr>
                <a:schemeClr val="dk1"/>
              </a:buClr>
              <a:buSzPts val="1100"/>
              <a:buFont typeface="Arial"/>
              <a:buNone/>
            </a:pPr>
            <a:r>
              <a:rPr b="0" i="0" lang="en-US" sz="2200" u="none" cap="none" strike="noStrike">
                <a:solidFill>
                  <a:schemeClr val="dk1"/>
                </a:solidFill>
                <a:latin typeface="Candara"/>
                <a:ea typeface="Candara"/>
                <a:cs typeface="Candara"/>
                <a:sym typeface="Candara"/>
              </a:rPr>
              <a:t>Untuk kegiatan ekstrakurikuler, kegiatannya tetap diadakan pada pembelajaran dengan kurikulum merdeka. Pelaksanaannya dapat dikembangkan oleh satuan pendidikan </a:t>
            </a:r>
            <a:r>
              <a:rPr b="1" i="0" lang="en-US" sz="2200" u="none" cap="none" strike="noStrike">
                <a:solidFill>
                  <a:schemeClr val="dk1"/>
                </a:solidFill>
                <a:latin typeface="Candara"/>
                <a:ea typeface="Candara"/>
                <a:cs typeface="Candara"/>
                <a:sym typeface="Candara"/>
              </a:rPr>
              <a:t>sesuai dengan kapasitas dan minat karakteristik murid</a:t>
            </a:r>
            <a:r>
              <a:rPr b="0" i="0" lang="en-US" sz="2200" u="none" cap="none" strike="noStrike">
                <a:solidFill>
                  <a:schemeClr val="dk1"/>
                </a:solidFill>
                <a:latin typeface="Candara"/>
                <a:ea typeface="Candara"/>
                <a:cs typeface="Candara"/>
                <a:sym typeface="Candara"/>
              </a:rPr>
              <a:t>.</a:t>
            </a:r>
            <a:endParaRPr b="0" i="0" sz="2200" u="none" cap="none" strike="noStrike">
              <a:solidFill>
                <a:schemeClr val="dk1"/>
              </a:solidFill>
              <a:latin typeface="Candara"/>
              <a:ea typeface="Candara"/>
              <a:cs typeface="Candara"/>
              <a:sym typeface="Candara"/>
            </a:endParaRPr>
          </a:p>
          <a:p>
            <a:pPr indent="0" lvl="0" marL="0" marR="0" rtl="0" algn="just">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Candara"/>
              <a:ea typeface="Candara"/>
              <a:cs typeface="Candara"/>
              <a:sym typeface="Candar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62"/>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62"/>
          <p:cNvSpPr txBox="1"/>
          <p:nvPr/>
        </p:nvSpPr>
        <p:spPr>
          <a:xfrm>
            <a:off x="197000" y="876250"/>
            <a:ext cx="97119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Candara"/>
                <a:ea typeface="Candara"/>
                <a:cs typeface="Candara"/>
                <a:sym typeface="Candara"/>
              </a:rPr>
              <a:t>Struktur Kurikulum Merdeka</a:t>
            </a:r>
            <a:endParaRPr b="1" i="0" sz="4400" u="none" cap="none" strike="noStrike">
              <a:solidFill>
                <a:srgbClr val="000000"/>
              </a:solidFill>
              <a:latin typeface="Candara"/>
              <a:ea typeface="Candara"/>
              <a:cs typeface="Candara"/>
              <a:sym typeface="Candara"/>
            </a:endParaRPr>
          </a:p>
        </p:txBody>
      </p:sp>
      <p:sp>
        <p:nvSpPr>
          <p:cNvPr id="442" name="Google Shape;442;p62"/>
          <p:cNvSpPr txBox="1"/>
          <p:nvPr/>
        </p:nvSpPr>
        <p:spPr>
          <a:xfrm>
            <a:off x="680100" y="1795800"/>
            <a:ext cx="80787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200"/>
              </a:spcBef>
              <a:spcAft>
                <a:spcPts val="1200"/>
              </a:spcAft>
              <a:buClr>
                <a:srgbClr val="000000"/>
              </a:buClr>
              <a:buSzPts val="2000"/>
              <a:buFont typeface="Arial"/>
              <a:buNone/>
            </a:pPr>
            <a:r>
              <a:t/>
            </a:r>
            <a:endParaRPr b="0" i="0" sz="2000" u="none" cap="none" strike="noStrike">
              <a:solidFill>
                <a:schemeClr val="dk1"/>
              </a:solidFill>
              <a:latin typeface="Candara"/>
              <a:ea typeface="Candara"/>
              <a:cs typeface="Candara"/>
              <a:sym typeface="Candara"/>
            </a:endParaRPr>
          </a:p>
        </p:txBody>
      </p:sp>
      <p:sp>
        <p:nvSpPr>
          <p:cNvPr id="443" name="Google Shape;443;p62"/>
          <p:cNvSpPr txBox="1"/>
          <p:nvPr/>
        </p:nvSpPr>
        <p:spPr>
          <a:xfrm>
            <a:off x="310875" y="1643400"/>
            <a:ext cx="10441200" cy="52596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200"/>
              <a:buFont typeface="Arial"/>
              <a:buNone/>
            </a:pPr>
            <a:r>
              <a:rPr b="1" i="0" lang="en-US" sz="2200" u="none" cap="none" strike="noStrike">
                <a:solidFill>
                  <a:schemeClr val="dk1"/>
                </a:solidFill>
                <a:latin typeface="Candara"/>
                <a:ea typeface="Candara"/>
                <a:cs typeface="Candara"/>
                <a:sym typeface="Candara"/>
              </a:rPr>
              <a:t>3.  Projek Penguatan Profil Pelajar Pancasila:</a:t>
            </a:r>
            <a:endParaRPr b="1" i="0" sz="2200" u="none" cap="none" strike="noStrike">
              <a:solidFill>
                <a:schemeClr val="dk1"/>
              </a:solidFill>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Program ini merupakan pembelajaran berbasis projek yang ditujukan sebagai penguatan profil pelajar pancasila melalui tema yang telah ditetapkan, yaitu:</a:t>
            </a:r>
            <a:endParaRPr b="0" i="0" sz="2200" u="none" cap="none" strike="noStrike">
              <a:solidFill>
                <a:schemeClr val="dk1"/>
              </a:solidFill>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1. Gaya Hidup Berkelanjutan</a:t>
            </a:r>
            <a:endParaRPr b="0" i="0" sz="2200" u="none" cap="none" strike="noStrike">
              <a:solidFill>
                <a:schemeClr val="dk1"/>
              </a:solidFill>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2. Kearifan Lokal</a:t>
            </a:r>
            <a:endParaRPr b="0" i="0" sz="2200" u="none" cap="none" strike="noStrike">
              <a:solidFill>
                <a:schemeClr val="dk1"/>
              </a:solidFill>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3. Bhinneka Tunggal Ika</a:t>
            </a:r>
            <a:endParaRPr b="0" i="0" sz="2200" u="none" cap="none" strike="noStrike">
              <a:solidFill>
                <a:schemeClr val="dk1"/>
              </a:solidFill>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4. Bangunlah Jiwa dan Raganya</a:t>
            </a:r>
            <a:endParaRPr b="0" i="0" sz="2200" u="none" cap="none" strike="noStrike">
              <a:solidFill>
                <a:schemeClr val="dk1"/>
              </a:solidFill>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5. Suara Demokrasi</a:t>
            </a:r>
            <a:endParaRPr b="0" i="0" sz="2200" u="none" cap="none" strike="noStrike">
              <a:solidFill>
                <a:schemeClr val="dk1"/>
              </a:solidFill>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6. Berekayasa dan Berteknologi untuk Membangun NKR</a:t>
            </a:r>
            <a:endParaRPr b="0" i="0" sz="2200" u="none" cap="none" strike="noStrike">
              <a:solidFill>
                <a:schemeClr val="dk1"/>
              </a:solidFill>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7. Kewirausahaan</a:t>
            </a:r>
            <a:endParaRPr b="0" i="0" sz="2200" u="none" cap="none" strike="noStrike">
              <a:solidFill>
                <a:schemeClr val="dk1"/>
              </a:solidFill>
              <a:latin typeface="Candara"/>
              <a:ea typeface="Candara"/>
              <a:cs typeface="Candara"/>
              <a:sym typeface="Candar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3"/>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63"/>
          <p:cNvSpPr txBox="1"/>
          <p:nvPr/>
        </p:nvSpPr>
        <p:spPr>
          <a:xfrm>
            <a:off x="197000" y="876250"/>
            <a:ext cx="97119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Candara"/>
                <a:ea typeface="Candara"/>
                <a:cs typeface="Candara"/>
                <a:sym typeface="Candara"/>
              </a:rPr>
              <a:t>Struktur Kurikulum Merdeka</a:t>
            </a:r>
            <a:endParaRPr b="1" i="0" sz="4400" u="none" cap="none" strike="noStrike">
              <a:solidFill>
                <a:srgbClr val="000000"/>
              </a:solidFill>
              <a:latin typeface="Candara"/>
              <a:ea typeface="Candara"/>
              <a:cs typeface="Candara"/>
              <a:sym typeface="Candara"/>
            </a:endParaRPr>
          </a:p>
        </p:txBody>
      </p:sp>
      <p:sp>
        <p:nvSpPr>
          <p:cNvPr id="450" name="Google Shape;450;p63"/>
          <p:cNvSpPr txBox="1"/>
          <p:nvPr/>
        </p:nvSpPr>
        <p:spPr>
          <a:xfrm>
            <a:off x="680100" y="1795800"/>
            <a:ext cx="80787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200"/>
              </a:spcBef>
              <a:spcAft>
                <a:spcPts val="1200"/>
              </a:spcAft>
              <a:buClr>
                <a:srgbClr val="000000"/>
              </a:buClr>
              <a:buSzPts val="2000"/>
              <a:buFont typeface="Arial"/>
              <a:buNone/>
            </a:pPr>
            <a:r>
              <a:t/>
            </a:r>
            <a:endParaRPr b="0" i="0" sz="2000" u="none" cap="none" strike="noStrike">
              <a:solidFill>
                <a:schemeClr val="dk1"/>
              </a:solidFill>
              <a:latin typeface="Candara"/>
              <a:ea typeface="Candara"/>
              <a:cs typeface="Candara"/>
              <a:sym typeface="Candara"/>
            </a:endParaRPr>
          </a:p>
        </p:txBody>
      </p:sp>
      <p:sp>
        <p:nvSpPr>
          <p:cNvPr id="451" name="Google Shape;451;p63"/>
          <p:cNvSpPr txBox="1"/>
          <p:nvPr/>
        </p:nvSpPr>
        <p:spPr>
          <a:xfrm>
            <a:off x="310875" y="1643400"/>
            <a:ext cx="10441200" cy="37110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200"/>
              <a:buFont typeface="Arial"/>
              <a:buNone/>
            </a:pPr>
            <a:r>
              <a:rPr b="1" i="0" lang="en-US" sz="2200" u="none" cap="none" strike="noStrike">
                <a:solidFill>
                  <a:schemeClr val="dk1"/>
                </a:solidFill>
                <a:latin typeface="Candara"/>
                <a:ea typeface="Candara"/>
                <a:cs typeface="Candara"/>
                <a:sym typeface="Candara"/>
              </a:rPr>
              <a:t>3.  Projek Penguatan Profil Pelajar Pancasila:</a:t>
            </a:r>
            <a:endParaRPr b="1" i="0" sz="2200" u="none" cap="none" strike="noStrike">
              <a:solidFill>
                <a:schemeClr val="dk1"/>
              </a:solidFill>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Dalam pelaksanaannya, </a:t>
            </a:r>
            <a:r>
              <a:rPr b="1" i="0" lang="en-US" sz="2200" u="none" cap="none" strike="noStrike">
                <a:solidFill>
                  <a:schemeClr val="dk1"/>
                </a:solidFill>
                <a:latin typeface="Candara"/>
                <a:ea typeface="Candara"/>
                <a:cs typeface="Candara"/>
                <a:sym typeface="Candara"/>
              </a:rPr>
              <a:t>kegiatan ini mempunyai alokasi waktu sendiri dan tidak terikat dengan mata pelajaran apapun</a:t>
            </a:r>
            <a:r>
              <a:rPr b="0" i="0" lang="en-US" sz="2200" u="none" cap="none" strike="noStrike">
                <a:solidFill>
                  <a:schemeClr val="dk1"/>
                </a:solidFill>
                <a:latin typeface="Candara"/>
                <a:ea typeface="Candara"/>
                <a:cs typeface="Candara"/>
                <a:sym typeface="Candara"/>
              </a:rPr>
              <a:t>.  Asesmen yang  dilakukan pun berfokus pada ke 6 dimensi Profil Pelajar Pancasila. </a:t>
            </a:r>
            <a:endParaRPr b="0" i="0" sz="2200" u="none" cap="none" strike="noStrike">
              <a:solidFill>
                <a:schemeClr val="dk1"/>
              </a:solidFill>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Projek Penguatan Profil Pelajar Pancasila memberikan pembelajaran yang kontekstual, mengasah kemampuan berpikir, dan pemecahan masalah kepada murid. Murid pun juga belajar mengaplikasikan ilmu lintas disiplin pada program ini. </a:t>
            </a:r>
            <a:endParaRPr b="0" i="0" sz="2200" u="none" cap="none" strike="noStrike">
              <a:solidFill>
                <a:schemeClr val="dk1"/>
              </a:solidFill>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2200"/>
              <a:buFont typeface="Arial"/>
              <a:buNone/>
            </a:pPr>
            <a:r>
              <a:t/>
            </a:r>
            <a:endParaRPr b="0" i="0" sz="2200" u="none" cap="none" strike="noStrike">
              <a:solidFill>
                <a:schemeClr val="dk1"/>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txBox="1"/>
          <p:nvPr>
            <p:ph type="title"/>
          </p:nvPr>
        </p:nvSpPr>
        <p:spPr>
          <a:xfrm>
            <a:off x="66825" y="937028"/>
            <a:ext cx="10515600" cy="726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latin typeface="Candara"/>
                <a:ea typeface="Candara"/>
                <a:cs typeface="Candara"/>
                <a:sym typeface="Candara"/>
              </a:rPr>
              <a:t>Perkenalan dan Ice breaking</a:t>
            </a:r>
            <a:endParaRPr>
              <a:latin typeface="Candara"/>
              <a:ea typeface="Candara"/>
              <a:cs typeface="Candara"/>
              <a:sym typeface="Candara"/>
            </a:endParaRPr>
          </a:p>
        </p:txBody>
      </p:sp>
      <p:sp>
        <p:nvSpPr>
          <p:cNvPr id="189" name="Google Shape;189;p28"/>
          <p:cNvSpPr txBox="1"/>
          <p:nvPr/>
        </p:nvSpPr>
        <p:spPr>
          <a:xfrm>
            <a:off x="176275" y="1729450"/>
            <a:ext cx="7443600" cy="526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Candara"/>
                <a:ea typeface="Candara"/>
                <a:cs typeface="Candara"/>
                <a:sym typeface="Candara"/>
              </a:rPr>
              <a:t>Perkenalan</a:t>
            </a:r>
            <a:r>
              <a:rPr b="0" i="0" lang="en-US" sz="2200" u="none" cap="none" strike="noStrike">
                <a:solidFill>
                  <a:srgbClr val="000000"/>
                </a:solidFill>
                <a:latin typeface="Candara"/>
                <a:ea typeface="Candara"/>
                <a:cs typeface="Candara"/>
                <a:sym typeface="Candara"/>
              </a:rPr>
              <a:t>:</a:t>
            </a:r>
            <a:endParaRPr b="0" i="0" sz="2200" u="none" cap="none" strike="noStrike">
              <a:solidFill>
                <a:srgbClr val="000000"/>
              </a:solidFill>
              <a:latin typeface="Candara"/>
              <a:ea typeface="Candara"/>
              <a:cs typeface="Candara"/>
              <a:sym typeface="Candara"/>
            </a:endParaRPr>
          </a:p>
          <a:p>
            <a:pPr indent="-342900" lvl="0" marL="342900" marR="0" rtl="0" algn="l">
              <a:lnSpc>
                <a:spcPct val="100000"/>
              </a:lnSpc>
              <a:spcBef>
                <a:spcPts val="0"/>
              </a:spcBef>
              <a:spcAft>
                <a:spcPts val="0"/>
              </a:spcAft>
              <a:buClr>
                <a:schemeClr val="dk1"/>
              </a:buClr>
              <a:buSzPts val="2200"/>
              <a:buFont typeface="Candara"/>
              <a:buChar char="●"/>
            </a:pPr>
            <a:r>
              <a:rPr b="0" i="0" lang="en-US" sz="2200" u="none" cap="none" strike="noStrike">
                <a:solidFill>
                  <a:schemeClr val="dk1"/>
                </a:solidFill>
                <a:latin typeface="Candara"/>
                <a:ea typeface="Candara"/>
                <a:cs typeface="Candara"/>
                <a:sym typeface="Candara"/>
              </a:rPr>
              <a:t>Fasilitator meminta semua peserta untuk melihat sekeliling ruangan peserta dan memilih satu barang/benda yang menarik perhatian dan membuat mood/perasaan peserta menjadi  lebih baik </a:t>
            </a:r>
            <a:endParaRPr b="0" i="0" sz="2200" u="none" cap="none" strike="noStrike">
              <a:solidFill>
                <a:schemeClr val="dk1"/>
              </a:solidFill>
              <a:latin typeface="Candara"/>
              <a:ea typeface="Candara"/>
              <a:cs typeface="Candara"/>
              <a:sym typeface="Candara"/>
            </a:endParaRPr>
          </a:p>
          <a:p>
            <a:pPr indent="-342900" lvl="0" marL="342900" marR="0" rtl="0" algn="l">
              <a:lnSpc>
                <a:spcPct val="100000"/>
              </a:lnSpc>
              <a:spcBef>
                <a:spcPts val="0"/>
              </a:spcBef>
              <a:spcAft>
                <a:spcPts val="0"/>
              </a:spcAft>
              <a:buClr>
                <a:schemeClr val="dk1"/>
              </a:buClr>
              <a:buSzPts val="2200"/>
              <a:buFont typeface="Candara"/>
              <a:buChar char="●"/>
            </a:pPr>
            <a:r>
              <a:rPr b="0" i="0" lang="en-US" sz="2200" u="none" cap="none" strike="noStrike">
                <a:solidFill>
                  <a:schemeClr val="dk1"/>
                </a:solidFill>
                <a:latin typeface="Candara"/>
                <a:ea typeface="Candara"/>
                <a:cs typeface="Candara"/>
                <a:sym typeface="Candara"/>
              </a:rPr>
              <a:t>Benda tersebut bisa diambil dan ditunjukkan atau jika tidak memungkinkan cukup disebutkan saja</a:t>
            </a:r>
            <a:endParaRPr b="0" i="0" sz="2200" u="none" cap="none" strike="noStrike">
              <a:solidFill>
                <a:schemeClr val="dk1"/>
              </a:solidFill>
              <a:latin typeface="Candara"/>
              <a:ea typeface="Candara"/>
              <a:cs typeface="Candara"/>
              <a:sym typeface="Candara"/>
            </a:endParaRPr>
          </a:p>
          <a:p>
            <a:pPr indent="-342900" lvl="0" marL="342900" marR="0" rtl="0" algn="l">
              <a:lnSpc>
                <a:spcPct val="100000"/>
              </a:lnSpc>
              <a:spcBef>
                <a:spcPts val="0"/>
              </a:spcBef>
              <a:spcAft>
                <a:spcPts val="0"/>
              </a:spcAft>
              <a:buClr>
                <a:schemeClr val="dk1"/>
              </a:buClr>
              <a:buSzPts val="2200"/>
              <a:buFont typeface="Candara"/>
              <a:buChar char="●"/>
            </a:pPr>
            <a:r>
              <a:rPr b="0" i="0" lang="en-US" sz="2200" u="none" cap="none" strike="noStrike">
                <a:solidFill>
                  <a:schemeClr val="dk1"/>
                </a:solidFill>
                <a:latin typeface="Candara"/>
                <a:ea typeface="Candara"/>
                <a:cs typeface="Candara"/>
                <a:sym typeface="Candara"/>
              </a:rPr>
              <a:t>Cara berkenalannya adalah sebutkan nama, domisili tempat tinggal, dan ceritakan tentang barang/benda yang dipilih beserta alasannya, jika sudah selesai orang yang baru saja berkenalan bisa menunjuk orang lain untuk menjedi urutan selanjutnya dalam berkenalan</a:t>
            </a:r>
            <a:endParaRPr b="0" i="0" sz="2200" u="none" cap="none" strike="noStrike">
              <a:solidFill>
                <a:schemeClr val="dk1"/>
              </a:solidFill>
              <a:latin typeface="Candara"/>
              <a:ea typeface="Candara"/>
              <a:cs typeface="Candara"/>
              <a:sym typeface="Candara"/>
            </a:endParaRPr>
          </a:p>
          <a:p>
            <a:pPr indent="-342900" lvl="0" marL="342900" marR="0" rtl="0" algn="l">
              <a:lnSpc>
                <a:spcPct val="100000"/>
              </a:lnSpc>
              <a:spcBef>
                <a:spcPts val="0"/>
              </a:spcBef>
              <a:spcAft>
                <a:spcPts val="0"/>
              </a:spcAft>
              <a:buClr>
                <a:schemeClr val="dk1"/>
              </a:buClr>
              <a:buSzPts val="2200"/>
              <a:buFont typeface="Candara"/>
              <a:buChar char="●"/>
            </a:pPr>
            <a:r>
              <a:rPr b="0" i="0" lang="en-US" sz="2200" u="none" cap="none" strike="noStrike">
                <a:solidFill>
                  <a:schemeClr val="dk1"/>
                </a:solidFill>
                <a:latin typeface="Candara"/>
                <a:ea typeface="Candara"/>
                <a:cs typeface="Candara"/>
                <a:sym typeface="Candara"/>
              </a:rPr>
              <a:t>Siklus ini dilakukan sampai semua peserta mendapat giliran untuk berkenalan</a:t>
            </a:r>
            <a:endParaRPr b="0" i="0" sz="2200" u="none" cap="none" strike="noStrike">
              <a:solidFill>
                <a:schemeClr val="dk1"/>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ndara"/>
              <a:ea typeface="Candara"/>
              <a:cs typeface="Candara"/>
              <a:sym typeface="Candara"/>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4"/>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64"/>
          <p:cNvSpPr txBox="1"/>
          <p:nvPr/>
        </p:nvSpPr>
        <p:spPr>
          <a:xfrm>
            <a:off x="197000" y="876250"/>
            <a:ext cx="97119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Candara"/>
                <a:ea typeface="Candara"/>
                <a:cs typeface="Candara"/>
                <a:sym typeface="Candara"/>
              </a:rPr>
              <a:t>Struktur Kurikulum Merdeka</a:t>
            </a:r>
            <a:endParaRPr b="1" i="0" sz="4400" u="none" cap="none" strike="noStrike">
              <a:solidFill>
                <a:srgbClr val="000000"/>
              </a:solidFill>
              <a:latin typeface="Candara"/>
              <a:ea typeface="Candara"/>
              <a:cs typeface="Candara"/>
              <a:sym typeface="Candara"/>
            </a:endParaRPr>
          </a:p>
        </p:txBody>
      </p:sp>
      <p:sp>
        <p:nvSpPr>
          <p:cNvPr id="458" name="Google Shape;458;p64"/>
          <p:cNvSpPr txBox="1"/>
          <p:nvPr/>
        </p:nvSpPr>
        <p:spPr>
          <a:xfrm>
            <a:off x="680100" y="1795800"/>
            <a:ext cx="80787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200"/>
              </a:spcBef>
              <a:spcAft>
                <a:spcPts val="1200"/>
              </a:spcAft>
              <a:buClr>
                <a:srgbClr val="000000"/>
              </a:buClr>
              <a:buSzPts val="2000"/>
              <a:buFont typeface="Arial"/>
              <a:buNone/>
            </a:pPr>
            <a:r>
              <a:t/>
            </a:r>
            <a:endParaRPr b="0" i="0" sz="2000" u="none" cap="none" strike="noStrike">
              <a:solidFill>
                <a:schemeClr val="dk1"/>
              </a:solidFill>
              <a:latin typeface="Candara"/>
              <a:ea typeface="Candara"/>
              <a:cs typeface="Candara"/>
              <a:sym typeface="Candara"/>
            </a:endParaRPr>
          </a:p>
        </p:txBody>
      </p:sp>
      <p:sp>
        <p:nvSpPr>
          <p:cNvPr id="459" name="Google Shape;459;p64"/>
          <p:cNvSpPr txBox="1"/>
          <p:nvPr/>
        </p:nvSpPr>
        <p:spPr>
          <a:xfrm>
            <a:off x="310875" y="1643400"/>
            <a:ext cx="10441200" cy="54228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200"/>
              <a:buFont typeface="Arial"/>
              <a:buNone/>
            </a:pPr>
            <a:r>
              <a:rPr b="1" i="0" lang="en-US" sz="2200" u="none" cap="none" strike="noStrike">
                <a:solidFill>
                  <a:schemeClr val="dk1"/>
                </a:solidFill>
                <a:latin typeface="Candara"/>
                <a:ea typeface="Candara"/>
                <a:cs typeface="Candara"/>
                <a:sym typeface="Candara"/>
              </a:rPr>
              <a:t>4. Asesmen:</a:t>
            </a:r>
            <a:endParaRPr b="1" i="0" sz="2200" u="none" cap="none" strike="noStrike">
              <a:solidFill>
                <a:schemeClr val="dk1"/>
              </a:solidFill>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Asesmen merupakan proses pengumpulan dan pengolahan informasi untuk mengetahui kebutuhan belajar, perkembangan, dan pencapaian hasil belajar. </a:t>
            </a:r>
            <a:r>
              <a:rPr b="1" i="0" lang="en-US" sz="2200" u="none" cap="none" strike="noStrike">
                <a:solidFill>
                  <a:schemeClr val="dk1"/>
                </a:solidFill>
                <a:latin typeface="Candara"/>
                <a:ea typeface="Candara"/>
                <a:cs typeface="Candara"/>
                <a:sym typeface="Candara"/>
              </a:rPr>
              <a:t>Satuan Pendidikan mempunyai kewenangan untuk merancang, menentukan teknik, dan waktu pelaksanaan asesmen sesuai dengan kondisi dan kebutuhan.</a:t>
            </a:r>
            <a:endParaRPr b="1" i="0" sz="2200" u="none" cap="none" strike="noStrike">
              <a:solidFill>
                <a:schemeClr val="dk1"/>
              </a:solidFill>
              <a:latin typeface="Candara"/>
              <a:ea typeface="Candara"/>
              <a:cs typeface="Candara"/>
              <a:sym typeface="Candara"/>
            </a:endParaRPr>
          </a:p>
          <a:p>
            <a:pPr indent="0" lvl="0" marL="0" marR="0" rtl="0" algn="l">
              <a:lnSpc>
                <a:spcPct val="115000"/>
              </a:lnSpc>
              <a:spcBef>
                <a:spcPts val="120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Kita pahami kembali bahwa </a:t>
            </a:r>
            <a:r>
              <a:rPr b="1" i="0" lang="en-US" sz="2200" u="none" cap="none" strike="noStrike">
                <a:solidFill>
                  <a:schemeClr val="dk1"/>
                </a:solidFill>
                <a:latin typeface="Candara"/>
                <a:ea typeface="Candara"/>
                <a:cs typeface="Candara"/>
                <a:sym typeface="Candara"/>
              </a:rPr>
              <a:t>asesmen berperan memberikan informasi sebagai umpan balik bagi guru, murid, dan orang tua agar dapat memandu mereka dalam menentukan strategi pembelajaran selanjutnya.</a:t>
            </a:r>
            <a:r>
              <a:rPr b="0" i="0" lang="en-US" sz="2200" u="none" cap="none" strike="noStrike">
                <a:solidFill>
                  <a:schemeClr val="dk1"/>
                </a:solidFill>
                <a:latin typeface="Candara"/>
                <a:ea typeface="Candara"/>
                <a:cs typeface="Candara"/>
                <a:sym typeface="Candara"/>
              </a:rPr>
              <a:t> Asesmen juga sebagai bahan refleksi untuk meningkatkan mutu pembelajaran. </a:t>
            </a:r>
            <a:endParaRPr b="0" i="0" sz="2200" u="none" cap="none" strike="noStrike">
              <a:solidFill>
                <a:schemeClr val="dk1"/>
              </a:solidFill>
              <a:latin typeface="Candara"/>
              <a:ea typeface="Candara"/>
              <a:cs typeface="Candara"/>
              <a:sym typeface="Candara"/>
            </a:endParaRPr>
          </a:p>
          <a:p>
            <a:pPr indent="0" lvl="0" marL="0" marR="0" rtl="0" algn="l">
              <a:lnSpc>
                <a:spcPct val="115000"/>
              </a:lnSpc>
              <a:spcBef>
                <a:spcPts val="120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Asesmen yang dilakukan di kelas bukan hanya </a:t>
            </a:r>
            <a:r>
              <a:rPr b="1" i="0" lang="en-US" sz="2200" u="none" cap="none" strike="noStrike">
                <a:solidFill>
                  <a:schemeClr val="dk1"/>
                </a:solidFill>
                <a:latin typeface="Candara"/>
                <a:ea typeface="Candara"/>
                <a:cs typeface="Candara"/>
                <a:sym typeface="Candara"/>
              </a:rPr>
              <a:t>memberikan data perkembangan belaja</a:t>
            </a:r>
            <a:r>
              <a:rPr b="0" i="0" lang="en-US" sz="2200" u="none" cap="none" strike="noStrike">
                <a:solidFill>
                  <a:schemeClr val="dk1"/>
                </a:solidFill>
                <a:latin typeface="Candara"/>
                <a:ea typeface="Candara"/>
                <a:cs typeface="Candara"/>
                <a:sym typeface="Candara"/>
              </a:rPr>
              <a:t>r murid, tetapi juga </a:t>
            </a:r>
            <a:r>
              <a:rPr b="1" i="0" lang="en-US" sz="2200" u="none" cap="none" strike="noStrike">
                <a:solidFill>
                  <a:schemeClr val="dk1"/>
                </a:solidFill>
                <a:latin typeface="Candara"/>
                <a:ea typeface="Candara"/>
                <a:cs typeface="Candara"/>
                <a:sym typeface="Candara"/>
              </a:rPr>
              <a:t>upaya untuk terus meningkatkan kualitas pembelajaran</a:t>
            </a:r>
            <a:r>
              <a:rPr b="0" i="0" lang="en-US" sz="2200" u="none" cap="none" strike="noStrike">
                <a:solidFill>
                  <a:schemeClr val="dk1"/>
                </a:solidFill>
                <a:latin typeface="Candara"/>
                <a:ea typeface="Candara"/>
                <a:cs typeface="Candara"/>
                <a:sym typeface="Candara"/>
              </a:rPr>
              <a:t>. </a:t>
            </a:r>
            <a:endParaRPr b="0" i="0" sz="2200" u="none" cap="none" strike="noStrike">
              <a:solidFill>
                <a:schemeClr val="dk1"/>
              </a:solidFill>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2200"/>
              <a:buFont typeface="Arial"/>
              <a:buNone/>
            </a:pPr>
            <a:r>
              <a:t/>
            </a:r>
            <a:endParaRPr b="0" i="0" sz="2200" u="none" cap="none" strike="noStrike">
              <a:solidFill>
                <a:schemeClr val="dk1"/>
              </a:solidFill>
              <a:latin typeface="Candara"/>
              <a:ea typeface="Candara"/>
              <a:cs typeface="Candara"/>
              <a:sym typeface="Candara"/>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65"/>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65"/>
          <p:cNvSpPr txBox="1"/>
          <p:nvPr/>
        </p:nvSpPr>
        <p:spPr>
          <a:xfrm>
            <a:off x="197000" y="876250"/>
            <a:ext cx="97119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Candara"/>
                <a:ea typeface="Candara"/>
                <a:cs typeface="Candara"/>
                <a:sym typeface="Candara"/>
              </a:rPr>
              <a:t>Struktur Kurikulum Merdeka</a:t>
            </a:r>
            <a:endParaRPr b="1" i="0" sz="4400" u="none" cap="none" strike="noStrike">
              <a:solidFill>
                <a:srgbClr val="000000"/>
              </a:solidFill>
              <a:latin typeface="Candara"/>
              <a:ea typeface="Candara"/>
              <a:cs typeface="Candara"/>
              <a:sym typeface="Candara"/>
            </a:endParaRPr>
          </a:p>
        </p:txBody>
      </p:sp>
      <p:sp>
        <p:nvSpPr>
          <p:cNvPr id="466" name="Google Shape;466;p65"/>
          <p:cNvSpPr txBox="1"/>
          <p:nvPr/>
        </p:nvSpPr>
        <p:spPr>
          <a:xfrm>
            <a:off x="680100" y="1795800"/>
            <a:ext cx="80787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200"/>
              </a:spcBef>
              <a:spcAft>
                <a:spcPts val="1200"/>
              </a:spcAft>
              <a:buClr>
                <a:srgbClr val="000000"/>
              </a:buClr>
              <a:buSzPts val="2000"/>
              <a:buFont typeface="Arial"/>
              <a:buNone/>
            </a:pPr>
            <a:r>
              <a:t/>
            </a:r>
            <a:endParaRPr b="0" i="0" sz="2000" u="none" cap="none" strike="noStrike">
              <a:solidFill>
                <a:schemeClr val="dk1"/>
              </a:solidFill>
              <a:latin typeface="Candara"/>
              <a:ea typeface="Candara"/>
              <a:cs typeface="Candara"/>
              <a:sym typeface="Candara"/>
            </a:endParaRPr>
          </a:p>
        </p:txBody>
      </p:sp>
      <p:sp>
        <p:nvSpPr>
          <p:cNvPr id="467" name="Google Shape;467;p65"/>
          <p:cNvSpPr txBox="1"/>
          <p:nvPr/>
        </p:nvSpPr>
        <p:spPr>
          <a:xfrm>
            <a:off x="310875" y="1643400"/>
            <a:ext cx="10441200" cy="58830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200"/>
              <a:buFont typeface="Arial"/>
              <a:buNone/>
            </a:pPr>
            <a:r>
              <a:rPr b="1" i="0" lang="en-US" sz="2200" u="none" cap="none" strike="noStrike">
                <a:solidFill>
                  <a:schemeClr val="dk1"/>
                </a:solidFill>
                <a:latin typeface="Candara"/>
                <a:ea typeface="Candara"/>
                <a:cs typeface="Candara"/>
                <a:sym typeface="Candara"/>
              </a:rPr>
              <a:t>5. Alokasi Waktu</a:t>
            </a:r>
            <a:endParaRPr b="1" i="0" sz="2200" u="none" cap="none" strike="noStrike">
              <a:solidFill>
                <a:schemeClr val="dk1"/>
              </a:solidFill>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2000"/>
              <a:buFont typeface="Arial"/>
              <a:buNone/>
            </a:pPr>
            <a:r>
              <a:rPr b="0" i="0" lang="en-US" sz="2000" u="none" cap="none" strike="noStrike">
                <a:solidFill>
                  <a:schemeClr val="dk1"/>
                </a:solidFill>
                <a:latin typeface="Candara"/>
                <a:ea typeface="Candara"/>
                <a:cs typeface="Candara"/>
                <a:sym typeface="Candara"/>
              </a:rPr>
              <a:t>Satuan pendidikan juga memiliki keleluasaan untuk menentukan alokasi waktu pembelajaran. Ada tiga alternatif model pembelajaran yang dapat diadaptasi, yaitu model reguler, blok, dan model kolaborasi dengan mempertimbangkan sarana-prasarana, jam mengajar guru, atau strategi lainya agar pengorganisasian kegiatan belajar berjalan lancar.</a:t>
            </a:r>
            <a:endParaRPr b="0" i="0" sz="2000" u="none" cap="none" strike="noStrike">
              <a:solidFill>
                <a:schemeClr val="dk1"/>
              </a:solidFill>
              <a:latin typeface="Candara"/>
              <a:ea typeface="Candara"/>
              <a:cs typeface="Candara"/>
              <a:sym typeface="Candara"/>
            </a:endParaRPr>
          </a:p>
          <a:p>
            <a:pPr indent="-342900" lvl="1" marL="457200" marR="0" rtl="0" algn="l">
              <a:lnSpc>
                <a:spcPct val="115000"/>
              </a:lnSpc>
              <a:spcBef>
                <a:spcPts val="1200"/>
              </a:spcBef>
              <a:spcAft>
                <a:spcPts val="0"/>
              </a:spcAft>
              <a:buClr>
                <a:schemeClr val="dk1"/>
              </a:buClr>
              <a:buSzPts val="1800"/>
              <a:buFont typeface="Candara"/>
              <a:buAutoNum type="alphaLcPeriod"/>
            </a:pPr>
            <a:r>
              <a:rPr b="1" i="0" lang="en-US" sz="1800" u="none" cap="none" strike="noStrike">
                <a:solidFill>
                  <a:schemeClr val="dk1"/>
                </a:solidFill>
                <a:latin typeface="Candara"/>
                <a:ea typeface="Candara"/>
                <a:cs typeface="Candara"/>
                <a:sym typeface="Candara"/>
              </a:rPr>
              <a:t>Model reguler</a:t>
            </a:r>
            <a:r>
              <a:rPr b="0" i="0" lang="en-US" sz="1800" u="none" cap="none" strike="noStrike">
                <a:solidFill>
                  <a:schemeClr val="dk1"/>
                </a:solidFill>
                <a:latin typeface="Candara"/>
                <a:ea typeface="Candara"/>
                <a:cs typeface="Candara"/>
                <a:sym typeface="Candara"/>
              </a:rPr>
              <a:t> adalah model pembelajaran yang paling umum digunakan. Setiap pembelajaran dilakukan terpisah antara satu mapel dengan mapel lainnya</a:t>
            </a:r>
            <a:endParaRPr b="0" i="0" sz="1800" u="none" cap="none" strike="noStrike">
              <a:solidFill>
                <a:schemeClr val="dk1"/>
              </a:solidFill>
              <a:latin typeface="Candara"/>
              <a:ea typeface="Candara"/>
              <a:cs typeface="Candara"/>
              <a:sym typeface="Candara"/>
            </a:endParaRPr>
          </a:p>
          <a:p>
            <a:pPr indent="-342900" lvl="1" marL="457200" marR="0" rtl="0" algn="l">
              <a:lnSpc>
                <a:spcPct val="115000"/>
              </a:lnSpc>
              <a:spcBef>
                <a:spcPts val="0"/>
              </a:spcBef>
              <a:spcAft>
                <a:spcPts val="0"/>
              </a:spcAft>
              <a:buClr>
                <a:schemeClr val="dk1"/>
              </a:buClr>
              <a:buSzPts val="1800"/>
              <a:buFont typeface="Candara"/>
              <a:buAutoNum type="alphaLcPeriod"/>
            </a:pPr>
            <a:r>
              <a:rPr b="0" i="0" lang="en-US" sz="1800" u="none" cap="none" strike="noStrike">
                <a:solidFill>
                  <a:schemeClr val="dk1"/>
                </a:solidFill>
                <a:latin typeface="Candara"/>
                <a:ea typeface="Candara"/>
                <a:cs typeface="Candara"/>
                <a:sym typeface="Candara"/>
              </a:rPr>
              <a:t>Pada </a:t>
            </a:r>
            <a:r>
              <a:rPr b="1" i="0" lang="en-US" sz="1800" u="none" cap="none" strike="noStrike">
                <a:solidFill>
                  <a:schemeClr val="dk1"/>
                </a:solidFill>
                <a:latin typeface="Candara"/>
                <a:ea typeface="Candara"/>
                <a:cs typeface="Candara"/>
                <a:sym typeface="Candara"/>
              </a:rPr>
              <a:t>model blok</a:t>
            </a:r>
            <a:r>
              <a:rPr b="0" i="0" lang="en-US" sz="1800" u="none" cap="none" strike="noStrike">
                <a:solidFill>
                  <a:schemeClr val="dk1"/>
                </a:solidFill>
                <a:latin typeface="Candara"/>
                <a:ea typeface="Candara"/>
                <a:cs typeface="Candara"/>
                <a:sym typeface="Candara"/>
              </a:rPr>
              <a:t>, waktu pelajaran dikelola dalam bentuk blok-blok waktu. Misalnya, dalam 1 semester mata pelajaran IPA diajarkan dalam 3 bulan pertama, kemudian 3 bulan selanjutnya digunakan untuk mata pelajaran IPS. </a:t>
            </a:r>
            <a:endParaRPr b="0" i="0" sz="1800" u="none" cap="none" strike="noStrike">
              <a:solidFill>
                <a:schemeClr val="dk1"/>
              </a:solidFill>
              <a:latin typeface="Candara"/>
              <a:ea typeface="Candara"/>
              <a:cs typeface="Candara"/>
              <a:sym typeface="Candara"/>
            </a:endParaRPr>
          </a:p>
          <a:p>
            <a:pPr indent="-342900" lvl="1" marL="457200" marR="0" rtl="0" algn="l">
              <a:lnSpc>
                <a:spcPct val="115000"/>
              </a:lnSpc>
              <a:spcBef>
                <a:spcPts val="0"/>
              </a:spcBef>
              <a:spcAft>
                <a:spcPts val="0"/>
              </a:spcAft>
              <a:buClr>
                <a:schemeClr val="dk1"/>
              </a:buClr>
              <a:buSzPts val="1800"/>
              <a:buFont typeface="Candara"/>
              <a:buAutoNum type="alphaLcPeriod"/>
            </a:pPr>
            <a:r>
              <a:rPr b="0" i="0" lang="en-US" sz="1800" u="none" cap="none" strike="noStrike">
                <a:solidFill>
                  <a:schemeClr val="dk1"/>
                </a:solidFill>
                <a:latin typeface="Candara"/>
                <a:ea typeface="Candara"/>
                <a:cs typeface="Candara"/>
                <a:sym typeface="Candara"/>
              </a:rPr>
              <a:t>Pada </a:t>
            </a:r>
            <a:r>
              <a:rPr b="1" i="0" lang="en-US" sz="1800" u="none" cap="none" strike="noStrike">
                <a:solidFill>
                  <a:schemeClr val="dk1"/>
                </a:solidFill>
                <a:latin typeface="Candara"/>
                <a:ea typeface="Candara"/>
                <a:cs typeface="Candara"/>
                <a:sym typeface="Candara"/>
              </a:rPr>
              <a:t>model kolaborasi,</a:t>
            </a:r>
            <a:r>
              <a:rPr b="0" i="0" lang="en-US" sz="1800" u="none" cap="none" strike="noStrike">
                <a:solidFill>
                  <a:schemeClr val="dk1"/>
                </a:solidFill>
                <a:latin typeface="Candara"/>
                <a:ea typeface="Candara"/>
                <a:cs typeface="Candara"/>
                <a:sym typeface="Candara"/>
              </a:rPr>
              <a:t> guru berkolaborasi sedemikian rupa untuk merencanakan, melaksanakan, dan melakukan asesmen untuk suatu pembelajaran yang terpadu. Misalnya kolaborasi antara Bahasa Indonesia dan Seni Musik. Murid membuat lirik puisi dan membuat lagu dari lirik tersebut.  </a:t>
            </a:r>
            <a:endParaRPr b="0" i="0" sz="1800" u="none" cap="none" strike="noStrike">
              <a:solidFill>
                <a:schemeClr val="dk1"/>
              </a:solidFill>
              <a:latin typeface="Candara"/>
              <a:ea typeface="Candara"/>
              <a:cs typeface="Candara"/>
              <a:sym typeface="Candara"/>
            </a:endParaRPr>
          </a:p>
          <a:p>
            <a:pPr indent="0" lvl="0" marL="0" marR="0" rtl="0" algn="l">
              <a:lnSpc>
                <a:spcPct val="115000"/>
              </a:lnSpc>
              <a:spcBef>
                <a:spcPts val="1200"/>
              </a:spcBef>
              <a:spcAft>
                <a:spcPts val="0"/>
              </a:spcAft>
              <a:buClr>
                <a:srgbClr val="000000"/>
              </a:buClr>
              <a:buSzPts val="2200"/>
              <a:buFont typeface="Arial"/>
              <a:buNone/>
            </a:pPr>
            <a:r>
              <a:t/>
            </a:r>
            <a:endParaRPr b="0" i="0" sz="2200" u="none" cap="none" strike="noStrike">
              <a:solidFill>
                <a:schemeClr val="dk1"/>
              </a:solidFill>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2200"/>
              <a:buFont typeface="Arial"/>
              <a:buNone/>
            </a:pPr>
            <a:r>
              <a:t/>
            </a:r>
            <a:endParaRPr b="0" i="0" sz="2200" u="none" cap="none" strike="noStrike">
              <a:solidFill>
                <a:schemeClr val="dk1"/>
              </a:solidFill>
              <a:latin typeface="Candara"/>
              <a:ea typeface="Candara"/>
              <a:cs typeface="Candara"/>
              <a:sym typeface="Candara"/>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66"/>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66"/>
          <p:cNvSpPr txBox="1"/>
          <p:nvPr/>
        </p:nvSpPr>
        <p:spPr>
          <a:xfrm>
            <a:off x="197000" y="876250"/>
            <a:ext cx="97119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Candara"/>
                <a:ea typeface="Candara"/>
                <a:cs typeface="Candara"/>
                <a:sym typeface="Candara"/>
              </a:rPr>
              <a:t>Struktur Kurikulum Merdeka</a:t>
            </a:r>
            <a:endParaRPr b="1" i="0" sz="4400" u="none" cap="none" strike="noStrike">
              <a:solidFill>
                <a:srgbClr val="000000"/>
              </a:solidFill>
              <a:latin typeface="Candara"/>
              <a:ea typeface="Candara"/>
              <a:cs typeface="Candara"/>
              <a:sym typeface="Candara"/>
            </a:endParaRPr>
          </a:p>
        </p:txBody>
      </p:sp>
      <p:sp>
        <p:nvSpPr>
          <p:cNvPr id="474" name="Google Shape;474;p66"/>
          <p:cNvSpPr txBox="1"/>
          <p:nvPr/>
        </p:nvSpPr>
        <p:spPr>
          <a:xfrm>
            <a:off x="680100" y="1795800"/>
            <a:ext cx="8078700" cy="4926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200"/>
              </a:spcBef>
              <a:spcAft>
                <a:spcPts val="1200"/>
              </a:spcAft>
              <a:buClr>
                <a:srgbClr val="000000"/>
              </a:buClr>
              <a:buSzPts val="2000"/>
              <a:buFont typeface="Arial"/>
              <a:buNone/>
            </a:pPr>
            <a:r>
              <a:t/>
            </a:r>
            <a:endParaRPr b="0" i="0" sz="2000" u="none" cap="none" strike="noStrike">
              <a:solidFill>
                <a:schemeClr val="dk1"/>
              </a:solidFill>
              <a:latin typeface="Candara"/>
              <a:ea typeface="Candara"/>
              <a:cs typeface="Candara"/>
              <a:sym typeface="Candara"/>
            </a:endParaRPr>
          </a:p>
        </p:txBody>
      </p:sp>
      <p:sp>
        <p:nvSpPr>
          <p:cNvPr id="475" name="Google Shape;475;p66"/>
          <p:cNvSpPr txBox="1"/>
          <p:nvPr/>
        </p:nvSpPr>
        <p:spPr>
          <a:xfrm>
            <a:off x="310875" y="1643400"/>
            <a:ext cx="10441200" cy="48795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200"/>
              <a:buFont typeface="Arial"/>
              <a:buNone/>
            </a:pPr>
            <a:r>
              <a:rPr b="1" i="0" lang="en-US" sz="2200" u="none" cap="none" strike="noStrike">
                <a:solidFill>
                  <a:schemeClr val="dk1"/>
                </a:solidFill>
                <a:latin typeface="Candara"/>
                <a:ea typeface="Candara"/>
                <a:cs typeface="Candara"/>
                <a:sym typeface="Candara"/>
              </a:rPr>
              <a:t>6. Perangkat Ajar</a:t>
            </a:r>
            <a:endParaRPr b="1" i="0" sz="2200" u="none" cap="none" strike="noStrike">
              <a:solidFill>
                <a:schemeClr val="dk1"/>
              </a:solidFill>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Selain keleluasaan dalam menentukan alokasi waktu, kita juga mempunyai keleluasaan untuk memilih dan memberikan perangkat ajar kepada murid, selama masih ada dalam prinsip Pembelajaran dengan Paradigma Baru. </a:t>
            </a:r>
            <a:endParaRPr b="0" i="0" sz="2200" u="none" cap="none" strike="noStrike">
              <a:solidFill>
                <a:schemeClr val="dk1"/>
              </a:solidFill>
              <a:latin typeface="Candara"/>
              <a:ea typeface="Candara"/>
              <a:cs typeface="Candara"/>
              <a:sym typeface="Candara"/>
            </a:endParaRPr>
          </a:p>
          <a:p>
            <a:pPr indent="0" lvl="0" marL="0" marR="0" rtl="0" algn="just">
              <a:lnSpc>
                <a:spcPct val="115000"/>
              </a:lnSpc>
              <a:spcBef>
                <a:spcPts val="120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Jadi, perangkat ajar bukan saja melalui buku teks, tetapi bisa menggunakan media lain seperti, </a:t>
            </a:r>
            <a:endParaRPr b="0" i="0" sz="2200" u="none" cap="none" strike="noStrike">
              <a:solidFill>
                <a:schemeClr val="dk1"/>
              </a:solidFill>
              <a:latin typeface="Candara"/>
              <a:ea typeface="Candara"/>
              <a:cs typeface="Candara"/>
              <a:sym typeface="Candara"/>
            </a:endParaRPr>
          </a:p>
          <a:p>
            <a:pPr indent="-368300" lvl="0" marL="457200" marR="0" rtl="0" algn="just">
              <a:lnSpc>
                <a:spcPct val="115000"/>
              </a:lnSpc>
              <a:spcBef>
                <a:spcPts val="1200"/>
              </a:spcBef>
              <a:spcAft>
                <a:spcPts val="0"/>
              </a:spcAft>
              <a:buClr>
                <a:schemeClr val="dk1"/>
              </a:buClr>
              <a:buSzPts val="2200"/>
              <a:buFont typeface="Candara"/>
              <a:buAutoNum type="arabicPeriod"/>
            </a:pPr>
            <a:r>
              <a:rPr b="0" i="0" lang="en-US" sz="2200" u="none" cap="none" strike="noStrike">
                <a:solidFill>
                  <a:schemeClr val="dk1"/>
                </a:solidFill>
                <a:latin typeface="Candara"/>
                <a:ea typeface="Candara"/>
                <a:cs typeface="Candara"/>
                <a:sym typeface="Candara"/>
              </a:rPr>
              <a:t>Modul ajar, </a:t>
            </a:r>
            <a:endParaRPr b="0" i="0" sz="2200" u="none" cap="none" strike="noStrike">
              <a:solidFill>
                <a:schemeClr val="dk1"/>
              </a:solidFill>
              <a:latin typeface="Candara"/>
              <a:ea typeface="Candara"/>
              <a:cs typeface="Candara"/>
              <a:sym typeface="Candara"/>
            </a:endParaRPr>
          </a:p>
          <a:p>
            <a:pPr indent="-368300" lvl="0" marL="457200" marR="0" rtl="0" algn="just">
              <a:lnSpc>
                <a:spcPct val="115000"/>
              </a:lnSpc>
              <a:spcBef>
                <a:spcPts val="0"/>
              </a:spcBef>
              <a:spcAft>
                <a:spcPts val="0"/>
              </a:spcAft>
              <a:buClr>
                <a:schemeClr val="dk1"/>
              </a:buClr>
              <a:buSzPts val="2200"/>
              <a:buFont typeface="Candara"/>
              <a:buAutoNum type="arabicPeriod"/>
            </a:pPr>
            <a:r>
              <a:rPr b="0" i="0" lang="en-US" sz="2200" u="none" cap="none" strike="noStrike">
                <a:solidFill>
                  <a:schemeClr val="dk1"/>
                </a:solidFill>
                <a:latin typeface="Candara"/>
                <a:ea typeface="Candara"/>
                <a:cs typeface="Candara"/>
                <a:sym typeface="Candara"/>
              </a:rPr>
              <a:t>Modul projek, </a:t>
            </a:r>
            <a:endParaRPr b="0" i="0" sz="2200" u="none" cap="none" strike="noStrike">
              <a:solidFill>
                <a:schemeClr val="dk1"/>
              </a:solidFill>
              <a:latin typeface="Candara"/>
              <a:ea typeface="Candara"/>
              <a:cs typeface="Candara"/>
              <a:sym typeface="Candara"/>
            </a:endParaRPr>
          </a:p>
          <a:p>
            <a:pPr indent="-368300" lvl="0" marL="457200" marR="0" rtl="0" algn="just">
              <a:lnSpc>
                <a:spcPct val="115000"/>
              </a:lnSpc>
              <a:spcBef>
                <a:spcPts val="0"/>
              </a:spcBef>
              <a:spcAft>
                <a:spcPts val="0"/>
              </a:spcAft>
              <a:buClr>
                <a:schemeClr val="dk1"/>
              </a:buClr>
              <a:buSzPts val="2200"/>
              <a:buFont typeface="Candara"/>
              <a:buAutoNum type="arabicPeriod"/>
            </a:pPr>
            <a:r>
              <a:rPr b="0" i="0" lang="en-US" sz="2200" u="none" cap="none" strike="noStrike">
                <a:solidFill>
                  <a:schemeClr val="dk1"/>
                </a:solidFill>
                <a:latin typeface="Candara"/>
                <a:ea typeface="Candara"/>
                <a:cs typeface="Candara"/>
                <a:sym typeface="Candara"/>
              </a:rPr>
              <a:t>Buku non teks,</a:t>
            </a:r>
            <a:endParaRPr b="0" i="0" sz="2200" u="none" cap="none" strike="noStrike">
              <a:solidFill>
                <a:schemeClr val="dk1"/>
              </a:solidFill>
              <a:latin typeface="Candara"/>
              <a:ea typeface="Candara"/>
              <a:cs typeface="Candara"/>
              <a:sym typeface="Candara"/>
            </a:endParaRPr>
          </a:p>
          <a:p>
            <a:pPr indent="-368300" lvl="0" marL="457200" marR="0" rtl="0" algn="just">
              <a:lnSpc>
                <a:spcPct val="115000"/>
              </a:lnSpc>
              <a:spcBef>
                <a:spcPts val="0"/>
              </a:spcBef>
              <a:spcAft>
                <a:spcPts val="0"/>
              </a:spcAft>
              <a:buClr>
                <a:schemeClr val="dk1"/>
              </a:buClr>
              <a:buSzPts val="2200"/>
              <a:buFont typeface="Candara"/>
              <a:buAutoNum type="arabicPeriod"/>
            </a:pPr>
            <a:r>
              <a:rPr b="0" i="0" lang="en-US" sz="2200" u="none" cap="none" strike="noStrike">
                <a:solidFill>
                  <a:schemeClr val="dk1"/>
                </a:solidFill>
                <a:latin typeface="Candara"/>
                <a:ea typeface="Candara"/>
                <a:cs typeface="Candara"/>
                <a:sym typeface="Candara"/>
              </a:rPr>
              <a:t>Video, dan</a:t>
            </a:r>
            <a:endParaRPr b="0" i="0" sz="2200" u="none" cap="none" strike="noStrike">
              <a:solidFill>
                <a:schemeClr val="dk1"/>
              </a:solidFill>
              <a:latin typeface="Candara"/>
              <a:ea typeface="Candara"/>
              <a:cs typeface="Candara"/>
              <a:sym typeface="Candara"/>
            </a:endParaRPr>
          </a:p>
          <a:p>
            <a:pPr indent="-368300" lvl="0" marL="457200" marR="0" rtl="0" algn="just">
              <a:lnSpc>
                <a:spcPct val="115000"/>
              </a:lnSpc>
              <a:spcBef>
                <a:spcPts val="0"/>
              </a:spcBef>
              <a:spcAft>
                <a:spcPts val="0"/>
              </a:spcAft>
              <a:buClr>
                <a:schemeClr val="dk1"/>
              </a:buClr>
              <a:buSzPts val="2200"/>
              <a:buFont typeface="Candara"/>
              <a:buAutoNum type="arabicPeriod"/>
            </a:pPr>
            <a:r>
              <a:rPr b="0" i="0" lang="en-US" sz="2200" u="none" cap="none" strike="noStrike">
                <a:solidFill>
                  <a:schemeClr val="dk1"/>
                </a:solidFill>
                <a:latin typeface="Candara"/>
                <a:ea typeface="Candara"/>
                <a:cs typeface="Candara"/>
                <a:sym typeface="Candara"/>
              </a:rPr>
              <a:t>Media cetak/digital.</a:t>
            </a:r>
            <a:endParaRPr b="0" i="0" sz="2200" u="none" cap="none" strike="noStrike">
              <a:solidFill>
                <a:schemeClr val="dk1"/>
              </a:solidFill>
              <a:latin typeface="Candara"/>
              <a:ea typeface="Candara"/>
              <a:cs typeface="Candara"/>
              <a:sym typeface="Candara"/>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67"/>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67"/>
          <p:cNvSpPr txBox="1"/>
          <p:nvPr/>
        </p:nvSpPr>
        <p:spPr>
          <a:xfrm>
            <a:off x="197000" y="876250"/>
            <a:ext cx="97119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Candara"/>
                <a:ea typeface="Candara"/>
                <a:cs typeface="Candara"/>
                <a:sym typeface="Candara"/>
              </a:rPr>
              <a:t>Struktur Kurikulum Merdeka</a:t>
            </a:r>
            <a:endParaRPr b="1" i="0" sz="4400" u="none" cap="none" strike="noStrike">
              <a:solidFill>
                <a:srgbClr val="000000"/>
              </a:solidFill>
              <a:latin typeface="Candara"/>
              <a:ea typeface="Candara"/>
              <a:cs typeface="Candara"/>
              <a:sym typeface="Candara"/>
            </a:endParaRPr>
          </a:p>
        </p:txBody>
      </p:sp>
      <p:sp>
        <p:nvSpPr>
          <p:cNvPr id="482" name="Google Shape;482;p67"/>
          <p:cNvSpPr txBox="1"/>
          <p:nvPr/>
        </p:nvSpPr>
        <p:spPr>
          <a:xfrm>
            <a:off x="286475" y="2388450"/>
            <a:ext cx="6829200" cy="20811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Struktur Kurikulum Merdeka didesain dengan </a:t>
            </a:r>
            <a:r>
              <a:rPr b="1" i="0" lang="en-US" sz="2200" u="none" cap="none" strike="noStrike">
                <a:solidFill>
                  <a:schemeClr val="dk1"/>
                </a:solidFill>
                <a:latin typeface="Candara"/>
                <a:ea typeface="Candara"/>
                <a:cs typeface="Candara"/>
                <a:sym typeface="Candara"/>
              </a:rPr>
              <a:t>prinsip pendidikan yang berpusat pada murid</a:t>
            </a:r>
            <a:r>
              <a:rPr b="0" i="0" lang="en-US" sz="2200" u="none" cap="none" strike="noStrike">
                <a:solidFill>
                  <a:schemeClr val="dk1"/>
                </a:solidFill>
                <a:latin typeface="Candara"/>
                <a:ea typeface="Candara"/>
                <a:cs typeface="Candara"/>
                <a:sym typeface="Candara"/>
              </a:rPr>
              <a:t>, sehingga dalam pelaksanaannya harap diperhatikan bahwa </a:t>
            </a:r>
            <a:r>
              <a:rPr b="1" i="0" lang="en-US" sz="2200" u="none" cap="none" strike="noStrike">
                <a:solidFill>
                  <a:schemeClr val="dk1"/>
                </a:solidFill>
                <a:latin typeface="Candara"/>
                <a:ea typeface="Candara"/>
                <a:cs typeface="Candara"/>
                <a:sym typeface="Candara"/>
              </a:rPr>
              <a:t>masing-masing satuan pendidikan dapat menyesuaikan kurikulum sesuai dengan konteksnya</a:t>
            </a:r>
            <a:r>
              <a:rPr b="0" i="0" lang="en-US" sz="2200" u="none" cap="none" strike="noStrike">
                <a:solidFill>
                  <a:schemeClr val="dk1"/>
                </a:solidFill>
                <a:latin typeface="Candara"/>
                <a:ea typeface="Candara"/>
                <a:cs typeface="Candara"/>
                <a:sym typeface="Candara"/>
              </a:rPr>
              <a:t>. </a:t>
            </a:r>
            <a:endParaRPr b="0" i="0" sz="2200" u="none" cap="none" strike="noStrike">
              <a:solidFill>
                <a:schemeClr val="dk1"/>
              </a:solidFill>
              <a:latin typeface="Candara"/>
              <a:ea typeface="Candara"/>
              <a:cs typeface="Candara"/>
              <a:sym typeface="Candara"/>
            </a:endParaRPr>
          </a:p>
        </p:txBody>
      </p:sp>
      <p:pic>
        <p:nvPicPr>
          <p:cNvPr id="483" name="Google Shape;483;p67"/>
          <p:cNvPicPr preferRelativeResize="0"/>
          <p:nvPr/>
        </p:nvPicPr>
        <p:blipFill rotWithShape="1">
          <a:blip r:embed="rId3">
            <a:alphaModFix/>
          </a:blip>
          <a:srcRect b="0" l="0" r="0" t="0"/>
          <a:stretch/>
        </p:blipFill>
        <p:spPr>
          <a:xfrm>
            <a:off x="6778275" y="1738150"/>
            <a:ext cx="5413725" cy="3909913"/>
          </a:xfrm>
          <a:prstGeom prst="rect">
            <a:avLst/>
          </a:prstGeom>
          <a:noFill/>
          <a:ln>
            <a:noFill/>
          </a:ln>
        </p:spPr>
      </p:pic>
      <p:sp>
        <p:nvSpPr>
          <p:cNvPr id="484" name="Google Shape;484;p67"/>
          <p:cNvSpPr txBox="1"/>
          <p:nvPr/>
        </p:nvSpPr>
        <p:spPr>
          <a:xfrm>
            <a:off x="286475" y="4594600"/>
            <a:ext cx="6829200" cy="141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t>
            </a:r>
            <a:r>
              <a:rPr b="0" i="1" lang="en-US" sz="2000" u="none" cap="none" strike="noStrike">
                <a:solidFill>
                  <a:srgbClr val="000000"/>
                </a:solidFill>
                <a:latin typeface="Arial"/>
                <a:ea typeface="Arial"/>
                <a:cs typeface="Arial"/>
                <a:sym typeface="Arial"/>
              </a:rPr>
              <a:t>) Bapak/Ibu dapat mengunduh Kepmen N0 56/M/2022 Tentang Pedoman Penerapan Kurikulum Dalam Rangka Pemulihan Pembelajaran pada LMS, untuk mengetahui secara detil struktur kurikulum Merdeka dengan lengkap</a:t>
            </a:r>
            <a:endParaRPr b="0" i="1" sz="20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68"/>
          <p:cNvSpPr txBox="1"/>
          <p:nvPr>
            <p:ph type="title"/>
          </p:nvPr>
        </p:nvSpPr>
        <p:spPr>
          <a:xfrm>
            <a:off x="233074" y="2102225"/>
            <a:ext cx="5558100" cy="20379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D81F7"/>
              </a:buClr>
              <a:buSzPts val="6000"/>
              <a:buFont typeface="Arial"/>
              <a:buNone/>
            </a:pPr>
            <a:r>
              <a:rPr b="1" lang="en-US">
                <a:latin typeface="Candara"/>
                <a:ea typeface="Candara"/>
                <a:cs typeface="Candara"/>
                <a:sym typeface="Candara"/>
              </a:rPr>
              <a:t>RUANG KOLABORASI 2</a:t>
            </a:r>
            <a:endParaRPr>
              <a:latin typeface="Candara"/>
              <a:ea typeface="Candara"/>
              <a:cs typeface="Candara"/>
              <a:sym typeface="Candara"/>
            </a:endParaRPr>
          </a:p>
        </p:txBody>
      </p:sp>
      <p:cxnSp>
        <p:nvCxnSpPr>
          <p:cNvPr id="490" name="Google Shape;490;p68"/>
          <p:cNvCxnSpPr/>
          <p:nvPr/>
        </p:nvCxnSpPr>
        <p:spPr>
          <a:xfrm>
            <a:off x="712694" y="4087903"/>
            <a:ext cx="4625700" cy="0"/>
          </a:xfrm>
          <a:prstGeom prst="straightConnector1">
            <a:avLst/>
          </a:prstGeom>
          <a:noFill/>
          <a:ln cap="flat" cmpd="sng" w="19050">
            <a:solidFill>
              <a:schemeClr val="accent2"/>
            </a:solidFill>
            <a:prstDash val="solid"/>
            <a:miter lim="800000"/>
            <a:headEnd len="sm" w="sm" type="none"/>
            <a:tailEnd len="sm" w="sm" type="none"/>
          </a:ln>
        </p:spPr>
      </p:cxnSp>
      <p:sp>
        <p:nvSpPr>
          <p:cNvPr id="491" name="Google Shape;491;p68"/>
          <p:cNvSpPr/>
          <p:nvPr/>
        </p:nvSpPr>
        <p:spPr>
          <a:xfrm>
            <a:off x="6880413" y="1109382"/>
            <a:ext cx="4639200" cy="4639200"/>
          </a:xfrm>
          <a:prstGeom prst="ellipse">
            <a:avLst/>
          </a:prstGeom>
          <a:noFill/>
          <a:ln cap="flat" cmpd="sng" w="57150">
            <a:solidFill>
              <a:srgbClr val="1D81F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Book, energy, idea, knowledge icon - Free download" id="492" name="Google Shape;492;p68"/>
          <p:cNvPicPr preferRelativeResize="0"/>
          <p:nvPr/>
        </p:nvPicPr>
        <p:blipFill rotWithShape="1">
          <a:blip r:embed="rId3">
            <a:alphaModFix/>
          </a:blip>
          <a:srcRect b="0" l="0" r="0" t="0"/>
          <a:stretch/>
        </p:blipFill>
        <p:spPr>
          <a:xfrm>
            <a:off x="7097716" y="1308848"/>
            <a:ext cx="4240303" cy="424030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69"/>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69"/>
          <p:cNvSpPr txBox="1"/>
          <p:nvPr/>
        </p:nvSpPr>
        <p:spPr>
          <a:xfrm>
            <a:off x="0" y="731600"/>
            <a:ext cx="99987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Candara"/>
                <a:ea typeface="Candara"/>
                <a:cs typeface="Candara"/>
                <a:sym typeface="Candara"/>
              </a:rPr>
              <a:t>Ruang Kolaborasi 2 </a:t>
            </a:r>
            <a:endParaRPr b="0" i="0" sz="4800" u="none" cap="none" strike="noStrike">
              <a:solidFill>
                <a:srgbClr val="000000"/>
              </a:solidFill>
              <a:latin typeface="Candara"/>
              <a:ea typeface="Candara"/>
              <a:cs typeface="Candara"/>
              <a:sym typeface="Candara"/>
            </a:endParaRPr>
          </a:p>
        </p:txBody>
      </p:sp>
      <p:sp>
        <p:nvSpPr>
          <p:cNvPr id="499" name="Google Shape;499;p69"/>
          <p:cNvSpPr/>
          <p:nvPr/>
        </p:nvSpPr>
        <p:spPr>
          <a:xfrm>
            <a:off x="5187575" y="1438575"/>
            <a:ext cx="6777054" cy="4936480"/>
          </a:xfrm>
          <a:custGeom>
            <a:rect b="b" l="l" r="r" t="t"/>
            <a:pathLst>
              <a:path extrusionOk="0" fill="none" h="2964853" w="3917372">
                <a:moveTo>
                  <a:pt x="0" y="0"/>
                </a:moveTo>
                <a:cubicBezTo>
                  <a:pt x="896618" y="-49533"/>
                  <a:pt x="3400796" y="-14809"/>
                  <a:pt x="3917372" y="0"/>
                </a:cubicBezTo>
                <a:cubicBezTo>
                  <a:pt x="4005011" y="798597"/>
                  <a:pt x="3844693" y="1505227"/>
                  <a:pt x="3917372" y="2964853"/>
                </a:cubicBezTo>
                <a:cubicBezTo>
                  <a:pt x="2195304" y="2916622"/>
                  <a:pt x="1209812" y="3049308"/>
                  <a:pt x="0" y="2964853"/>
                </a:cubicBezTo>
                <a:cubicBezTo>
                  <a:pt x="-38581" y="2394041"/>
                  <a:pt x="63341" y="709995"/>
                  <a:pt x="0" y="0"/>
                </a:cubicBezTo>
                <a:close/>
              </a:path>
              <a:path extrusionOk="0" h="2964853" w="3917372">
                <a:moveTo>
                  <a:pt x="0" y="0"/>
                </a:moveTo>
                <a:cubicBezTo>
                  <a:pt x="1750086" y="118645"/>
                  <a:pt x="3194212" y="116012"/>
                  <a:pt x="3917372" y="0"/>
                </a:cubicBezTo>
                <a:cubicBezTo>
                  <a:pt x="3784490" y="1171927"/>
                  <a:pt x="4002323" y="1487972"/>
                  <a:pt x="3917372" y="2964853"/>
                </a:cubicBezTo>
                <a:cubicBezTo>
                  <a:pt x="2275116" y="3099453"/>
                  <a:pt x="1011532" y="2807657"/>
                  <a:pt x="0" y="2964853"/>
                </a:cubicBezTo>
                <a:cubicBezTo>
                  <a:pt x="-20187" y="1975429"/>
                  <a:pt x="-152480" y="366102"/>
                  <a:pt x="0" y="0"/>
                </a:cubicBezTo>
                <a:close/>
              </a:path>
            </a:pathLst>
          </a:custGeom>
          <a:noFill/>
          <a:ln cap="flat" cmpd="sng" w="12700">
            <a:solidFill>
              <a:srgbClr val="1D81F7"/>
            </a:solidFill>
            <a:prstDash val="dash"/>
            <a:round/>
            <a:headEnd len="sm" w="sm" type="none"/>
            <a:tailEnd len="sm" w="sm" type="none"/>
          </a:ln>
        </p:spPr>
        <p:txBody>
          <a:bodyPr anchorCtr="0" anchor="t" bIns="45700" lIns="91425" spcFirstLastPara="1" rIns="91425" wrap="square" tIns="45700">
            <a:noAutofit/>
          </a:bodyPr>
          <a:lstStyle/>
          <a:p>
            <a:pPr indent="-368300" lvl="0" marL="457200" marR="0" rtl="0" algn="just">
              <a:lnSpc>
                <a:spcPct val="150000"/>
              </a:lnSpc>
              <a:spcBef>
                <a:spcPts val="0"/>
              </a:spcBef>
              <a:spcAft>
                <a:spcPts val="0"/>
              </a:spcAft>
              <a:buClr>
                <a:schemeClr val="dk1"/>
              </a:buClr>
              <a:buSzPts val="2200"/>
              <a:buFont typeface="Candara"/>
              <a:buChar char="●"/>
            </a:pPr>
            <a:r>
              <a:rPr b="0" i="0" lang="en-US" sz="2200" u="none" cap="none" strike="noStrike">
                <a:solidFill>
                  <a:schemeClr val="dk1"/>
                </a:solidFill>
                <a:latin typeface="Candara"/>
                <a:ea typeface="Candara"/>
                <a:cs typeface="Candara"/>
                <a:sym typeface="Candara"/>
              </a:rPr>
              <a:t>Pada sesi ini, kita akan kembali melakukan diskusi dalam kelompok kecil sesuai kelompok pada sesi Ruang Kolabarasi 1</a:t>
            </a:r>
            <a:endParaRPr b="0" i="0" sz="2200" u="none" cap="none" strike="noStrike">
              <a:solidFill>
                <a:schemeClr val="dk1"/>
              </a:solidFill>
              <a:latin typeface="Candara"/>
              <a:ea typeface="Candara"/>
              <a:cs typeface="Candara"/>
              <a:sym typeface="Candara"/>
            </a:endParaRPr>
          </a:p>
          <a:p>
            <a:pPr indent="-368300" lvl="0" marL="457200" marR="0" rtl="0" algn="just">
              <a:lnSpc>
                <a:spcPct val="150000"/>
              </a:lnSpc>
              <a:spcBef>
                <a:spcPts val="0"/>
              </a:spcBef>
              <a:spcAft>
                <a:spcPts val="0"/>
              </a:spcAft>
              <a:buClr>
                <a:schemeClr val="dk1"/>
              </a:buClr>
              <a:buSzPts val="2200"/>
              <a:buFont typeface="Candara"/>
              <a:buChar char="●"/>
            </a:pPr>
            <a:r>
              <a:rPr b="0" i="0" lang="en-US" sz="2200" u="none" cap="none" strike="noStrike">
                <a:solidFill>
                  <a:schemeClr val="dk1"/>
                </a:solidFill>
                <a:latin typeface="Candara"/>
                <a:ea typeface="Candara"/>
                <a:cs typeface="Candara"/>
                <a:sym typeface="Candara"/>
              </a:rPr>
              <a:t>Setiap kelompok akan berdiskusi di dalam ruangan terpisah dengan alokasi waktu 40 menit</a:t>
            </a:r>
            <a:endParaRPr b="0" i="0" sz="2200" u="none" cap="none" strike="noStrike">
              <a:solidFill>
                <a:schemeClr val="dk1"/>
              </a:solidFill>
              <a:latin typeface="Candara"/>
              <a:ea typeface="Candara"/>
              <a:cs typeface="Candara"/>
              <a:sym typeface="Candara"/>
            </a:endParaRPr>
          </a:p>
          <a:p>
            <a:pPr indent="-368300" lvl="0" marL="457200" marR="0" rtl="0" algn="just">
              <a:lnSpc>
                <a:spcPct val="150000"/>
              </a:lnSpc>
              <a:spcBef>
                <a:spcPts val="0"/>
              </a:spcBef>
              <a:spcAft>
                <a:spcPts val="0"/>
              </a:spcAft>
              <a:buClr>
                <a:schemeClr val="dk1"/>
              </a:buClr>
              <a:buSzPts val="2200"/>
              <a:buFont typeface="Candara"/>
              <a:buChar char="●"/>
            </a:pPr>
            <a:r>
              <a:rPr b="0" i="0" lang="en-US" sz="2200" u="none" cap="none" strike="noStrike">
                <a:solidFill>
                  <a:schemeClr val="dk1"/>
                </a:solidFill>
                <a:latin typeface="Candara"/>
                <a:ea typeface="Candara"/>
                <a:cs typeface="Candara"/>
                <a:sym typeface="Candara"/>
              </a:rPr>
              <a:t>Sebelum berdiskusi silakan Bapak/Ibu bisa mengunduh LK Ruang Kolaborasi 2 pada LMS</a:t>
            </a:r>
            <a:endParaRPr b="0" i="0" sz="2200" u="none" cap="none" strike="noStrike">
              <a:solidFill>
                <a:schemeClr val="dk1"/>
              </a:solidFill>
              <a:latin typeface="Candara"/>
              <a:ea typeface="Candara"/>
              <a:cs typeface="Candara"/>
              <a:sym typeface="Candara"/>
            </a:endParaRPr>
          </a:p>
          <a:p>
            <a:pPr indent="-368300" lvl="0" marL="457200" marR="0" rtl="0" algn="just">
              <a:lnSpc>
                <a:spcPct val="150000"/>
              </a:lnSpc>
              <a:spcBef>
                <a:spcPts val="0"/>
              </a:spcBef>
              <a:spcAft>
                <a:spcPts val="0"/>
              </a:spcAft>
              <a:buClr>
                <a:schemeClr val="dk1"/>
              </a:buClr>
              <a:buSzPts val="2200"/>
              <a:buFont typeface="Candara"/>
              <a:buChar char="●"/>
            </a:pPr>
            <a:r>
              <a:rPr b="0" i="0" lang="en-US" sz="2200" u="none" cap="none" strike="noStrike">
                <a:solidFill>
                  <a:schemeClr val="dk1"/>
                </a:solidFill>
                <a:latin typeface="Candara"/>
                <a:ea typeface="Candara"/>
                <a:cs typeface="Candara"/>
                <a:sym typeface="Candara"/>
              </a:rPr>
              <a:t>Setelah berdiskusi masing-masing kelompok akan melakukan presentasi selama 4 menit di ruang utama</a:t>
            </a:r>
            <a:endParaRPr b="0" i="0" sz="2200" u="none" cap="none" strike="noStrike">
              <a:solidFill>
                <a:schemeClr val="dk1"/>
              </a:solidFill>
              <a:latin typeface="Candara"/>
              <a:ea typeface="Candara"/>
              <a:cs typeface="Candara"/>
              <a:sym typeface="Candara"/>
            </a:endParaRPr>
          </a:p>
        </p:txBody>
      </p:sp>
      <p:pic>
        <p:nvPicPr>
          <p:cNvPr id="500" name="Google Shape;500;p69"/>
          <p:cNvPicPr preferRelativeResize="0"/>
          <p:nvPr/>
        </p:nvPicPr>
        <p:blipFill rotWithShape="1">
          <a:blip r:embed="rId3">
            <a:alphaModFix/>
          </a:blip>
          <a:srcRect b="0" l="0" r="0" t="0"/>
          <a:stretch/>
        </p:blipFill>
        <p:spPr>
          <a:xfrm>
            <a:off x="60775" y="2122700"/>
            <a:ext cx="5413725" cy="390991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70"/>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70"/>
          <p:cNvSpPr txBox="1"/>
          <p:nvPr/>
        </p:nvSpPr>
        <p:spPr>
          <a:xfrm>
            <a:off x="226975" y="845500"/>
            <a:ext cx="99987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Candara"/>
                <a:ea typeface="Candara"/>
                <a:cs typeface="Candara"/>
                <a:sym typeface="Candara"/>
              </a:rPr>
              <a:t>Ruang Kolaborasi 2</a:t>
            </a:r>
            <a:endParaRPr b="0" i="0" sz="4800" u="none" cap="none" strike="noStrike">
              <a:solidFill>
                <a:srgbClr val="000000"/>
              </a:solidFill>
              <a:latin typeface="Candara"/>
              <a:ea typeface="Candara"/>
              <a:cs typeface="Candara"/>
              <a:sym typeface="Candara"/>
            </a:endParaRPr>
          </a:p>
        </p:txBody>
      </p:sp>
      <p:sp>
        <p:nvSpPr>
          <p:cNvPr id="507" name="Google Shape;507;p70"/>
          <p:cNvSpPr/>
          <p:nvPr/>
        </p:nvSpPr>
        <p:spPr>
          <a:xfrm>
            <a:off x="400675" y="1768900"/>
            <a:ext cx="6532218" cy="4491752"/>
          </a:xfrm>
          <a:custGeom>
            <a:rect b="b" l="l" r="r" t="t"/>
            <a:pathLst>
              <a:path extrusionOk="0" fill="none" h="2964853" w="3917372">
                <a:moveTo>
                  <a:pt x="0" y="0"/>
                </a:moveTo>
                <a:cubicBezTo>
                  <a:pt x="896618" y="-49533"/>
                  <a:pt x="3400796" y="-14809"/>
                  <a:pt x="3917372" y="0"/>
                </a:cubicBezTo>
                <a:cubicBezTo>
                  <a:pt x="4005011" y="798597"/>
                  <a:pt x="3844693" y="1505227"/>
                  <a:pt x="3917372" y="2964853"/>
                </a:cubicBezTo>
                <a:cubicBezTo>
                  <a:pt x="2195304" y="2916622"/>
                  <a:pt x="1209812" y="3049308"/>
                  <a:pt x="0" y="2964853"/>
                </a:cubicBezTo>
                <a:cubicBezTo>
                  <a:pt x="-38581" y="2394041"/>
                  <a:pt x="63341" y="709995"/>
                  <a:pt x="0" y="0"/>
                </a:cubicBezTo>
                <a:close/>
              </a:path>
              <a:path extrusionOk="0" h="2964853" w="3917372">
                <a:moveTo>
                  <a:pt x="0" y="0"/>
                </a:moveTo>
                <a:cubicBezTo>
                  <a:pt x="1750086" y="118645"/>
                  <a:pt x="3194212" y="116012"/>
                  <a:pt x="3917372" y="0"/>
                </a:cubicBezTo>
                <a:cubicBezTo>
                  <a:pt x="3784490" y="1171927"/>
                  <a:pt x="4002323" y="1487972"/>
                  <a:pt x="3917372" y="2964853"/>
                </a:cubicBezTo>
                <a:cubicBezTo>
                  <a:pt x="2275116" y="3099453"/>
                  <a:pt x="1011532" y="2807657"/>
                  <a:pt x="0" y="2964853"/>
                </a:cubicBezTo>
                <a:cubicBezTo>
                  <a:pt x="-20187" y="1975429"/>
                  <a:pt x="-152480" y="366102"/>
                  <a:pt x="0" y="0"/>
                </a:cubicBezTo>
                <a:close/>
              </a:path>
            </a:pathLst>
          </a:custGeom>
          <a:noFill/>
          <a:ln cap="flat" cmpd="sng" w="12700">
            <a:solidFill>
              <a:srgbClr val="1D81F7"/>
            </a:solidFill>
            <a:prstDash val="dash"/>
            <a:round/>
            <a:headEnd len="sm" w="sm" type="none"/>
            <a:tailEnd len="sm" w="sm" type="none"/>
          </a:ln>
        </p:spPr>
        <p:txBody>
          <a:bodyPr anchorCtr="0" anchor="t" bIns="45700" lIns="91425" spcFirstLastPara="1" rIns="91425" wrap="square" tIns="45700">
            <a:noAutofit/>
          </a:bodyPr>
          <a:lstStyle/>
          <a:p>
            <a:pPr indent="0" lvl="0" marL="0" marR="0" rtl="0" algn="just">
              <a:lnSpc>
                <a:spcPct val="150000"/>
              </a:lnSpc>
              <a:spcBef>
                <a:spcPts val="1200"/>
              </a:spcBef>
              <a:spcAft>
                <a:spcPts val="0"/>
              </a:spcAft>
              <a:buClr>
                <a:srgbClr val="000000"/>
              </a:buClr>
              <a:buSzPts val="2500"/>
              <a:buFont typeface="Arial"/>
              <a:buNone/>
            </a:pPr>
            <a:r>
              <a:rPr b="0" i="0" lang="en-US" sz="2500" u="none" cap="none" strike="noStrike">
                <a:solidFill>
                  <a:schemeClr val="dk1"/>
                </a:solidFill>
                <a:latin typeface="Candara"/>
                <a:ea typeface="Candara"/>
                <a:cs typeface="Candara"/>
                <a:sym typeface="Candara"/>
              </a:rPr>
              <a:t>Dalam setiap kelompok silakan diskusikan pertanyaan berikut ini:</a:t>
            </a:r>
            <a:endParaRPr b="0" i="0" sz="2500" u="none" cap="none" strike="noStrike">
              <a:solidFill>
                <a:schemeClr val="dk1"/>
              </a:solidFill>
              <a:latin typeface="Candara"/>
              <a:ea typeface="Candara"/>
              <a:cs typeface="Candara"/>
              <a:sym typeface="Candara"/>
            </a:endParaRPr>
          </a:p>
          <a:p>
            <a:pPr indent="-368300" lvl="0" marL="457200" marR="0" rtl="0" algn="l">
              <a:lnSpc>
                <a:spcPct val="100000"/>
              </a:lnSpc>
              <a:spcBef>
                <a:spcPts val="1200"/>
              </a:spcBef>
              <a:spcAft>
                <a:spcPts val="0"/>
              </a:spcAft>
              <a:buClr>
                <a:schemeClr val="dk1"/>
              </a:buClr>
              <a:buSzPts val="2200"/>
              <a:buFont typeface="Candara"/>
              <a:buAutoNum type="arabicPeriod"/>
            </a:pPr>
            <a:r>
              <a:rPr b="0" i="0" lang="en-US" sz="2200" u="none" cap="none" strike="noStrike">
                <a:solidFill>
                  <a:schemeClr val="dk1"/>
                </a:solidFill>
                <a:latin typeface="Candara"/>
                <a:ea typeface="Candara"/>
                <a:cs typeface="Candara"/>
                <a:sym typeface="Candara"/>
              </a:rPr>
              <a:t>Buatlah karya visual (poster/gambar/bagan/infografis) dalam satu halaman yang menggambarkan bagaimana Bapak/Ibu melakukan adaptasi kurikulum !</a:t>
            </a:r>
            <a:endParaRPr b="0" i="0" sz="2200" u="none" cap="none" strike="noStrike">
              <a:solidFill>
                <a:schemeClr val="dk1"/>
              </a:solidFill>
              <a:latin typeface="Candara"/>
              <a:ea typeface="Candara"/>
              <a:cs typeface="Candara"/>
              <a:sym typeface="Candara"/>
            </a:endParaRPr>
          </a:p>
          <a:p>
            <a:pPr indent="-368300" lvl="0" marL="457200" marR="0" rtl="0" algn="l">
              <a:lnSpc>
                <a:spcPct val="100000"/>
              </a:lnSpc>
              <a:spcBef>
                <a:spcPts val="0"/>
              </a:spcBef>
              <a:spcAft>
                <a:spcPts val="0"/>
              </a:spcAft>
              <a:buClr>
                <a:schemeClr val="dk1"/>
              </a:buClr>
              <a:buSzPts val="2200"/>
              <a:buFont typeface="Candara"/>
              <a:buAutoNum type="arabicPeriod"/>
            </a:pPr>
            <a:r>
              <a:rPr b="0" i="0" lang="en-US" sz="2200" u="none" cap="none" strike="noStrike">
                <a:solidFill>
                  <a:schemeClr val="dk1"/>
                </a:solidFill>
                <a:latin typeface="Candara"/>
                <a:ea typeface="Candara"/>
                <a:cs typeface="Candara"/>
                <a:sym typeface="Candara"/>
              </a:rPr>
              <a:t>Apa saja potensi tantangan yang akan dihadapi ketika melakukan adaptasi kurikulum?</a:t>
            </a:r>
            <a:endParaRPr b="0" i="0" sz="2200" u="none" cap="none" strike="noStrike">
              <a:solidFill>
                <a:schemeClr val="dk1"/>
              </a:solidFill>
              <a:latin typeface="Candara"/>
              <a:ea typeface="Candara"/>
              <a:cs typeface="Candara"/>
              <a:sym typeface="Candara"/>
            </a:endParaRPr>
          </a:p>
          <a:p>
            <a:pPr indent="-368300" lvl="0" marL="457200" marR="0" rtl="0" algn="l">
              <a:lnSpc>
                <a:spcPct val="100000"/>
              </a:lnSpc>
              <a:spcBef>
                <a:spcPts val="0"/>
              </a:spcBef>
              <a:spcAft>
                <a:spcPts val="0"/>
              </a:spcAft>
              <a:buClr>
                <a:schemeClr val="dk1"/>
              </a:buClr>
              <a:buSzPts val="2200"/>
              <a:buFont typeface="Candara"/>
              <a:buAutoNum type="arabicPeriod"/>
            </a:pPr>
            <a:r>
              <a:rPr b="0" i="0" lang="en-US" sz="2200" u="none" cap="none" strike="noStrike">
                <a:solidFill>
                  <a:schemeClr val="dk1"/>
                </a:solidFill>
                <a:latin typeface="Candara"/>
                <a:ea typeface="Candara"/>
                <a:cs typeface="Candara"/>
                <a:sym typeface="Candara"/>
              </a:rPr>
              <a:t>Apa saja solusi untuk menanggulangi potensi tantangan tersebut?</a:t>
            </a:r>
            <a:endParaRPr b="0" i="0" sz="2200" u="none" cap="none" strike="noStrike">
              <a:solidFill>
                <a:schemeClr val="dk1"/>
              </a:solidFill>
              <a:latin typeface="Candara"/>
              <a:ea typeface="Candara"/>
              <a:cs typeface="Candara"/>
              <a:sym typeface="Candara"/>
            </a:endParaRPr>
          </a:p>
          <a:p>
            <a:pPr indent="0" lvl="0" marL="457200" marR="0" rtl="0" algn="just">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ndara"/>
              <a:ea typeface="Candara"/>
              <a:cs typeface="Candara"/>
              <a:sym typeface="Candara"/>
            </a:endParaRPr>
          </a:p>
          <a:p>
            <a:pPr indent="0" lvl="0" marL="0" marR="0" rtl="0" algn="just">
              <a:lnSpc>
                <a:spcPct val="150000"/>
              </a:lnSpc>
              <a:spcBef>
                <a:spcPts val="1200"/>
              </a:spcBef>
              <a:spcAft>
                <a:spcPts val="0"/>
              </a:spcAft>
              <a:buClr>
                <a:srgbClr val="000000"/>
              </a:buClr>
              <a:buSzPts val="2500"/>
              <a:buFont typeface="Arial"/>
              <a:buNone/>
            </a:pPr>
            <a:r>
              <a:t/>
            </a:r>
            <a:endParaRPr b="0" i="0" sz="2500" u="none" cap="none" strike="noStrike">
              <a:solidFill>
                <a:schemeClr val="dk1"/>
              </a:solidFill>
              <a:latin typeface="Candara"/>
              <a:ea typeface="Candara"/>
              <a:cs typeface="Candara"/>
              <a:sym typeface="Candara"/>
            </a:endParaRPr>
          </a:p>
          <a:p>
            <a:pPr indent="0" lvl="0" marL="0" marR="0" rtl="0" algn="just">
              <a:lnSpc>
                <a:spcPct val="150000"/>
              </a:lnSpc>
              <a:spcBef>
                <a:spcPts val="1200"/>
              </a:spcBef>
              <a:spcAft>
                <a:spcPts val="1200"/>
              </a:spcAft>
              <a:buClr>
                <a:srgbClr val="000000"/>
              </a:buClr>
              <a:buSzPts val="2500"/>
              <a:buFont typeface="Arial"/>
              <a:buNone/>
            </a:pPr>
            <a:r>
              <a:t/>
            </a:r>
            <a:endParaRPr b="0" i="0" sz="2500" u="none" cap="none" strike="noStrike">
              <a:solidFill>
                <a:schemeClr val="dk1"/>
              </a:solidFill>
              <a:latin typeface="Candara"/>
              <a:ea typeface="Candara"/>
              <a:cs typeface="Candara"/>
              <a:sym typeface="Candara"/>
            </a:endParaRPr>
          </a:p>
        </p:txBody>
      </p:sp>
      <p:pic>
        <p:nvPicPr>
          <p:cNvPr id="508" name="Google Shape;508;p70"/>
          <p:cNvPicPr preferRelativeResize="0"/>
          <p:nvPr/>
        </p:nvPicPr>
        <p:blipFill rotWithShape="1">
          <a:blip r:embed="rId3">
            <a:alphaModFix/>
          </a:blip>
          <a:srcRect b="0" l="0" r="0" t="0"/>
          <a:stretch/>
        </p:blipFill>
        <p:spPr>
          <a:xfrm>
            <a:off x="6666575" y="2059813"/>
            <a:ext cx="5413725" cy="390991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71"/>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71"/>
          <p:cNvSpPr txBox="1"/>
          <p:nvPr/>
        </p:nvSpPr>
        <p:spPr>
          <a:xfrm>
            <a:off x="99775" y="894825"/>
            <a:ext cx="100335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Candara"/>
                <a:ea typeface="Candara"/>
                <a:cs typeface="Candara"/>
                <a:sym typeface="Candara"/>
              </a:rPr>
              <a:t>Tautan BOR Ruang Kolaborasi 2</a:t>
            </a:r>
            <a:r>
              <a:rPr b="1" i="0" lang="en-US" sz="5600" u="none" cap="none" strike="noStrike">
                <a:solidFill>
                  <a:srgbClr val="000000"/>
                </a:solidFill>
                <a:latin typeface="Candara"/>
                <a:ea typeface="Candara"/>
                <a:cs typeface="Candara"/>
                <a:sym typeface="Candara"/>
              </a:rPr>
              <a:t> </a:t>
            </a:r>
            <a:r>
              <a:rPr b="0" i="0" lang="en-US" sz="2800" u="none" cap="none" strike="noStrike">
                <a:solidFill>
                  <a:srgbClr val="000000"/>
                </a:solidFill>
                <a:latin typeface="Candara"/>
                <a:ea typeface="Candara"/>
                <a:cs typeface="Candara"/>
                <a:sym typeface="Candara"/>
              </a:rPr>
              <a:t>	</a:t>
            </a:r>
            <a:endParaRPr b="0" i="0" sz="2800" u="none" cap="none" strike="noStrike">
              <a:solidFill>
                <a:srgbClr val="000000"/>
              </a:solidFill>
              <a:latin typeface="Candara"/>
              <a:ea typeface="Candara"/>
              <a:cs typeface="Candara"/>
              <a:sym typeface="Candara"/>
            </a:endParaRPr>
          </a:p>
        </p:txBody>
      </p:sp>
      <p:sp>
        <p:nvSpPr>
          <p:cNvPr id="515" name="Google Shape;515;p71"/>
          <p:cNvSpPr txBox="1"/>
          <p:nvPr/>
        </p:nvSpPr>
        <p:spPr>
          <a:xfrm>
            <a:off x="265750" y="1987700"/>
            <a:ext cx="93474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Candara"/>
                <a:ea typeface="Candara"/>
                <a:cs typeface="Candara"/>
                <a:sym typeface="Candara"/>
              </a:rPr>
              <a:t>Kelompok 1		:</a:t>
            </a:r>
            <a:endParaRPr b="0" i="0" sz="2200" u="none" cap="none" strike="noStrike">
              <a:solidFill>
                <a:srgbClr val="000000"/>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Candara"/>
                <a:ea typeface="Candara"/>
                <a:cs typeface="Candara"/>
                <a:sym typeface="Candara"/>
              </a:rPr>
              <a:t>Kelompok 2	:</a:t>
            </a:r>
            <a:endParaRPr b="0" i="0" sz="2200" u="none" cap="none" strike="noStrike">
              <a:solidFill>
                <a:srgbClr val="000000"/>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Candara"/>
                <a:ea typeface="Candara"/>
                <a:cs typeface="Candara"/>
                <a:sym typeface="Candara"/>
              </a:rPr>
              <a:t>Kelompok 3	:</a:t>
            </a:r>
            <a:endParaRPr b="0" i="0" sz="2200" u="none" cap="none" strike="noStrike">
              <a:solidFill>
                <a:srgbClr val="000000"/>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Candara"/>
                <a:ea typeface="Candara"/>
                <a:cs typeface="Candara"/>
                <a:sym typeface="Candara"/>
              </a:rPr>
              <a:t>Kelompok 4	:</a:t>
            </a:r>
            <a:endParaRPr b="0" i="0" sz="2200" u="none" cap="none" strike="noStrike">
              <a:solidFill>
                <a:srgbClr val="000000"/>
              </a:solidFill>
              <a:latin typeface="Candara"/>
              <a:ea typeface="Candara"/>
              <a:cs typeface="Candara"/>
              <a:sym typeface="Candara"/>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72"/>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72"/>
          <p:cNvSpPr txBox="1"/>
          <p:nvPr/>
        </p:nvSpPr>
        <p:spPr>
          <a:xfrm>
            <a:off x="1019075" y="2302225"/>
            <a:ext cx="10033500" cy="1908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600"/>
              <a:buFont typeface="Arial"/>
              <a:buNone/>
            </a:pPr>
            <a:r>
              <a:rPr b="1" i="0" lang="en-US" sz="5600" u="none" cap="none" strike="noStrike">
                <a:solidFill>
                  <a:srgbClr val="000000"/>
                </a:solidFill>
                <a:latin typeface="Candara"/>
                <a:ea typeface="Candara"/>
                <a:cs typeface="Candara"/>
                <a:sym typeface="Candara"/>
              </a:rPr>
              <a:t>PRESENTASI KELOMPOK</a:t>
            </a:r>
            <a:endParaRPr b="1" i="0" sz="5600" u="none" cap="none" strike="noStrike">
              <a:solidFill>
                <a:srgbClr val="000000"/>
              </a:solidFill>
              <a:latin typeface="Candara"/>
              <a:ea typeface="Candara"/>
              <a:cs typeface="Candara"/>
              <a:sym typeface="Candara"/>
            </a:endParaRPr>
          </a:p>
          <a:p>
            <a:pPr indent="0" lvl="0" marL="0" marR="0" rtl="0" algn="ctr">
              <a:lnSpc>
                <a:spcPct val="100000"/>
              </a:lnSpc>
              <a:spcBef>
                <a:spcPts val="0"/>
              </a:spcBef>
              <a:spcAft>
                <a:spcPts val="0"/>
              </a:spcAft>
              <a:buClr>
                <a:srgbClr val="000000"/>
              </a:buClr>
              <a:buSzPts val="5600"/>
              <a:buFont typeface="Arial"/>
              <a:buNone/>
            </a:pPr>
            <a:r>
              <a:rPr b="1" i="0" lang="en-US" sz="5600" u="none" cap="none" strike="noStrike">
                <a:solidFill>
                  <a:srgbClr val="000000"/>
                </a:solidFill>
                <a:latin typeface="Candara"/>
                <a:ea typeface="Candara"/>
                <a:cs typeface="Candara"/>
                <a:sym typeface="Candara"/>
              </a:rPr>
              <a:t>Ruang Kolaborasi 2 </a:t>
            </a:r>
            <a:r>
              <a:rPr b="0" i="0" lang="en-US" sz="2800" u="none" cap="none" strike="noStrike">
                <a:solidFill>
                  <a:srgbClr val="000000"/>
                </a:solidFill>
                <a:latin typeface="Candara"/>
                <a:ea typeface="Candara"/>
                <a:cs typeface="Candara"/>
                <a:sym typeface="Candara"/>
              </a:rPr>
              <a:t>	</a:t>
            </a:r>
            <a:endParaRPr b="0" i="0" sz="2800" u="none" cap="none" strike="noStrike">
              <a:solidFill>
                <a:srgbClr val="000000"/>
              </a:solidFill>
              <a:latin typeface="Candara"/>
              <a:ea typeface="Candara"/>
              <a:cs typeface="Candara"/>
              <a:sym typeface="Candara"/>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73"/>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73"/>
          <p:cNvSpPr txBox="1"/>
          <p:nvPr/>
        </p:nvSpPr>
        <p:spPr>
          <a:xfrm>
            <a:off x="226975" y="845500"/>
            <a:ext cx="99987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Candara"/>
                <a:ea typeface="Candara"/>
                <a:cs typeface="Candara"/>
                <a:sym typeface="Candara"/>
              </a:rPr>
              <a:t>Kesimpulan Ruang Kolaborasi 2</a:t>
            </a:r>
            <a:endParaRPr b="0" i="0" sz="4800" u="none" cap="none" strike="noStrike">
              <a:solidFill>
                <a:srgbClr val="000000"/>
              </a:solidFill>
              <a:latin typeface="Candara"/>
              <a:ea typeface="Candara"/>
              <a:cs typeface="Candara"/>
              <a:sym typeface="Candara"/>
            </a:endParaRPr>
          </a:p>
        </p:txBody>
      </p:sp>
      <p:sp>
        <p:nvSpPr>
          <p:cNvPr id="528" name="Google Shape;528;p73"/>
          <p:cNvSpPr/>
          <p:nvPr/>
        </p:nvSpPr>
        <p:spPr>
          <a:xfrm>
            <a:off x="400675" y="1768900"/>
            <a:ext cx="11007815" cy="4491752"/>
          </a:xfrm>
          <a:custGeom>
            <a:rect b="b" l="l" r="r" t="t"/>
            <a:pathLst>
              <a:path extrusionOk="0" fill="none" h="2964853" w="3917372">
                <a:moveTo>
                  <a:pt x="0" y="0"/>
                </a:moveTo>
                <a:cubicBezTo>
                  <a:pt x="896618" y="-49533"/>
                  <a:pt x="3400796" y="-14809"/>
                  <a:pt x="3917372" y="0"/>
                </a:cubicBezTo>
                <a:cubicBezTo>
                  <a:pt x="4005011" y="798597"/>
                  <a:pt x="3844693" y="1505227"/>
                  <a:pt x="3917372" y="2964853"/>
                </a:cubicBezTo>
                <a:cubicBezTo>
                  <a:pt x="2195304" y="2916622"/>
                  <a:pt x="1209812" y="3049308"/>
                  <a:pt x="0" y="2964853"/>
                </a:cubicBezTo>
                <a:cubicBezTo>
                  <a:pt x="-38581" y="2394041"/>
                  <a:pt x="63341" y="709995"/>
                  <a:pt x="0" y="0"/>
                </a:cubicBezTo>
                <a:close/>
              </a:path>
              <a:path extrusionOk="0" h="2964853" w="3917372">
                <a:moveTo>
                  <a:pt x="0" y="0"/>
                </a:moveTo>
                <a:cubicBezTo>
                  <a:pt x="1750086" y="118645"/>
                  <a:pt x="3194212" y="116012"/>
                  <a:pt x="3917372" y="0"/>
                </a:cubicBezTo>
                <a:cubicBezTo>
                  <a:pt x="3784490" y="1171927"/>
                  <a:pt x="4002323" y="1487972"/>
                  <a:pt x="3917372" y="2964853"/>
                </a:cubicBezTo>
                <a:cubicBezTo>
                  <a:pt x="2275116" y="3099453"/>
                  <a:pt x="1011532" y="2807657"/>
                  <a:pt x="0" y="2964853"/>
                </a:cubicBezTo>
                <a:cubicBezTo>
                  <a:pt x="-20187" y="1975429"/>
                  <a:pt x="-152480" y="366102"/>
                  <a:pt x="0" y="0"/>
                </a:cubicBezTo>
                <a:close/>
              </a:path>
            </a:pathLst>
          </a:custGeom>
          <a:noFill/>
          <a:ln cap="flat" cmpd="sng" w="12700">
            <a:solidFill>
              <a:srgbClr val="1D81F7"/>
            </a:solidFill>
            <a:prstDash val="dash"/>
            <a:round/>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500"/>
              <a:buFont typeface="Arial"/>
              <a:buNone/>
            </a:pPr>
            <a:r>
              <a:rPr b="0" i="0" lang="en-US" sz="2500" u="none" cap="none" strike="noStrike">
                <a:solidFill>
                  <a:schemeClr val="dk1"/>
                </a:solidFill>
                <a:latin typeface="Candara"/>
                <a:ea typeface="Candara"/>
                <a:cs typeface="Candara"/>
                <a:sym typeface="Candara"/>
              </a:rPr>
              <a:t> </a:t>
            </a:r>
            <a:endParaRPr b="0" i="0" sz="2500" u="none" cap="none" strike="noStrike">
              <a:solidFill>
                <a:schemeClr val="dk1"/>
              </a:solidFill>
              <a:latin typeface="Candara"/>
              <a:ea typeface="Candara"/>
              <a:cs typeface="Candara"/>
              <a:sym typeface="Candara"/>
            </a:endParaRPr>
          </a:p>
          <a:p>
            <a:pPr indent="0" lvl="0" marL="0" marR="0" rtl="0" algn="just">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Candara"/>
              <a:ea typeface="Candara"/>
              <a:cs typeface="Candara"/>
              <a:sym typeface="Candara"/>
            </a:endParaRPr>
          </a:p>
          <a:p>
            <a:pPr indent="0" lvl="0" marL="285750" marR="0" rtl="0" algn="l">
              <a:lnSpc>
                <a:spcPct val="115000"/>
              </a:lnSpc>
              <a:spcBef>
                <a:spcPts val="1200"/>
              </a:spcBef>
              <a:spcAft>
                <a:spcPts val="0"/>
              </a:spcAft>
              <a:buClr>
                <a:srgbClr val="000000"/>
              </a:buClr>
              <a:buSzPts val="3200"/>
              <a:buFont typeface="Arial"/>
              <a:buNone/>
            </a:pPr>
            <a:r>
              <a:rPr b="1" i="1" lang="en-US" sz="3200" u="none" cap="none" strike="noStrike">
                <a:solidFill>
                  <a:schemeClr val="dk1"/>
                </a:solidFill>
                <a:latin typeface="Candara"/>
                <a:ea typeface="Candara"/>
                <a:cs typeface="Candara"/>
                <a:sym typeface="Candara"/>
              </a:rPr>
              <a:t>Keanekaragaman latar belakang dan kemampuan murid </a:t>
            </a:r>
            <a:r>
              <a:rPr b="0" i="1" lang="en-US" sz="3200" u="none" cap="none" strike="noStrike">
                <a:solidFill>
                  <a:schemeClr val="dk1"/>
                </a:solidFill>
                <a:latin typeface="Candara"/>
                <a:ea typeface="Candara"/>
                <a:cs typeface="Candara"/>
                <a:sym typeface="Candara"/>
              </a:rPr>
              <a:t>merupakan tolak ukur adaptasi Kurikulum Operasional Satuan Pendidikan, guna memastikan</a:t>
            </a:r>
            <a:r>
              <a:rPr b="1" i="1" lang="en-US" sz="3200" u="none" cap="none" strike="noStrike">
                <a:solidFill>
                  <a:schemeClr val="dk1"/>
                </a:solidFill>
                <a:latin typeface="Candara"/>
                <a:ea typeface="Candara"/>
                <a:cs typeface="Candara"/>
                <a:sym typeface="Candara"/>
              </a:rPr>
              <a:t> setiap saat murid akan berkembang sesuai dengan zamannya.</a:t>
            </a:r>
            <a:endParaRPr b="1" i="1" sz="3200" u="none" cap="none" strike="noStrike">
              <a:solidFill>
                <a:schemeClr val="dk1"/>
              </a:solidFill>
              <a:latin typeface="Candara"/>
              <a:ea typeface="Candara"/>
              <a:cs typeface="Candara"/>
              <a:sym typeface="Candara"/>
            </a:endParaRPr>
          </a:p>
          <a:p>
            <a:pPr indent="0" lvl="0" marL="457200" marR="0" rtl="0" algn="l">
              <a:lnSpc>
                <a:spcPct val="150000"/>
              </a:lnSpc>
              <a:spcBef>
                <a:spcPts val="1200"/>
              </a:spcBef>
              <a:spcAft>
                <a:spcPts val="0"/>
              </a:spcAft>
              <a:buClr>
                <a:srgbClr val="000000"/>
              </a:buClr>
              <a:buSzPts val="2000"/>
              <a:buFont typeface="Arial"/>
              <a:buNone/>
            </a:pPr>
            <a:r>
              <a:t/>
            </a:r>
            <a:endParaRPr b="0" i="0" sz="2000" u="none" cap="none" strike="noStrike">
              <a:solidFill>
                <a:schemeClr val="dk1"/>
              </a:solidFill>
              <a:latin typeface="Candara"/>
              <a:ea typeface="Candara"/>
              <a:cs typeface="Candara"/>
              <a:sym typeface="Candara"/>
            </a:endParaRPr>
          </a:p>
          <a:p>
            <a:pPr indent="0" lvl="0" marL="457200" marR="0" rtl="0" algn="just">
              <a:lnSpc>
                <a:spcPct val="100000"/>
              </a:lnSpc>
              <a:spcBef>
                <a:spcPts val="1200"/>
              </a:spcBef>
              <a:spcAft>
                <a:spcPts val="0"/>
              </a:spcAft>
              <a:buClr>
                <a:srgbClr val="000000"/>
              </a:buClr>
              <a:buSzPts val="2000"/>
              <a:buFont typeface="Arial"/>
              <a:buNone/>
            </a:pPr>
            <a:r>
              <a:t/>
            </a:r>
            <a:endParaRPr b="0" i="0" sz="2000" u="none" cap="none" strike="noStrike">
              <a:solidFill>
                <a:schemeClr val="dk1"/>
              </a:solidFill>
              <a:latin typeface="Candara"/>
              <a:ea typeface="Candara"/>
              <a:cs typeface="Candara"/>
              <a:sym typeface="Candara"/>
            </a:endParaRPr>
          </a:p>
          <a:p>
            <a:pPr indent="0" lvl="0" marL="0" marR="0" rtl="0" algn="just">
              <a:lnSpc>
                <a:spcPct val="150000"/>
              </a:lnSpc>
              <a:spcBef>
                <a:spcPts val="1200"/>
              </a:spcBef>
              <a:spcAft>
                <a:spcPts val="0"/>
              </a:spcAft>
              <a:buClr>
                <a:srgbClr val="000000"/>
              </a:buClr>
              <a:buSzPts val="2500"/>
              <a:buFont typeface="Arial"/>
              <a:buNone/>
            </a:pPr>
            <a:r>
              <a:t/>
            </a:r>
            <a:endParaRPr b="0" i="0" sz="2500" u="none" cap="none" strike="noStrike">
              <a:solidFill>
                <a:schemeClr val="dk1"/>
              </a:solidFill>
              <a:latin typeface="Candara"/>
              <a:ea typeface="Candara"/>
              <a:cs typeface="Candara"/>
              <a:sym typeface="Candara"/>
            </a:endParaRPr>
          </a:p>
          <a:p>
            <a:pPr indent="0" lvl="0" marL="0" marR="0" rtl="0" algn="just">
              <a:lnSpc>
                <a:spcPct val="150000"/>
              </a:lnSpc>
              <a:spcBef>
                <a:spcPts val="1200"/>
              </a:spcBef>
              <a:spcAft>
                <a:spcPts val="1200"/>
              </a:spcAft>
              <a:buClr>
                <a:srgbClr val="000000"/>
              </a:buClr>
              <a:buSzPts val="2500"/>
              <a:buFont typeface="Arial"/>
              <a:buNone/>
            </a:pPr>
            <a:r>
              <a:t/>
            </a:r>
            <a:endParaRPr b="0" i="0" sz="2500" u="none" cap="none" strike="noStrike">
              <a:solidFill>
                <a:schemeClr val="dk1"/>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9"/>
          <p:cNvSpPr txBox="1"/>
          <p:nvPr>
            <p:ph type="title"/>
          </p:nvPr>
        </p:nvSpPr>
        <p:spPr>
          <a:xfrm>
            <a:off x="129992" y="884008"/>
            <a:ext cx="5314500" cy="891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a:solidFill>
                  <a:srgbClr val="0070C0"/>
                </a:solidFill>
                <a:latin typeface="Candara"/>
                <a:ea typeface="Candara"/>
                <a:cs typeface="Candara"/>
                <a:sym typeface="Candara"/>
              </a:rPr>
              <a:t>Selamat datang!</a:t>
            </a:r>
            <a:endParaRPr>
              <a:latin typeface="Candara"/>
              <a:ea typeface="Candara"/>
              <a:cs typeface="Candara"/>
              <a:sym typeface="Candara"/>
            </a:endParaRPr>
          </a:p>
        </p:txBody>
      </p:sp>
      <p:sp>
        <p:nvSpPr>
          <p:cNvPr id="195" name="Google Shape;195;p29"/>
          <p:cNvSpPr txBox="1"/>
          <p:nvPr>
            <p:ph idx="1" type="body"/>
          </p:nvPr>
        </p:nvSpPr>
        <p:spPr>
          <a:xfrm>
            <a:off x="242050" y="2385625"/>
            <a:ext cx="6270900" cy="2799600"/>
          </a:xfrm>
          <a:prstGeom prst="rect">
            <a:avLst/>
          </a:prstGeom>
          <a:noFill/>
          <a:ln cap="flat" cmpd="sng" w="12700">
            <a:solidFill>
              <a:srgbClr val="1D81F7"/>
            </a:solidFill>
            <a:prstDash val="dash"/>
            <a:round/>
            <a:headEnd len="sm" w="sm" type="none"/>
            <a:tailEnd len="sm" w="sm" type="none"/>
          </a:ln>
        </p:spPr>
        <p:txBody>
          <a:bodyPr anchorCtr="0" anchor="t" bIns="45700" lIns="91425" spcFirstLastPara="1" rIns="91425" wrap="square" tIns="45700">
            <a:normAutofit fontScale="92500" lnSpcReduction="20000"/>
          </a:bodyPr>
          <a:lstStyle/>
          <a:p>
            <a:pPr indent="0" lvl="0" marL="0" rtl="0" algn="ctr">
              <a:lnSpc>
                <a:spcPct val="90000"/>
              </a:lnSpc>
              <a:spcBef>
                <a:spcPts val="1000"/>
              </a:spcBef>
              <a:spcAft>
                <a:spcPts val="0"/>
              </a:spcAft>
              <a:buSzPct val="75000"/>
              <a:buNone/>
            </a:pPr>
            <a:r>
              <a:rPr b="1" lang="en-US" sz="2400">
                <a:solidFill>
                  <a:srgbClr val="002060"/>
                </a:solidFill>
                <a:latin typeface="Candara"/>
                <a:ea typeface="Candara"/>
                <a:cs typeface="Candara"/>
                <a:sym typeface="Candara"/>
              </a:rPr>
              <a:t>TUJUAN</a:t>
            </a:r>
            <a:endParaRPr b="1" sz="1800">
              <a:solidFill>
                <a:srgbClr val="002060"/>
              </a:solidFill>
              <a:latin typeface="Candara"/>
              <a:ea typeface="Candara"/>
              <a:cs typeface="Candara"/>
              <a:sym typeface="Candara"/>
            </a:endParaRPr>
          </a:p>
          <a:p>
            <a:pPr indent="0" lvl="0" marL="0" rtl="0" algn="l">
              <a:lnSpc>
                <a:spcPct val="100000"/>
              </a:lnSpc>
              <a:spcBef>
                <a:spcPts val="1000"/>
              </a:spcBef>
              <a:spcAft>
                <a:spcPts val="0"/>
              </a:spcAft>
              <a:buSzPct val="80578"/>
              <a:buNone/>
            </a:pPr>
            <a:r>
              <a:rPr lang="en-US" sz="2233">
                <a:solidFill>
                  <a:schemeClr val="dk1"/>
                </a:solidFill>
                <a:latin typeface="Candara"/>
                <a:ea typeface="Candara"/>
                <a:cs typeface="Candara"/>
                <a:sym typeface="Candara"/>
              </a:rPr>
              <a:t>Di akhir sesi ini, peserta mampu:</a:t>
            </a:r>
            <a:endParaRPr sz="2233">
              <a:solidFill>
                <a:schemeClr val="dk1"/>
              </a:solidFill>
              <a:latin typeface="Candara"/>
              <a:ea typeface="Candara"/>
              <a:cs typeface="Candara"/>
              <a:sym typeface="Candara"/>
            </a:endParaRPr>
          </a:p>
          <a:p>
            <a:pPr indent="-359877" lvl="0" marL="457200" rtl="0" algn="l">
              <a:lnSpc>
                <a:spcPct val="100000"/>
              </a:lnSpc>
              <a:spcBef>
                <a:spcPts val="0"/>
              </a:spcBef>
              <a:spcAft>
                <a:spcPts val="0"/>
              </a:spcAft>
              <a:buSzPct val="100000"/>
              <a:buFont typeface="Candara"/>
              <a:buAutoNum type="arabicPeriod"/>
            </a:pPr>
            <a:r>
              <a:rPr lang="en-US" sz="2233">
                <a:latin typeface="Candara"/>
                <a:ea typeface="Candara"/>
                <a:cs typeface="Candara"/>
                <a:sym typeface="Candara"/>
              </a:rPr>
              <a:t>Menjelaskan perubahan/penyesuaian kurikulum untuk meningkatkan kualitas pendidikan dalam konteks satuan pendidikan </a:t>
            </a:r>
            <a:endParaRPr sz="2233">
              <a:latin typeface="Candara"/>
              <a:ea typeface="Candara"/>
              <a:cs typeface="Candara"/>
              <a:sym typeface="Candara"/>
            </a:endParaRPr>
          </a:p>
          <a:p>
            <a:pPr indent="-359877" lvl="0" marL="457200" rtl="0" algn="l">
              <a:lnSpc>
                <a:spcPct val="100000"/>
              </a:lnSpc>
              <a:spcBef>
                <a:spcPts val="0"/>
              </a:spcBef>
              <a:spcAft>
                <a:spcPts val="0"/>
              </a:spcAft>
              <a:buSzPct val="100000"/>
              <a:buFont typeface="Candara"/>
              <a:buAutoNum type="arabicPeriod"/>
            </a:pPr>
            <a:r>
              <a:rPr lang="en-US" sz="2233">
                <a:latin typeface="Candara"/>
                <a:ea typeface="Candara"/>
                <a:cs typeface="Candara"/>
                <a:sym typeface="Candara"/>
              </a:rPr>
              <a:t>Menjelaskan alasan penting kurikulum perlu diadaptasi di satuan pendidikan masing-masing</a:t>
            </a:r>
            <a:endParaRPr sz="2233">
              <a:latin typeface="Candara"/>
              <a:ea typeface="Candara"/>
              <a:cs typeface="Candara"/>
              <a:sym typeface="Candara"/>
            </a:endParaRPr>
          </a:p>
          <a:p>
            <a:pPr indent="-359877" lvl="0" marL="457200" rtl="0" algn="l">
              <a:lnSpc>
                <a:spcPct val="100000"/>
              </a:lnSpc>
              <a:spcBef>
                <a:spcPts val="0"/>
              </a:spcBef>
              <a:spcAft>
                <a:spcPts val="0"/>
              </a:spcAft>
              <a:buSzPct val="100000"/>
              <a:buFont typeface="Candara"/>
              <a:buAutoNum type="arabicPeriod"/>
            </a:pPr>
            <a:r>
              <a:rPr lang="en-US" sz="2233">
                <a:latin typeface="Candara"/>
                <a:ea typeface="Candara"/>
                <a:cs typeface="Candara"/>
                <a:sym typeface="Candara"/>
              </a:rPr>
              <a:t>Memahami struktur kurikulum merdeka dan rencana mempelajarinya lebih detil </a:t>
            </a:r>
            <a:endParaRPr sz="2233">
              <a:latin typeface="Candara"/>
              <a:ea typeface="Candara"/>
              <a:cs typeface="Candara"/>
              <a:sym typeface="Candara"/>
            </a:endParaRPr>
          </a:p>
          <a:p>
            <a:pPr indent="0" lvl="0" marL="0" rtl="0" algn="just">
              <a:lnSpc>
                <a:spcPct val="100000"/>
              </a:lnSpc>
              <a:spcBef>
                <a:spcPts val="0"/>
              </a:spcBef>
              <a:spcAft>
                <a:spcPts val="0"/>
              </a:spcAft>
              <a:buSzPct val="100000"/>
              <a:buNone/>
            </a:pPr>
            <a:r>
              <a:t/>
            </a:r>
            <a:endParaRPr sz="1800">
              <a:latin typeface="Candara"/>
              <a:ea typeface="Candara"/>
              <a:cs typeface="Candara"/>
              <a:sym typeface="Candara"/>
            </a:endParaRPr>
          </a:p>
        </p:txBody>
      </p:sp>
      <p:pic>
        <p:nvPicPr>
          <p:cNvPr id="196" name="Google Shape;196;p29"/>
          <p:cNvPicPr preferRelativeResize="0"/>
          <p:nvPr/>
        </p:nvPicPr>
        <p:blipFill rotWithShape="1">
          <a:blip r:embed="rId3">
            <a:alphaModFix/>
          </a:blip>
          <a:srcRect b="0" l="5296" r="18915" t="0"/>
          <a:stretch/>
        </p:blipFill>
        <p:spPr>
          <a:xfrm>
            <a:off x="6750141" y="-2"/>
            <a:ext cx="5441859" cy="5654940"/>
          </a:xfrm>
          <a:custGeom>
            <a:rect b="b" l="l" r="r" t="t"/>
            <a:pathLst>
              <a:path extrusionOk="0" h="5654940" w="5441859">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ln>
            <a:noFill/>
          </a:ln>
        </p:spPr>
      </p:pic>
      <p:sp>
        <p:nvSpPr>
          <p:cNvPr id="197" name="Google Shape;197;p29"/>
          <p:cNvSpPr txBox="1"/>
          <p:nvPr/>
        </p:nvSpPr>
        <p:spPr>
          <a:xfrm>
            <a:off x="129992" y="1455249"/>
            <a:ext cx="6270900" cy="6828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200"/>
              <a:buFont typeface="Arial"/>
              <a:buNone/>
            </a:pPr>
            <a:r>
              <a:rPr b="0" i="0" lang="en-US" sz="2200" u="none" cap="none" strike="noStrike">
                <a:solidFill>
                  <a:srgbClr val="1D81F7"/>
                </a:solidFill>
                <a:latin typeface="Candara"/>
                <a:ea typeface="Candara"/>
                <a:cs typeface="Candara"/>
                <a:sym typeface="Candara"/>
              </a:rPr>
              <a:t>Berikut adalah tujuan kita dari sesi ini:</a:t>
            </a:r>
            <a:endParaRPr b="0" i="0" sz="1400" u="none" cap="none" strike="noStrike">
              <a:solidFill>
                <a:srgbClr val="000000"/>
              </a:solidFill>
              <a:latin typeface="Candara"/>
              <a:ea typeface="Candara"/>
              <a:cs typeface="Candara"/>
              <a:sym typeface="Candara"/>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74"/>
          <p:cNvSpPr txBox="1"/>
          <p:nvPr>
            <p:ph type="title"/>
          </p:nvPr>
        </p:nvSpPr>
        <p:spPr>
          <a:xfrm>
            <a:off x="233074" y="2102225"/>
            <a:ext cx="5558100" cy="20379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D81F7"/>
              </a:buClr>
              <a:buSzPts val="6000"/>
              <a:buFont typeface="Arial"/>
              <a:buNone/>
            </a:pPr>
            <a:r>
              <a:rPr b="1" lang="en-US">
                <a:latin typeface="Candara"/>
                <a:ea typeface="Candara"/>
                <a:cs typeface="Candara"/>
                <a:sym typeface="Candara"/>
              </a:rPr>
              <a:t>REFLEKSI TERBIMBING</a:t>
            </a:r>
            <a:endParaRPr>
              <a:latin typeface="Candara"/>
              <a:ea typeface="Candara"/>
              <a:cs typeface="Candara"/>
              <a:sym typeface="Candara"/>
            </a:endParaRPr>
          </a:p>
        </p:txBody>
      </p:sp>
      <p:cxnSp>
        <p:nvCxnSpPr>
          <p:cNvPr id="534" name="Google Shape;534;p74"/>
          <p:cNvCxnSpPr/>
          <p:nvPr/>
        </p:nvCxnSpPr>
        <p:spPr>
          <a:xfrm>
            <a:off x="712694" y="4087903"/>
            <a:ext cx="4625700" cy="0"/>
          </a:xfrm>
          <a:prstGeom prst="straightConnector1">
            <a:avLst/>
          </a:prstGeom>
          <a:noFill/>
          <a:ln cap="flat" cmpd="sng" w="19050">
            <a:solidFill>
              <a:schemeClr val="accent2"/>
            </a:solidFill>
            <a:prstDash val="solid"/>
            <a:miter lim="800000"/>
            <a:headEnd len="sm" w="sm" type="none"/>
            <a:tailEnd len="sm" w="sm" type="none"/>
          </a:ln>
        </p:spPr>
      </p:cxnSp>
      <p:sp>
        <p:nvSpPr>
          <p:cNvPr id="535" name="Google Shape;535;p74"/>
          <p:cNvSpPr/>
          <p:nvPr/>
        </p:nvSpPr>
        <p:spPr>
          <a:xfrm>
            <a:off x="6880413" y="1109382"/>
            <a:ext cx="4639200" cy="4639200"/>
          </a:xfrm>
          <a:prstGeom prst="ellipse">
            <a:avLst/>
          </a:prstGeom>
          <a:noFill/>
          <a:ln cap="flat" cmpd="sng" w="57150">
            <a:solidFill>
              <a:srgbClr val="1D81F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Book, energy, idea, knowledge icon - Free download" id="536" name="Google Shape;536;p74"/>
          <p:cNvPicPr preferRelativeResize="0"/>
          <p:nvPr/>
        </p:nvPicPr>
        <p:blipFill rotWithShape="1">
          <a:blip r:embed="rId3">
            <a:alphaModFix/>
          </a:blip>
          <a:srcRect b="0" l="0" r="0" t="0"/>
          <a:stretch/>
        </p:blipFill>
        <p:spPr>
          <a:xfrm>
            <a:off x="7097716" y="1308848"/>
            <a:ext cx="4240303" cy="4240303"/>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75"/>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75"/>
          <p:cNvSpPr txBox="1"/>
          <p:nvPr/>
        </p:nvSpPr>
        <p:spPr>
          <a:xfrm>
            <a:off x="866225" y="1690750"/>
            <a:ext cx="9998700" cy="30324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rgbClr val="000000"/>
              </a:buClr>
              <a:buSzPts val="3700"/>
              <a:buFont typeface="Arial"/>
              <a:buNone/>
            </a:pPr>
            <a:r>
              <a:rPr b="0" i="0" lang="en-US" sz="3700" u="none" cap="none" strike="noStrike">
                <a:solidFill>
                  <a:schemeClr val="dk1"/>
                </a:solidFill>
                <a:latin typeface="Candara"/>
                <a:ea typeface="Candara"/>
                <a:cs typeface="Candara"/>
                <a:sym typeface="Candara"/>
              </a:rPr>
              <a:t>Saya akan menampilkan pertanyaan pada sesi kali ini, Bapak/Ibu silakan bisa menyiapkan jawabannya, beberapa perwakilan peserta akan saya persilakan untuk menyampaiakan jawabannya  secara langsung </a:t>
            </a:r>
            <a:endParaRPr b="0" i="0" sz="3700" u="none" cap="none" strike="noStrik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76"/>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76"/>
          <p:cNvSpPr txBox="1"/>
          <p:nvPr/>
        </p:nvSpPr>
        <p:spPr>
          <a:xfrm>
            <a:off x="492025" y="1340925"/>
            <a:ext cx="9998700" cy="4571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rPr b="0" i="0" lang="en-US" sz="3100" u="none" cap="none" strike="noStrike">
                <a:solidFill>
                  <a:schemeClr val="dk1"/>
                </a:solidFill>
                <a:latin typeface="Candara"/>
                <a:ea typeface="Candara"/>
                <a:cs typeface="Candara"/>
                <a:sym typeface="Candara"/>
              </a:rPr>
              <a:t>Menurut pemikiran Bapak/Ibu:</a:t>
            </a:r>
            <a:endParaRPr b="0" i="0" sz="3100" u="none" cap="none" strike="noStrike">
              <a:solidFill>
                <a:schemeClr val="dk1"/>
              </a:solidFill>
              <a:latin typeface="Candara"/>
              <a:ea typeface="Candara"/>
              <a:cs typeface="Candara"/>
              <a:sym typeface="Candara"/>
            </a:endParaRPr>
          </a:p>
          <a:p>
            <a:pPr indent="-311150" lvl="0" marL="342900" marR="0" rtl="0" algn="just">
              <a:lnSpc>
                <a:spcPct val="100000"/>
              </a:lnSpc>
              <a:spcBef>
                <a:spcPts val="0"/>
              </a:spcBef>
              <a:spcAft>
                <a:spcPts val="0"/>
              </a:spcAft>
              <a:buClr>
                <a:schemeClr val="dk1"/>
              </a:buClr>
              <a:buSzPts val="3100"/>
              <a:buFont typeface="Candara"/>
              <a:buAutoNum type="arabicPeriod"/>
            </a:pPr>
            <a:r>
              <a:rPr b="0" i="0" lang="en-US" sz="3100" u="none" cap="none" strike="noStrike">
                <a:solidFill>
                  <a:schemeClr val="dk1"/>
                </a:solidFill>
                <a:latin typeface="Candara"/>
                <a:ea typeface="Candara"/>
                <a:cs typeface="Candara"/>
                <a:sym typeface="Candara"/>
              </a:rPr>
              <a:t>Apa saja pertimbangan utama dalam adaptasi kurikulum?</a:t>
            </a:r>
            <a:endParaRPr b="0" i="0" sz="3100" u="none" cap="none" strike="noStrike">
              <a:solidFill>
                <a:schemeClr val="dk1"/>
              </a:solidFill>
              <a:latin typeface="Candara"/>
              <a:ea typeface="Candara"/>
              <a:cs typeface="Candara"/>
              <a:sym typeface="Candara"/>
            </a:endParaRPr>
          </a:p>
          <a:p>
            <a:pPr indent="-311150" lvl="0" marL="342900" marR="0" rtl="0" algn="just">
              <a:lnSpc>
                <a:spcPct val="100000"/>
              </a:lnSpc>
              <a:spcBef>
                <a:spcPts val="0"/>
              </a:spcBef>
              <a:spcAft>
                <a:spcPts val="0"/>
              </a:spcAft>
              <a:buClr>
                <a:schemeClr val="dk1"/>
              </a:buClr>
              <a:buSzPts val="3100"/>
              <a:buFont typeface="Candara"/>
              <a:buAutoNum type="arabicPeriod"/>
            </a:pPr>
            <a:r>
              <a:rPr b="0" i="0" lang="en-US" sz="3100" u="none" cap="none" strike="noStrike">
                <a:solidFill>
                  <a:schemeClr val="dk1"/>
                </a:solidFill>
                <a:latin typeface="Candara"/>
                <a:ea typeface="Candara"/>
                <a:cs typeface="Candara"/>
                <a:sym typeface="Candara"/>
              </a:rPr>
              <a:t>Ketika ada perubahan kurikulum di tingkat nasional,</a:t>
            </a:r>
            <a:endParaRPr b="0" i="0" sz="3100" u="none" cap="none" strike="noStrike">
              <a:solidFill>
                <a:schemeClr val="dk1"/>
              </a:solidFill>
              <a:latin typeface="Candara"/>
              <a:ea typeface="Candara"/>
              <a:cs typeface="Candara"/>
              <a:sym typeface="Candara"/>
            </a:endParaRPr>
          </a:p>
          <a:p>
            <a:pPr indent="-425450" lvl="0" marL="857250" marR="0" rtl="0" algn="just">
              <a:lnSpc>
                <a:spcPct val="100000"/>
              </a:lnSpc>
              <a:spcBef>
                <a:spcPts val="0"/>
              </a:spcBef>
              <a:spcAft>
                <a:spcPts val="0"/>
              </a:spcAft>
              <a:buClr>
                <a:schemeClr val="dk1"/>
              </a:buClr>
              <a:buSzPts val="3100"/>
              <a:buFont typeface="Candara"/>
              <a:buAutoNum type="alphaLcPeriod"/>
            </a:pPr>
            <a:r>
              <a:rPr b="0" i="0" lang="en-US" sz="3100" u="none" cap="none" strike="noStrike">
                <a:solidFill>
                  <a:schemeClr val="dk1"/>
                </a:solidFill>
                <a:latin typeface="Candara"/>
                <a:ea typeface="Candara"/>
                <a:cs typeface="Candara"/>
                <a:sym typeface="Candara"/>
              </a:rPr>
              <a:t>Sebagai individu apa yang dapat Bapak/Ibu lakukan dalam merespon perubahan tersebut?</a:t>
            </a:r>
            <a:endParaRPr b="0" i="0" sz="3100" u="none" cap="none" strike="noStrike">
              <a:solidFill>
                <a:schemeClr val="dk1"/>
              </a:solidFill>
              <a:latin typeface="Candara"/>
              <a:ea typeface="Candara"/>
              <a:cs typeface="Candara"/>
              <a:sym typeface="Candara"/>
            </a:endParaRPr>
          </a:p>
          <a:p>
            <a:pPr indent="-425450" lvl="0" marL="857250" marR="0" rtl="0" algn="just">
              <a:lnSpc>
                <a:spcPct val="100000"/>
              </a:lnSpc>
              <a:spcBef>
                <a:spcPts val="0"/>
              </a:spcBef>
              <a:spcAft>
                <a:spcPts val="0"/>
              </a:spcAft>
              <a:buClr>
                <a:schemeClr val="dk1"/>
              </a:buClr>
              <a:buSzPts val="3100"/>
              <a:buFont typeface="Candara"/>
              <a:buAutoNum type="alphaLcPeriod"/>
            </a:pPr>
            <a:r>
              <a:rPr b="0" i="0" lang="en-US" sz="3100" u="none" cap="none" strike="noStrike">
                <a:solidFill>
                  <a:schemeClr val="dk1"/>
                </a:solidFill>
                <a:latin typeface="Candara"/>
                <a:ea typeface="Candara"/>
                <a:cs typeface="Candara"/>
                <a:sym typeface="Candara"/>
              </a:rPr>
              <a:t>Sebagai anggota komunitas di sekolah apa yang dapat Bapak/Ibu lakukan dalam merespon perubahan tersebut?</a:t>
            </a:r>
            <a:endParaRPr b="0" i="0" sz="3100" u="none" cap="none" strike="noStrike">
              <a:solidFill>
                <a:schemeClr val="dk1"/>
              </a:solidFill>
              <a:latin typeface="Candara"/>
              <a:ea typeface="Candara"/>
              <a:cs typeface="Candara"/>
              <a:sym typeface="Candara"/>
            </a:endParaRPr>
          </a:p>
          <a:p>
            <a:pPr indent="0" lvl="0" marL="457200" marR="0" rtl="0" algn="l">
              <a:lnSpc>
                <a:spcPct val="100000"/>
              </a:lnSpc>
              <a:spcBef>
                <a:spcPts val="0"/>
              </a:spcBef>
              <a:spcAft>
                <a:spcPts val="0"/>
              </a:spcAft>
              <a:buClr>
                <a:srgbClr val="000000"/>
              </a:buClr>
              <a:buSzPts val="3700"/>
              <a:buFont typeface="Arial"/>
              <a:buNone/>
            </a:pPr>
            <a:r>
              <a:t/>
            </a:r>
            <a:endParaRPr b="0" i="0" sz="3700" u="none" cap="none" strike="noStrike">
              <a:solidFill>
                <a:schemeClr val="dk1"/>
              </a:solidFill>
              <a:latin typeface="Candara"/>
              <a:ea typeface="Candara"/>
              <a:cs typeface="Candara"/>
              <a:sym typeface="Candara"/>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77"/>
          <p:cNvSpPr txBox="1"/>
          <p:nvPr>
            <p:ph type="title"/>
          </p:nvPr>
        </p:nvSpPr>
        <p:spPr>
          <a:xfrm>
            <a:off x="233074" y="2102225"/>
            <a:ext cx="5558100" cy="20379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D81F7"/>
              </a:buClr>
              <a:buSzPts val="6000"/>
              <a:buFont typeface="Arial"/>
              <a:buNone/>
            </a:pPr>
            <a:r>
              <a:rPr b="1" lang="en-US">
                <a:latin typeface="Candara"/>
                <a:ea typeface="Candara"/>
                <a:cs typeface="Candara"/>
                <a:sym typeface="Candara"/>
              </a:rPr>
              <a:t>ELABORASI PEMAHAMAN</a:t>
            </a:r>
            <a:endParaRPr>
              <a:latin typeface="Candara"/>
              <a:ea typeface="Candara"/>
              <a:cs typeface="Candara"/>
              <a:sym typeface="Candara"/>
            </a:endParaRPr>
          </a:p>
        </p:txBody>
      </p:sp>
      <p:cxnSp>
        <p:nvCxnSpPr>
          <p:cNvPr id="554" name="Google Shape;554;p77"/>
          <p:cNvCxnSpPr/>
          <p:nvPr/>
        </p:nvCxnSpPr>
        <p:spPr>
          <a:xfrm>
            <a:off x="712694" y="4087903"/>
            <a:ext cx="4625700" cy="0"/>
          </a:xfrm>
          <a:prstGeom prst="straightConnector1">
            <a:avLst/>
          </a:prstGeom>
          <a:noFill/>
          <a:ln cap="flat" cmpd="sng" w="19050">
            <a:solidFill>
              <a:schemeClr val="accent2"/>
            </a:solidFill>
            <a:prstDash val="solid"/>
            <a:miter lim="800000"/>
            <a:headEnd len="sm" w="sm" type="none"/>
            <a:tailEnd len="sm" w="sm" type="none"/>
          </a:ln>
        </p:spPr>
      </p:cxnSp>
      <p:sp>
        <p:nvSpPr>
          <p:cNvPr id="555" name="Google Shape;555;p77"/>
          <p:cNvSpPr/>
          <p:nvPr/>
        </p:nvSpPr>
        <p:spPr>
          <a:xfrm>
            <a:off x="6880413" y="1109382"/>
            <a:ext cx="4639200" cy="4639200"/>
          </a:xfrm>
          <a:prstGeom prst="ellipse">
            <a:avLst/>
          </a:prstGeom>
          <a:noFill/>
          <a:ln cap="flat" cmpd="sng" w="57150">
            <a:solidFill>
              <a:srgbClr val="1D81F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Book, energy, idea, knowledge icon - Free download" id="556" name="Google Shape;556;p77"/>
          <p:cNvPicPr preferRelativeResize="0"/>
          <p:nvPr/>
        </p:nvPicPr>
        <p:blipFill rotWithShape="1">
          <a:blip r:embed="rId3">
            <a:alphaModFix/>
          </a:blip>
          <a:srcRect b="0" l="0" r="0" t="0"/>
          <a:stretch/>
        </p:blipFill>
        <p:spPr>
          <a:xfrm>
            <a:off x="7097716" y="1308848"/>
            <a:ext cx="4240303" cy="4240303"/>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78"/>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78"/>
          <p:cNvSpPr txBox="1"/>
          <p:nvPr/>
        </p:nvSpPr>
        <p:spPr>
          <a:xfrm>
            <a:off x="866225" y="1690750"/>
            <a:ext cx="9998700" cy="30324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rgbClr val="000000"/>
              </a:buClr>
              <a:buSzPts val="3700"/>
              <a:buFont typeface="Arial"/>
              <a:buNone/>
            </a:pPr>
            <a:r>
              <a:rPr b="0" i="0" lang="en-US" sz="3700" u="none" cap="none" strike="noStrike">
                <a:solidFill>
                  <a:schemeClr val="dk1"/>
                </a:solidFill>
                <a:latin typeface="Candara"/>
                <a:ea typeface="Candara"/>
                <a:cs typeface="Candara"/>
                <a:sym typeface="Candara"/>
              </a:rPr>
              <a:t>Saya akan menampilkan pertanyaan pada sesi kali ini, Bapak/Ibu silakan bisa menyiapkan jawabannya, beberapa perwakilan peserta akan saya persilakan untuk menyampaiakan jawabannya  secara langsung </a:t>
            </a:r>
            <a:endParaRPr b="0" i="0" sz="3700" u="none" cap="none" strike="noStrik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79"/>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79"/>
          <p:cNvSpPr txBox="1"/>
          <p:nvPr/>
        </p:nvSpPr>
        <p:spPr>
          <a:xfrm>
            <a:off x="858100" y="2520550"/>
            <a:ext cx="9998700" cy="13236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rgbClr val="000000"/>
              </a:buClr>
              <a:buSzPts val="3700"/>
              <a:buFont typeface="Arial"/>
              <a:buNone/>
            </a:pPr>
            <a:r>
              <a:rPr b="0" i="0" lang="en-US" sz="3700" u="none" cap="none" strike="noStrike">
                <a:solidFill>
                  <a:schemeClr val="dk1"/>
                </a:solidFill>
                <a:latin typeface="Candara"/>
                <a:ea typeface="Candara"/>
                <a:cs typeface="Candara"/>
                <a:sym typeface="Candara"/>
              </a:rPr>
              <a:t>Apa sebenarnya peran kurikulum dalam proses pembelajaran?</a:t>
            </a:r>
            <a:endParaRPr b="0" i="0" sz="3700" u="none" cap="none" strike="noStrik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80"/>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80"/>
          <p:cNvSpPr txBox="1"/>
          <p:nvPr/>
        </p:nvSpPr>
        <p:spPr>
          <a:xfrm>
            <a:off x="191000" y="976300"/>
            <a:ext cx="11285100" cy="661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100"/>
              <a:buFont typeface="Arial"/>
              <a:buNone/>
            </a:pPr>
            <a:r>
              <a:rPr b="0" i="0" lang="en-US" sz="3100" u="none" cap="none" strike="noStrike">
                <a:solidFill>
                  <a:schemeClr val="dk1"/>
                </a:solidFill>
                <a:latin typeface="Candara"/>
                <a:ea typeface="Candara"/>
                <a:cs typeface="Candara"/>
                <a:sym typeface="Candara"/>
              </a:rPr>
              <a:t>Apa sebenarnya peran kurikulum dalam proses pembelajaran?</a:t>
            </a:r>
            <a:endParaRPr b="0" i="0" sz="3100" u="none" cap="none" strike="noStrike">
              <a:solidFill>
                <a:srgbClr val="000000"/>
              </a:solidFill>
              <a:latin typeface="Arial"/>
              <a:ea typeface="Arial"/>
              <a:cs typeface="Arial"/>
              <a:sym typeface="Arial"/>
            </a:endParaRPr>
          </a:p>
        </p:txBody>
      </p:sp>
      <p:sp>
        <p:nvSpPr>
          <p:cNvPr id="575" name="Google Shape;575;p80"/>
          <p:cNvSpPr txBox="1"/>
          <p:nvPr/>
        </p:nvSpPr>
        <p:spPr>
          <a:xfrm>
            <a:off x="273900" y="1955150"/>
            <a:ext cx="9957600" cy="326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Candara"/>
                <a:ea typeface="Candara"/>
                <a:cs typeface="Candara"/>
                <a:sym typeface="Candara"/>
              </a:rPr>
              <a:t>Sebagai panduan dan acuan untuk proses pembelajaran, antara lain:</a:t>
            </a:r>
            <a:endParaRPr b="0" i="0" sz="2500" u="none" cap="none" strike="noStrike">
              <a:solidFill>
                <a:srgbClr val="000000"/>
              </a:solidFill>
              <a:latin typeface="Candara"/>
              <a:ea typeface="Candara"/>
              <a:cs typeface="Candara"/>
              <a:sym typeface="Candara"/>
            </a:endParaRPr>
          </a:p>
          <a:p>
            <a:pPr indent="-387350" lvl="0" marL="457200" marR="0" rtl="0" algn="l">
              <a:lnSpc>
                <a:spcPct val="100000"/>
              </a:lnSpc>
              <a:spcBef>
                <a:spcPts val="0"/>
              </a:spcBef>
              <a:spcAft>
                <a:spcPts val="0"/>
              </a:spcAft>
              <a:buClr>
                <a:srgbClr val="000000"/>
              </a:buClr>
              <a:buSzPts val="2500"/>
              <a:buFont typeface="Candara"/>
              <a:buChar char="●"/>
            </a:pPr>
            <a:r>
              <a:rPr b="0" i="0" lang="en-US" sz="2500" u="none" cap="none" strike="noStrike">
                <a:solidFill>
                  <a:srgbClr val="000000"/>
                </a:solidFill>
                <a:latin typeface="Candara"/>
                <a:ea typeface="Candara"/>
                <a:cs typeface="Candara"/>
                <a:sym typeface="Candara"/>
              </a:rPr>
              <a:t>Apa tujuan belajar murid, kompetensi apa yang ingin dicapai sebagai pemenuhan kebutuhan murid masa kini dan proyeksi masa depannya</a:t>
            </a:r>
            <a:endParaRPr b="0" i="0" sz="2500" u="none" cap="none" strike="noStrike">
              <a:solidFill>
                <a:srgbClr val="000000"/>
              </a:solidFill>
              <a:latin typeface="Candara"/>
              <a:ea typeface="Candara"/>
              <a:cs typeface="Candara"/>
              <a:sym typeface="Candara"/>
            </a:endParaRPr>
          </a:p>
          <a:p>
            <a:pPr indent="-387350" lvl="0" marL="457200" marR="0" rtl="0" algn="l">
              <a:lnSpc>
                <a:spcPct val="100000"/>
              </a:lnSpc>
              <a:spcBef>
                <a:spcPts val="0"/>
              </a:spcBef>
              <a:spcAft>
                <a:spcPts val="0"/>
              </a:spcAft>
              <a:buClr>
                <a:srgbClr val="000000"/>
              </a:buClr>
              <a:buSzPts val="2500"/>
              <a:buFont typeface="Candara"/>
              <a:buChar char="●"/>
            </a:pPr>
            <a:r>
              <a:rPr b="0" i="0" lang="en-US" sz="2500" u="none" cap="none" strike="noStrike">
                <a:solidFill>
                  <a:srgbClr val="000000"/>
                </a:solidFill>
                <a:latin typeface="Candara"/>
                <a:ea typeface="Candara"/>
                <a:cs typeface="Candara"/>
                <a:sym typeface="Candara"/>
              </a:rPr>
              <a:t>Bagaimana cara mencapai kompetensi tersebut</a:t>
            </a:r>
            <a:endParaRPr b="0" i="0" sz="2500" u="none" cap="none" strike="noStrike">
              <a:solidFill>
                <a:srgbClr val="000000"/>
              </a:solidFill>
              <a:latin typeface="Candara"/>
              <a:ea typeface="Candara"/>
              <a:cs typeface="Candara"/>
              <a:sym typeface="Candara"/>
            </a:endParaRPr>
          </a:p>
          <a:p>
            <a:pPr indent="-387350" lvl="0" marL="457200" marR="0" rtl="0" algn="l">
              <a:lnSpc>
                <a:spcPct val="100000"/>
              </a:lnSpc>
              <a:spcBef>
                <a:spcPts val="0"/>
              </a:spcBef>
              <a:spcAft>
                <a:spcPts val="0"/>
              </a:spcAft>
              <a:buClr>
                <a:srgbClr val="000000"/>
              </a:buClr>
              <a:buSzPts val="2500"/>
              <a:buFont typeface="Candara"/>
              <a:buChar char="●"/>
            </a:pPr>
            <a:r>
              <a:rPr b="0" i="0" lang="en-US" sz="2500" u="none" cap="none" strike="noStrike">
                <a:solidFill>
                  <a:srgbClr val="000000"/>
                </a:solidFill>
                <a:latin typeface="Candara"/>
                <a:ea typeface="Candara"/>
                <a:cs typeface="Candara"/>
                <a:sym typeface="Candara"/>
              </a:rPr>
              <a:t>Apa saja prinsip-prinsip yang harus diterapkan dalam proses pembelajaran (panduan pedagogik/pembelajaran)</a:t>
            </a:r>
            <a:endParaRPr b="0" i="0" sz="2500" u="none" cap="none" strike="noStrike">
              <a:solidFill>
                <a:srgbClr val="000000"/>
              </a:solidFill>
              <a:latin typeface="Candara"/>
              <a:ea typeface="Candara"/>
              <a:cs typeface="Candara"/>
              <a:sym typeface="Candara"/>
            </a:endParaRPr>
          </a:p>
          <a:p>
            <a:pPr indent="-387350" lvl="0" marL="457200" marR="0" rtl="0" algn="l">
              <a:lnSpc>
                <a:spcPct val="100000"/>
              </a:lnSpc>
              <a:spcBef>
                <a:spcPts val="0"/>
              </a:spcBef>
              <a:spcAft>
                <a:spcPts val="0"/>
              </a:spcAft>
              <a:buClr>
                <a:srgbClr val="000000"/>
              </a:buClr>
              <a:buSzPts val="2500"/>
              <a:buFont typeface="Candara"/>
              <a:buChar char="●"/>
            </a:pPr>
            <a:r>
              <a:rPr b="0" i="0" lang="en-US" sz="2500" u="none" cap="none" strike="noStrike">
                <a:solidFill>
                  <a:srgbClr val="000000"/>
                </a:solidFill>
                <a:latin typeface="Candara"/>
                <a:ea typeface="Candara"/>
                <a:cs typeface="Candara"/>
                <a:sym typeface="Candara"/>
              </a:rPr>
              <a:t>Apa saja prinsip-prinsip asesmen yang perlu diimplementasikan saat pembelajaran berlangsung</a:t>
            </a:r>
            <a:endParaRPr b="0" i="0" sz="2500" u="none" cap="none" strike="noStrike">
              <a:solidFill>
                <a:srgbClr val="000000"/>
              </a:solidFill>
              <a:latin typeface="Candara"/>
              <a:ea typeface="Candara"/>
              <a:cs typeface="Candara"/>
              <a:sym typeface="Candara"/>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81"/>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81"/>
          <p:cNvSpPr txBox="1"/>
          <p:nvPr/>
        </p:nvSpPr>
        <p:spPr>
          <a:xfrm>
            <a:off x="858100" y="2520550"/>
            <a:ext cx="9998700" cy="13236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rgbClr val="000000"/>
              </a:buClr>
              <a:buSzPts val="3700"/>
              <a:buFont typeface="Arial"/>
              <a:buNone/>
            </a:pPr>
            <a:r>
              <a:rPr b="0" i="0" lang="en-US" sz="3700" u="none" cap="none" strike="noStrike">
                <a:solidFill>
                  <a:schemeClr val="dk1"/>
                </a:solidFill>
                <a:latin typeface="Candara"/>
                <a:ea typeface="Candara"/>
                <a:cs typeface="Candara"/>
                <a:sym typeface="Candara"/>
              </a:rPr>
              <a:t>Ketika kurikulum berubah, apa saja implikasi yang mengikutinya?</a:t>
            </a:r>
            <a:endParaRPr b="0" i="0" sz="3700" u="none" cap="none" strike="noStrik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82"/>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82"/>
          <p:cNvSpPr txBox="1"/>
          <p:nvPr/>
        </p:nvSpPr>
        <p:spPr>
          <a:xfrm>
            <a:off x="353725" y="1107100"/>
            <a:ext cx="99987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ndara"/>
                <a:ea typeface="Candara"/>
                <a:cs typeface="Candara"/>
                <a:sym typeface="Candara"/>
              </a:rPr>
              <a:t>Ketika kurikulum berubah, apa saja implikasi yang mengikutinya?</a:t>
            </a:r>
            <a:endParaRPr b="0" i="0" sz="2800" u="none" cap="none" strike="noStrike">
              <a:solidFill>
                <a:srgbClr val="000000"/>
              </a:solidFill>
              <a:latin typeface="Arial"/>
              <a:ea typeface="Arial"/>
              <a:cs typeface="Arial"/>
              <a:sym typeface="Arial"/>
            </a:endParaRPr>
          </a:p>
        </p:txBody>
      </p:sp>
      <p:sp>
        <p:nvSpPr>
          <p:cNvPr id="588" name="Google Shape;588;p82"/>
          <p:cNvSpPr txBox="1"/>
          <p:nvPr/>
        </p:nvSpPr>
        <p:spPr>
          <a:xfrm>
            <a:off x="534225" y="1963300"/>
            <a:ext cx="9558900" cy="3447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000000"/>
              </a:buClr>
              <a:buSzPts val="2200"/>
              <a:buFont typeface="Candara"/>
              <a:buChar char="●"/>
            </a:pPr>
            <a:r>
              <a:rPr b="0" i="0" lang="en-US" sz="2200" u="none" cap="none" strike="noStrike">
                <a:solidFill>
                  <a:srgbClr val="000000"/>
                </a:solidFill>
                <a:latin typeface="Candara"/>
                <a:ea typeface="Candara"/>
                <a:cs typeface="Candara"/>
                <a:sym typeface="Candara"/>
              </a:rPr>
              <a:t>Arah perubahan struktur kurikulum beserta komponennya</a:t>
            </a:r>
            <a:endParaRPr b="0" i="0" sz="2200" u="none" cap="none" strike="noStrike">
              <a:solidFill>
                <a:srgbClr val="000000"/>
              </a:solidFill>
              <a:latin typeface="Candara"/>
              <a:ea typeface="Candara"/>
              <a:cs typeface="Candara"/>
              <a:sym typeface="Candara"/>
            </a:endParaRPr>
          </a:p>
          <a:p>
            <a:pPr indent="-368300" lvl="0" marL="457200" marR="0" rtl="0" algn="l">
              <a:lnSpc>
                <a:spcPct val="100000"/>
              </a:lnSpc>
              <a:spcBef>
                <a:spcPts val="0"/>
              </a:spcBef>
              <a:spcAft>
                <a:spcPts val="0"/>
              </a:spcAft>
              <a:buClr>
                <a:srgbClr val="000000"/>
              </a:buClr>
              <a:buSzPts val="2200"/>
              <a:buFont typeface="Candara"/>
              <a:buChar char="●"/>
            </a:pPr>
            <a:r>
              <a:rPr b="0" i="0" lang="en-US" sz="2200" u="none" cap="none" strike="noStrike">
                <a:solidFill>
                  <a:srgbClr val="000000"/>
                </a:solidFill>
                <a:latin typeface="Candara"/>
                <a:ea typeface="Candara"/>
                <a:cs typeface="Candara"/>
                <a:sym typeface="Candara"/>
              </a:rPr>
              <a:t>Apa yang menjadi tujuan pembelajarannya </a:t>
            </a:r>
            <a:endParaRPr b="0" i="0" sz="2200" u="none" cap="none" strike="noStrike">
              <a:solidFill>
                <a:srgbClr val="000000"/>
              </a:solidFill>
              <a:latin typeface="Candara"/>
              <a:ea typeface="Candara"/>
              <a:cs typeface="Candara"/>
              <a:sym typeface="Candara"/>
            </a:endParaRPr>
          </a:p>
          <a:p>
            <a:pPr indent="-368300" lvl="0" marL="457200" marR="0" rtl="0" algn="l">
              <a:lnSpc>
                <a:spcPct val="100000"/>
              </a:lnSpc>
              <a:spcBef>
                <a:spcPts val="0"/>
              </a:spcBef>
              <a:spcAft>
                <a:spcPts val="0"/>
              </a:spcAft>
              <a:buClr>
                <a:srgbClr val="000000"/>
              </a:buClr>
              <a:buSzPts val="2200"/>
              <a:buFont typeface="Candara"/>
              <a:buChar char="●"/>
            </a:pPr>
            <a:r>
              <a:rPr b="0" i="0" lang="en-US" sz="2200" u="none" cap="none" strike="noStrike">
                <a:solidFill>
                  <a:srgbClr val="000000"/>
                </a:solidFill>
                <a:latin typeface="Candara"/>
                <a:ea typeface="Candara"/>
                <a:cs typeface="Candara"/>
                <a:sym typeface="Candara"/>
              </a:rPr>
              <a:t>kompetensi dan value apa yang akan dikembangkan sebagai tujuan dari pembelajaran</a:t>
            </a:r>
            <a:endParaRPr b="0" i="0" sz="2200" u="none" cap="none" strike="noStrike">
              <a:solidFill>
                <a:srgbClr val="000000"/>
              </a:solidFill>
              <a:latin typeface="Candara"/>
              <a:ea typeface="Candara"/>
              <a:cs typeface="Candara"/>
              <a:sym typeface="Candara"/>
            </a:endParaRPr>
          </a:p>
          <a:p>
            <a:pPr indent="-368300" lvl="0" marL="457200" marR="0" rtl="0" algn="l">
              <a:lnSpc>
                <a:spcPct val="100000"/>
              </a:lnSpc>
              <a:spcBef>
                <a:spcPts val="0"/>
              </a:spcBef>
              <a:spcAft>
                <a:spcPts val="0"/>
              </a:spcAft>
              <a:buClr>
                <a:srgbClr val="000000"/>
              </a:buClr>
              <a:buSzPts val="2200"/>
              <a:buFont typeface="Candara"/>
              <a:buChar char="●"/>
            </a:pPr>
            <a:r>
              <a:rPr b="0" i="0" lang="en-US" sz="2200" u="none" cap="none" strike="noStrike">
                <a:solidFill>
                  <a:srgbClr val="000000"/>
                </a:solidFill>
                <a:latin typeface="Candara"/>
                <a:ea typeface="Candara"/>
                <a:cs typeface="Candara"/>
                <a:sym typeface="Candara"/>
              </a:rPr>
              <a:t>Bagaimana cara/prinsip pembelajaran yang perlu dilakukan</a:t>
            </a:r>
            <a:endParaRPr b="0" i="0" sz="2200" u="none" cap="none" strike="noStrike">
              <a:solidFill>
                <a:srgbClr val="000000"/>
              </a:solidFill>
              <a:latin typeface="Candara"/>
              <a:ea typeface="Candara"/>
              <a:cs typeface="Candara"/>
              <a:sym typeface="Candara"/>
            </a:endParaRPr>
          </a:p>
          <a:p>
            <a:pPr indent="-368300" lvl="0" marL="457200" marR="0" rtl="0" algn="l">
              <a:lnSpc>
                <a:spcPct val="100000"/>
              </a:lnSpc>
              <a:spcBef>
                <a:spcPts val="0"/>
              </a:spcBef>
              <a:spcAft>
                <a:spcPts val="0"/>
              </a:spcAft>
              <a:buClr>
                <a:srgbClr val="000000"/>
              </a:buClr>
              <a:buSzPts val="2200"/>
              <a:buFont typeface="Candara"/>
              <a:buChar char="●"/>
            </a:pPr>
            <a:r>
              <a:rPr b="0" i="0" lang="en-US" sz="2200" u="none" cap="none" strike="noStrike">
                <a:solidFill>
                  <a:srgbClr val="000000"/>
                </a:solidFill>
                <a:latin typeface="Candara"/>
                <a:ea typeface="Candara"/>
                <a:cs typeface="Candara"/>
                <a:sym typeface="Candara"/>
              </a:rPr>
              <a:t>Bagaimana cara/prinsip asesmen yang perlu dilakukan</a:t>
            </a:r>
            <a:endParaRPr b="0" i="0" sz="2200" u="none" cap="none" strike="noStrike">
              <a:solidFill>
                <a:srgbClr val="000000"/>
              </a:solidFill>
              <a:latin typeface="Candara"/>
              <a:ea typeface="Candara"/>
              <a:cs typeface="Candara"/>
              <a:sym typeface="Candara"/>
            </a:endParaRPr>
          </a:p>
          <a:p>
            <a:pPr indent="-368300" lvl="0" marL="457200" marR="0" rtl="0" algn="l">
              <a:lnSpc>
                <a:spcPct val="100000"/>
              </a:lnSpc>
              <a:spcBef>
                <a:spcPts val="0"/>
              </a:spcBef>
              <a:spcAft>
                <a:spcPts val="0"/>
              </a:spcAft>
              <a:buClr>
                <a:srgbClr val="000000"/>
              </a:buClr>
              <a:buSzPts val="2200"/>
              <a:buFont typeface="Candara"/>
              <a:buChar char="●"/>
            </a:pPr>
            <a:r>
              <a:rPr b="0" i="0" lang="en-US" sz="2200" u="none" cap="none" strike="noStrike">
                <a:solidFill>
                  <a:srgbClr val="000000"/>
                </a:solidFill>
                <a:latin typeface="Candara"/>
                <a:ea typeface="Candara"/>
                <a:cs typeface="Candara"/>
                <a:sym typeface="Candara"/>
              </a:rPr>
              <a:t>Bagaimana cara melakukaj adaptasi kurikulum untuk satuan pendidikan masing-masing yang kontekstual dengan satuan pendidikan dan kebutuhan muridnya</a:t>
            </a:r>
            <a:endParaRPr b="0" i="0" sz="2200" u="none" cap="none" strike="noStrike">
              <a:solidFill>
                <a:srgbClr val="000000"/>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83"/>
          <p:cNvSpPr txBox="1"/>
          <p:nvPr>
            <p:ph type="title"/>
          </p:nvPr>
        </p:nvSpPr>
        <p:spPr>
          <a:xfrm>
            <a:off x="233074" y="2102225"/>
            <a:ext cx="5558100" cy="20379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D81F7"/>
              </a:buClr>
              <a:buSzPts val="6000"/>
              <a:buFont typeface="Arial"/>
              <a:buNone/>
            </a:pPr>
            <a:r>
              <a:rPr b="1" lang="en-US">
                <a:latin typeface="Candara"/>
                <a:ea typeface="Candara"/>
                <a:cs typeface="Candara"/>
                <a:sym typeface="Candara"/>
              </a:rPr>
              <a:t>(RENCANA) AKSI NYATA</a:t>
            </a:r>
            <a:endParaRPr>
              <a:latin typeface="Candara"/>
              <a:ea typeface="Candara"/>
              <a:cs typeface="Candara"/>
              <a:sym typeface="Candara"/>
            </a:endParaRPr>
          </a:p>
        </p:txBody>
      </p:sp>
      <p:cxnSp>
        <p:nvCxnSpPr>
          <p:cNvPr id="594" name="Google Shape;594;p83"/>
          <p:cNvCxnSpPr/>
          <p:nvPr/>
        </p:nvCxnSpPr>
        <p:spPr>
          <a:xfrm>
            <a:off x="712694" y="4087903"/>
            <a:ext cx="4625700" cy="0"/>
          </a:xfrm>
          <a:prstGeom prst="straightConnector1">
            <a:avLst/>
          </a:prstGeom>
          <a:noFill/>
          <a:ln cap="flat" cmpd="sng" w="19050">
            <a:solidFill>
              <a:schemeClr val="accent2"/>
            </a:solidFill>
            <a:prstDash val="solid"/>
            <a:miter lim="800000"/>
            <a:headEnd len="sm" w="sm" type="none"/>
            <a:tailEnd len="sm" w="sm" type="none"/>
          </a:ln>
        </p:spPr>
      </p:cxnSp>
      <p:sp>
        <p:nvSpPr>
          <p:cNvPr id="595" name="Google Shape;595;p83"/>
          <p:cNvSpPr/>
          <p:nvPr/>
        </p:nvSpPr>
        <p:spPr>
          <a:xfrm>
            <a:off x="6880413" y="1109382"/>
            <a:ext cx="4639200" cy="4639200"/>
          </a:xfrm>
          <a:prstGeom prst="ellipse">
            <a:avLst/>
          </a:prstGeom>
          <a:noFill/>
          <a:ln cap="flat" cmpd="sng" w="57150">
            <a:solidFill>
              <a:srgbClr val="1D81F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Book, energy, idea, knowledge icon - Free download" id="596" name="Google Shape;596;p83"/>
          <p:cNvPicPr preferRelativeResize="0"/>
          <p:nvPr/>
        </p:nvPicPr>
        <p:blipFill rotWithShape="1">
          <a:blip r:embed="rId3">
            <a:alphaModFix/>
          </a:blip>
          <a:srcRect b="0" l="0" r="0" t="0"/>
          <a:stretch/>
        </p:blipFill>
        <p:spPr>
          <a:xfrm>
            <a:off x="7097716" y="1308848"/>
            <a:ext cx="4240303" cy="424030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30"/>
          <p:cNvPicPr preferRelativeResize="0"/>
          <p:nvPr/>
        </p:nvPicPr>
        <p:blipFill rotWithShape="1">
          <a:blip r:embed="rId3">
            <a:alphaModFix/>
          </a:blip>
          <a:srcRect b="0" l="0" r="0" t="0"/>
          <a:stretch/>
        </p:blipFill>
        <p:spPr>
          <a:xfrm>
            <a:off x="6499150" y="4328475"/>
            <a:ext cx="4113900" cy="2971150"/>
          </a:xfrm>
          <a:prstGeom prst="rect">
            <a:avLst/>
          </a:prstGeom>
          <a:noFill/>
          <a:ln>
            <a:noFill/>
          </a:ln>
        </p:spPr>
      </p:pic>
      <p:sp>
        <p:nvSpPr>
          <p:cNvPr id="203" name="Google Shape;203;p30"/>
          <p:cNvSpPr txBox="1"/>
          <p:nvPr/>
        </p:nvSpPr>
        <p:spPr>
          <a:xfrm>
            <a:off x="-471862" y="784249"/>
            <a:ext cx="3917400" cy="8910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1D81F7"/>
              </a:buClr>
              <a:buSzPts val="4200"/>
              <a:buFont typeface="Arial"/>
              <a:buNone/>
            </a:pPr>
            <a:r>
              <a:rPr b="1" i="0" lang="en-US" sz="4200" u="none" cap="none" strike="noStrike">
                <a:solidFill>
                  <a:srgbClr val="1D81F7"/>
                </a:solidFill>
                <a:latin typeface="Arial"/>
                <a:ea typeface="Arial"/>
                <a:cs typeface="Arial"/>
                <a:sym typeface="Arial"/>
              </a:rPr>
              <a:t>AGENDA</a:t>
            </a:r>
            <a:endParaRPr b="1" i="0" sz="4200" u="none" cap="none" strike="noStrike">
              <a:solidFill>
                <a:srgbClr val="1D81F7"/>
              </a:solidFill>
              <a:latin typeface="Arial"/>
              <a:ea typeface="Arial"/>
              <a:cs typeface="Arial"/>
              <a:sym typeface="Arial"/>
            </a:endParaRPr>
          </a:p>
        </p:txBody>
      </p:sp>
      <p:sp>
        <p:nvSpPr>
          <p:cNvPr id="204" name="Google Shape;204;p30"/>
          <p:cNvSpPr/>
          <p:nvPr/>
        </p:nvSpPr>
        <p:spPr>
          <a:xfrm>
            <a:off x="149125" y="1629750"/>
            <a:ext cx="5474527" cy="5136608"/>
          </a:xfrm>
          <a:custGeom>
            <a:rect b="b" l="l" r="r" t="t"/>
            <a:pathLst>
              <a:path extrusionOk="0" fill="none" h="2964853" w="3917372">
                <a:moveTo>
                  <a:pt x="0" y="0"/>
                </a:moveTo>
                <a:cubicBezTo>
                  <a:pt x="896618" y="-49533"/>
                  <a:pt x="3400796" y="-14809"/>
                  <a:pt x="3917372" y="0"/>
                </a:cubicBezTo>
                <a:cubicBezTo>
                  <a:pt x="4005011" y="798597"/>
                  <a:pt x="3844693" y="1505227"/>
                  <a:pt x="3917372" y="2964853"/>
                </a:cubicBezTo>
                <a:cubicBezTo>
                  <a:pt x="2195304" y="2916622"/>
                  <a:pt x="1209812" y="3049308"/>
                  <a:pt x="0" y="2964853"/>
                </a:cubicBezTo>
                <a:cubicBezTo>
                  <a:pt x="-38581" y="2394041"/>
                  <a:pt x="63341" y="709995"/>
                  <a:pt x="0" y="0"/>
                </a:cubicBezTo>
                <a:close/>
              </a:path>
              <a:path extrusionOk="0" h="2964853" w="3917372">
                <a:moveTo>
                  <a:pt x="0" y="0"/>
                </a:moveTo>
                <a:cubicBezTo>
                  <a:pt x="1750086" y="118645"/>
                  <a:pt x="3194212" y="116012"/>
                  <a:pt x="3917372" y="0"/>
                </a:cubicBezTo>
                <a:cubicBezTo>
                  <a:pt x="3784490" y="1171927"/>
                  <a:pt x="4002323" y="1487972"/>
                  <a:pt x="3917372" y="2964853"/>
                </a:cubicBezTo>
                <a:cubicBezTo>
                  <a:pt x="2275116" y="3099453"/>
                  <a:pt x="1011532" y="2807657"/>
                  <a:pt x="0" y="2964853"/>
                </a:cubicBezTo>
                <a:cubicBezTo>
                  <a:pt x="-20187" y="1975429"/>
                  <a:pt x="-152480" y="366102"/>
                  <a:pt x="0" y="0"/>
                </a:cubicBezTo>
                <a:close/>
              </a:path>
            </a:pathLst>
          </a:custGeom>
          <a:noFill/>
          <a:ln cap="flat" cmpd="sng" w="12700">
            <a:solidFill>
              <a:srgbClr val="1D81F7"/>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349250" lvl="0" marL="457200" marR="0" rtl="0" algn="l">
              <a:lnSpc>
                <a:spcPct val="100000"/>
              </a:lnSpc>
              <a:spcBef>
                <a:spcPts val="0"/>
              </a:spcBef>
              <a:spcAft>
                <a:spcPts val="0"/>
              </a:spcAft>
              <a:buClr>
                <a:schemeClr val="dk1"/>
              </a:buClr>
              <a:buSzPts val="1900"/>
              <a:buFont typeface="Arial"/>
              <a:buChar char="●"/>
            </a:pPr>
            <a:r>
              <a:rPr b="1" i="0" lang="en-US" sz="1900" u="none" cap="none" strike="noStrike">
                <a:solidFill>
                  <a:schemeClr val="dk1"/>
                </a:solidFill>
                <a:latin typeface="Arial"/>
                <a:ea typeface="Arial"/>
                <a:cs typeface="Arial"/>
                <a:sym typeface="Arial"/>
              </a:rPr>
              <a:t>Mulai dari diri </a:t>
            </a:r>
            <a:r>
              <a:rPr b="0" i="0" lang="en-US" sz="1900" u="none" cap="none" strike="noStrike">
                <a:solidFill>
                  <a:schemeClr val="dk1"/>
                </a:solidFill>
                <a:latin typeface="Arial"/>
                <a:ea typeface="Arial"/>
                <a:cs typeface="Arial"/>
                <a:sym typeface="Arial"/>
              </a:rPr>
              <a:t>: </a:t>
            </a:r>
            <a:endParaRPr b="0" i="0" sz="19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1100"/>
              <a:buFont typeface="Arial"/>
              <a:buNone/>
            </a:pPr>
            <a:r>
              <a:rPr b="0" i="0" lang="en-US" sz="1900" u="none" cap="none" strike="noStrike">
                <a:solidFill>
                  <a:schemeClr val="dk1"/>
                </a:solidFill>
                <a:latin typeface="Arial"/>
                <a:ea typeface="Arial"/>
                <a:cs typeface="Arial"/>
                <a:sym typeface="Arial"/>
              </a:rPr>
              <a:t>Menjawab pertanyaan pemantik</a:t>
            </a:r>
            <a:endParaRPr b="0" i="0" sz="1900" u="none" cap="none" strike="noStrike">
              <a:solidFill>
                <a:schemeClr val="dk1"/>
              </a:solidFill>
              <a:latin typeface="Arial"/>
              <a:ea typeface="Arial"/>
              <a:cs typeface="Arial"/>
              <a:sym typeface="Arial"/>
            </a:endParaRPr>
          </a:p>
          <a:p>
            <a:pPr indent="-349250" lvl="0" marL="457200" marR="0" rtl="0" algn="l">
              <a:lnSpc>
                <a:spcPct val="100000"/>
              </a:lnSpc>
              <a:spcBef>
                <a:spcPts val="0"/>
              </a:spcBef>
              <a:spcAft>
                <a:spcPts val="0"/>
              </a:spcAft>
              <a:buClr>
                <a:schemeClr val="dk1"/>
              </a:buClr>
              <a:buSzPts val="1900"/>
              <a:buFont typeface="Arial"/>
              <a:buChar char="●"/>
            </a:pPr>
            <a:r>
              <a:rPr b="1" i="0" lang="en-US" sz="1900" u="none" cap="none" strike="noStrike">
                <a:solidFill>
                  <a:schemeClr val="dk1"/>
                </a:solidFill>
                <a:latin typeface="Arial"/>
                <a:ea typeface="Arial"/>
                <a:cs typeface="Arial"/>
                <a:sym typeface="Arial"/>
              </a:rPr>
              <a:t>Eksplorasi konsep 1</a:t>
            </a:r>
            <a:r>
              <a:rPr b="0" i="0" lang="en-US" sz="1900" u="none" cap="none" strike="noStrike">
                <a:solidFill>
                  <a:schemeClr val="dk1"/>
                </a:solidFill>
                <a:latin typeface="Arial"/>
                <a:ea typeface="Arial"/>
                <a:cs typeface="Arial"/>
                <a:sym typeface="Arial"/>
              </a:rPr>
              <a:t>: </a:t>
            </a:r>
            <a:endParaRPr b="0" i="0" sz="19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1100"/>
              <a:buFont typeface="Arial"/>
              <a:buNone/>
            </a:pPr>
            <a:r>
              <a:rPr b="0" i="0" lang="en-US" sz="1900" u="none" cap="none" strike="noStrike">
                <a:solidFill>
                  <a:schemeClr val="dk1"/>
                </a:solidFill>
                <a:latin typeface="Arial"/>
                <a:ea typeface="Arial"/>
                <a:cs typeface="Arial"/>
                <a:sym typeface="Arial"/>
              </a:rPr>
              <a:t>Diskusi mengenai apa itu kurikulum dan peran dan fungsinya </a:t>
            </a:r>
            <a:endParaRPr b="0" i="0" sz="1900" u="none" cap="none" strike="noStrike">
              <a:solidFill>
                <a:schemeClr val="dk1"/>
              </a:solidFill>
              <a:latin typeface="Arial"/>
              <a:ea typeface="Arial"/>
              <a:cs typeface="Arial"/>
              <a:sym typeface="Arial"/>
            </a:endParaRPr>
          </a:p>
          <a:p>
            <a:pPr indent="-349250" lvl="0" marL="457200" marR="0" rtl="0" algn="l">
              <a:lnSpc>
                <a:spcPct val="100000"/>
              </a:lnSpc>
              <a:spcBef>
                <a:spcPts val="0"/>
              </a:spcBef>
              <a:spcAft>
                <a:spcPts val="0"/>
              </a:spcAft>
              <a:buClr>
                <a:schemeClr val="dk1"/>
              </a:buClr>
              <a:buSzPts val="1900"/>
              <a:buFont typeface="Arial"/>
              <a:buChar char="●"/>
            </a:pPr>
            <a:r>
              <a:rPr b="1" i="0" lang="en-US" sz="1900" u="none" cap="none" strike="noStrike">
                <a:solidFill>
                  <a:schemeClr val="dk1"/>
                </a:solidFill>
                <a:latin typeface="Arial"/>
                <a:ea typeface="Arial"/>
                <a:cs typeface="Arial"/>
                <a:sym typeface="Arial"/>
              </a:rPr>
              <a:t>Ruang kolaborasi 1</a:t>
            </a:r>
            <a:r>
              <a:rPr b="0" i="0" lang="en-US" sz="1900" u="none" cap="none" strike="noStrike">
                <a:solidFill>
                  <a:schemeClr val="dk1"/>
                </a:solidFill>
                <a:latin typeface="Arial"/>
                <a:ea typeface="Arial"/>
                <a:cs typeface="Arial"/>
                <a:sym typeface="Arial"/>
              </a:rPr>
              <a:t>:</a:t>
            </a:r>
            <a:endParaRPr b="0" i="0" sz="19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1100"/>
              <a:buFont typeface="Arial"/>
              <a:buNone/>
            </a:pPr>
            <a:r>
              <a:rPr b="0" i="0" lang="en-US" sz="1900" u="none" cap="none" strike="noStrike">
                <a:solidFill>
                  <a:schemeClr val="dk1"/>
                </a:solidFill>
                <a:latin typeface="Arial"/>
                <a:ea typeface="Arial"/>
                <a:cs typeface="Arial"/>
                <a:sym typeface="Arial"/>
              </a:rPr>
              <a:t>Diskusi mengenai perbedaan generasi murid</a:t>
            </a:r>
            <a:endParaRPr b="0" i="0" sz="1900" u="none" cap="none" strike="noStrike">
              <a:solidFill>
                <a:schemeClr val="dk1"/>
              </a:solidFill>
              <a:latin typeface="Arial"/>
              <a:ea typeface="Arial"/>
              <a:cs typeface="Arial"/>
              <a:sym typeface="Arial"/>
            </a:endParaRPr>
          </a:p>
          <a:p>
            <a:pPr indent="-349250" lvl="0" marL="457200" marR="0" rtl="0" algn="l">
              <a:lnSpc>
                <a:spcPct val="100000"/>
              </a:lnSpc>
              <a:spcBef>
                <a:spcPts val="0"/>
              </a:spcBef>
              <a:spcAft>
                <a:spcPts val="0"/>
              </a:spcAft>
              <a:buClr>
                <a:schemeClr val="dk1"/>
              </a:buClr>
              <a:buSzPts val="1900"/>
              <a:buFont typeface="Arial"/>
              <a:buChar char="●"/>
            </a:pPr>
            <a:r>
              <a:rPr b="1" i="0" lang="en-US" sz="1900" u="none" cap="none" strike="noStrike">
                <a:solidFill>
                  <a:schemeClr val="dk1"/>
                </a:solidFill>
                <a:latin typeface="Arial"/>
                <a:ea typeface="Arial"/>
                <a:cs typeface="Arial"/>
                <a:sym typeface="Arial"/>
              </a:rPr>
              <a:t>Eksplorasi Konsep 2</a:t>
            </a:r>
            <a:r>
              <a:rPr b="0" i="0" lang="en-US" sz="1900" u="none" cap="none" strike="noStrike">
                <a:solidFill>
                  <a:schemeClr val="dk1"/>
                </a:solidFill>
                <a:latin typeface="Arial"/>
                <a:ea typeface="Arial"/>
                <a:cs typeface="Arial"/>
                <a:sym typeface="Arial"/>
              </a:rPr>
              <a:t>:</a:t>
            </a:r>
            <a:endParaRPr b="0" i="0" sz="1900" u="none" cap="none" strike="noStrike">
              <a:solidFill>
                <a:schemeClr val="dk1"/>
              </a:solidFill>
              <a:latin typeface="Arial"/>
              <a:ea typeface="Arial"/>
              <a:cs typeface="Arial"/>
              <a:sym typeface="Arial"/>
            </a:endParaRPr>
          </a:p>
          <a:p>
            <a:pPr indent="-171450" lvl="0" marL="457200" marR="0" rtl="0" algn="l">
              <a:lnSpc>
                <a:spcPct val="100000"/>
              </a:lnSpc>
              <a:spcBef>
                <a:spcPts val="0"/>
              </a:spcBef>
              <a:spcAft>
                <a:spcPts val="0"/>
              </a:spcAft>
              <a:buClr>
                <a:schemeClr val="dk1"/>
              </a:buClr>
              <a:buSzPts val="1100"/>
              <a:buFont typeface="Arial"/>
              <a:buNone/>
            </a:pPr>
            <a:r>
              <a:rPr b="0" i="0" lang="en-US" sz="1900" u="none" cap="none" strike="noStrike">
                <a:solidFill>
                  <a:schemeClr val="dk1"/>
                </a:solidFill>
                <a:latin typeface="Arial"/>
                <a:ea typeface="Arial"/>
                <a:cs typeface="Arial"/>
                <a:sym typeface="Arial"/>
              </a:rPr>
              <a:t>  Diskusi mengenai alasan perubahan kurikulum, adaptasi kurikulum dan struktur kurikulum merdeka</a:t>
            </a:r>
            <a:endParaRPr b="0" i="0" sz="1900" u="none" cap="none" strike="noStrike">
              <a:solidFill>
                <a:schemeClr val="dk1"/>
              </a:solidFill>
              <a:latin typeface="Arial"/>
              <a:ea typeface="Arial"/>
              <a:cs typeface="Arial"/>
              <a:sym typeface="Arial"/>
            </a:endParaRPr>
          </a:p>
          <a:p>
            <a:pPr indent="-349250" lvl="0" marL="457200" marR="0" rtl="0" algn="l">
              <a:lnSpc>
                <a:spcPct val="100000"/>
              </a:lnSpc>
              <a:spcBef>
                <a:spcPts val="0"/>
              </a:spcBef>
              <a:spcAft>
                <a:spcPts val="0"/>
              </a:spcAft>
              <a:buClr>
                <a:schemeClr val="dk1"/>
              </a:buClr>
              <a:buSzPts val="1900"/>
              <a:buFont typeface="Arial"/>
              <a:buChar char="●"/>
            </a:pPr>
            <a:r>
              <a:rPr b="1" i="0" lang="en-US" sz="1900" u="none" cap="none" strike="noStrike">
                <a:solidFill>
                  <a:schemeClr val="dk1"/>
                </a:solidFill>
                <a:latin typeface="Arial"/>
                <a:ea typeface="Arial"/>
                <a:cs typeface="Arial"/>
                <a:sym typeface="Arial"/>
              </a:rPr>
              <a:t>Ruang Kolaborasi 2:</a:t>
            </a:r>
            <a:endParaRPr b="1" i="0" sz="19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chemeClr val="dk1"/>
              </a:buClr>
              <a:buSzPts val="1100"/>
              <a:buFont typeface="Arial"/>
              <a:buNone/>
            </a:pPr>
            <a:r>
              <a:rPr b="0" i="0" lang="en-US" sz="1900" u="none" cap="none" strike="noStrike">
                <a:solidFill>
                  <a:schemeClr val="dk1"/>
                </a:solidFill>
                <a:latin typeface="Arial"/>
                <a:ea typeface="Arial"/>
                <a:cs typeface="Arial"/>
                <a:sym typeface="Arial"/>
              </a:rPr>
              <a:t>Membuat karya visual bagaimana melakukan adaptasi kurikulum</a:t>
            </a:r>
            <a:endParaRPr b="0" i="0" sz="19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000000"/>
              </a:solidFill>
              <a:latin typeface="Arial"/>
              <a:ea typeface="Arial"/>
              <a:cs typeface="Arial"/>
              <a:sym typeface="Arial"/>
            </a:endParaRPr>
          </a:p>
        </p:txBody>
      </p:sp>
      <p:sp>
        <p:nvSpPr>
          <p:cNvPr id="205" name="Google Shape;205;p30"/>
          <p:cNvSpPr/>
          <p:nvPr/>
        </p:nvSpPr>
        <p:spPr>
          <a:xfrm>
            <a:off x="5866025" y="1629750"/>
            <a:ext cx="5474527" cy="2757313"/>
          </a:xfrm>
          <a:custGeom>
            <a:rect b="b" l="l" r="r" t="t"/>
            <a:pathLst>
              <a:path extrusionOk="0" fill="none" h="2964853" w="3917372">
                <a:moveTo>
                  <a:pt x="0" y="0"/>
                </a:moveTo>
                <a:cubicBezTo>
                  <a:pt x="896618" y="-49533"/>
                  <a:pt x="3400796" y="-14809"/>
                  <a:pt x="3917372" y="0"/>
                </a:cubicBezTo>
                <a:cubicBezTo>
                  <a:pt x="4005011" y="798597"/>
                  <a:pt x="3844693" y="1505227"/>
                  <a:pt x="3917372" y="2964853"/>
                </a:cubicBezTo>
                <a:cubicBezTo>
                  <a:pt x="2195304" y="2916622"/>
                  <a:pt x="1209812" y="3049308"/>
                  <a:pt x="0" y="2964853"/>
                </a:cubicBezTo>
                <a:cubicBezTo>
                  <a:pt x="-38581" y="2394041"/>
                  <a:pt x="63341" y="709995"/>
                  <a:pt x="0" y="0"/>
                </a:cubicBezTo>
                <a:close/>
              </a:path>
              <a:path extrusionOk="0" h="2964853" w="3917372">
                <a:moveTo>
                  <a:pt x="0" y="0"/>
                </a:moveTo>
                <a:cubicBezTo>
                  <a:pt x="1750086" y="118645"/>
                  <a:pt x="3194212" y="116012"/>
                  <a:pt x="3917372" y="0"/>
                </a:cubicBezTo>
                <a:cubicBezTo>
                  <a:pt x="3784490" y="1171927"/>
                  <a:pt x="4002323" y="1487972"/>
                  <a:pt x="3917372" y="2964853"/>
                </a:cubicBezTo>
                <a:cubicBezTo>
                  <a:pt x="2275116" y="3099453"/>
                  <a:pt x="1011532" y="2807657"/>
                  <a:pt x="0" y="2964853"/>
                </a:cubicBezTo>
                <a:cubicBezTo>
                  <a:pt x="-20187" y="1975429"/>
                  <a:pt x="-152480" y="366102"/>
                  <a:pt x="0" y="0"/>
                </a:cubicBezTo>
                <a:close/>
              </a:path>
            </a:pathLst>
          </a:custGeom>
          <a:noFill/>
          <a:ln cap="flat" cmpd="sng" w="12700">
            <a:solidFill>
              <a:srgbClr val="1D81F7"/>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349250" lvl="0" marL="457200" marR="0" rtl="0" algn="l">
              <a:lnSpc>
                <a:spcPct val="100000"/>
              </a:lnSpc>
              <a:spcBef>
                <a:spcPts val="0"/>
              </a:spcBef>
              <a:spcAft>
                <a:spcPts val="0"/>
              </a:spcAft>
              <a:buClr>
                <a:schemeClr val="dk1"/>
              </a:buClr>
              <a:buSzPts val="1900"/>
              <a:buFont typeface="Arial"/>
              <a:buChar char="●"/>
            </a:pPr>
            <a:r>
              <a:rPr b="1" i="0" lang="en-US" sz="1900" u="none" cap="none" strike="noStrike">
                <a:solidFill>
                  <a:schemeClr val="dk1"/>
                </a:solidFill>
                <a:latin typeface="Arial"/>
                <a:ea typeface="Arial"/>
                <a:cs typeface="Arial"/>
                <a:sym typeface="Arial"/>
              </a:rPr>
              <a:t>Refleksi Terbimbing </a:t>
            </a:r>
            <a:r>
              <a:rPr b="0" i="0" lang="en-US" sz="1900" u="none" cap="none" strike="noStrike">
                <a:solidFill>
                  <a:schemeClr val="dk1"/>
                </a:solidFill>
                <a:latin typeface="Arial"/>
                <a:ea typeface="Arial"/>
                <a:cs typeface="Arial"/>
                <a:sym typeface="Arial"/>
              </a:rPr>
              <a:t>: </a:t>
            </a:r>
            <a:endParaRPr b="0" i="0" sz="19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900"/>
              <a:buFont typeface="Arial"/>
              <a:buNone/>
            </a:pPr>
            <a:r>
              <a:rPr b="0" i="0" lang="en-US" sz="1900" u="none" cap="none" strike="noStrike">
                <a:solidFill>
                  <a:schemeClr val="dk1"/>
                </a:solidFill>
                <a:latin typeface="Arial"/>
                <a:ea typeface="Arial"/>
                <a:cs typeface="Arial"/>
                <a:sym typeface="Arial"/>
              </a:rPr>
              <a:t>Menjawab pertanyaan refleksi</a:t>
            </a:r>
            <a:endParaRPr b="0" i="0" sz="1900" u="none" cap="none" strike="noStrike">
              <a:solidFill>
                <a:schemeClr val="dk1"/>
              </a:solidFill>
              <a:latin typeface="Arial"/>
              <a:ea typeface="Arial"/>
              <a:cs typeface="Arial"/>
              <a:sym typeface="Arial"/>
            </a:endParaRPr>
          </a:p>
          <a:p>
            <a:pPr indent="-349250" lvl="0" marL="457200" marR="0" rtl="0" algn="l">
              <a:lnSpc>
                <a:spcPct val="100000"/>
              </a:lnSpc>
              <a:spcBef>
                <a:spcPts val="0"/>
              </a:spcBef>
              <a:spcAft>
                <a:spcPts val="0"/>
              </a:spcAft>
              <a:buClr>
                <a:schemeClr val="dk1"/>
              </a:buClr>
              <a:buSzPts val="1900"/>
              <a:buFont typeface="Arial"/>
              <a:buChar char="●"/>
            </a:pPr>
            <a:r>
              <a:rPr b="1" i="0" lang="en-US" sz="1900" u="none" cap="none" strike="noStrike">
                <a:solidFill>
                  <a:schemeClr val="dk1"/>
                </a:solidFill>
                <a:latin typeface="Arial"/>
                <a:ea typeface="Arial"/>
                <a:cs typeface="Arial"/>
                <a:sym typeface="Arial"/>
              </a:rPr>
              <a:t>Elaborasi Pemahaman</a:t>
            </a:r>
            <a:r>
              <a:rPr b="0" i="0" lang="en-US" sz="1900" u="none" cap="none" strike="noStrike">
                <a:solidFill>
                  <a:schemeClr val="dk1"/>
                </a:solidFill>
                <a:latin typeface="Arial"/>
                <a:ea typeface="Arial"/>
                <a:cs typeface="Arial"/>
                <a:sym typeface="Arial"/>
              </a:rPr>
              <a:t>: </a:t>
            </a:r>
            <a:endParaRPr b="0" i="0" sz="19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900"/>
              <a:buFont typeface="Arial"/>
              <a:buNone/>
            </a:pPr>
            <a:r>
              <a:rPr b="0" i="0" lang="en-US" sz="1900" u="none" cap="none" strike="noStrike">
                <a:solidFill>
                  <a:schemeClr val="dk1"/>
                </a:solidFill>
                <a:latin typeface="Arial"/>
                <a:ea typeface="Arial"/>
                <a:cs typeface="Arial"/>
                <a:sym typeface="Arial"/>
              </a:rPr>
              <a:t>Menjawab dan mengelaborasi pertanyaan pemantik</a:t>
            </a:r>
            <a:endParaRPr b="0" i="0" sz="1900" u="none" cap="none" strike="noStrike">
              <a:solidFill>
                <a:schemeClr val="dk1"/>
              </a:solidFill>
              <a:latin typeface="Arial"/>
              <a:ea typeface="Arial"/>
              <a:cs typeface="Arial"/>
              <a:sym typeface="Arial"/>
            </a:endParaRPr>
          </a:p>
          <a:p>
            <a:pPr indent="-349250" lvl="0" marL="457200" marR="0" rtl="0" algn="l">
              <a:lnSpc>
                <a:spcPct val="100000"/>
              </a:lnSpc>
              <a:spcBef>
                <a:spcPts val="0"/>
              </a:spcBef>
              <a:spcAft>
                <a:spcPts val="0"/>
              </a:spcAft>
              <a:buClr>
                <a:schemeClr val="dk1"/>
              </a:buClr>
              <a:buSzPts val="1900"/>
              <a:buFont typeface="Arial"/>
              <a:buChar char="●"/>
            </a:pPr>
            <a:r>
              <a:rPr b="1" i="0" lang="en-US" sz="1900" u="none" cap="none" strike="noStrike">
                <a:solidFill>
                  <a:schemeClr val="dk1"/>
                </a:solidFill>
                <a:latin typeface="Arial"/>
                <a:ea typeface="Arial"/>
                <a:cs typeface="Arial"/>
                <a:sym typeface="Arial"/>
              </a:rPr>
              <a:t>(Rencana) Aksi Nyata</a:t>
            </a:r>
            <a:r>
              <a:rPr b="0" i="0" lang="en-US" sz="1900" u="none" cap="none" strike="noStrike">
                <a:solidFill>
                  <a:schemeClr val="dk1"/>
                </a:solidFill>
                <a:latin typeface="Arial"/>
                <a:ea typeface="Arial"/>
                <a:cs typeface="Arial"/>
                <a:sym typeface="Arial"/>
              </a:rPr>
              <a:t>:</a:t>
            </a:r>
            <a:endParaRPr b="0" i="0" sz="19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900"/>
              <a:buFont typeface="Arial"/>
              <a:buNone/>
            </a:pPr>
            <a:r>
              <a:rPr b="0" i="0" lang="en-US" sz="1900" u="none" cap="none" strike="noStrike">
                <a:solidFill>
                  <a:schemeClr val="dk1"/>
                </a:solidFill>
                <a:latin typeface="Arial"/>
                <a:ea typeface="Arial"/>
                <a:cs typeface="Arial"/>
                <a:sym typeface="Arial"/>
              </a:rPr>
              <a:t>Menyusun rencana belajar individu mengenai Kurikulum Merdeka</a:t>
            </a:r>
            <a:endParaRPr b="1" i="0" sz="2200" u="none" cap="none" strike="noStrik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84"/>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84"/>
          <p:cNvSpPr txBox="1"/>
          <p:nvPr/>
        </p:nvSpPr>
        <p:spPr>
          <a:xfrm>
            <a:off x="0" y="731600"/>
            <a:ext cx="99987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Candara"/>
                <a:ea typeface="Candara"/>
                <a:cs typeface="Candara"/>
                <a:sym typeface="Candara"/>
              </a:rPr>
              <a:t>(Rencana) Aksi Nyata </a:t>
            </a:r>
            <a:endParaRPr b="0" i="0" sz="4800" u="none" cap="none" strike="noStrike">
              <a:solidFill>
                <a:srgbClr val="000000"/>
              </a:solidFill>
              <a:latin typeface="Candara"/>
              <a:ea typeface="Candara"/>
              <a:cs typeface="Candara"/>
              <a:sym typeface="Candara"/>
            </a:endParaRPr>
          </a:p>
        </p:txBody>
      </p:sp>
      <p:sp>
        <p:nvSpPr>
          <p:cNvPr id="603" name="Google Shape;603;p84"/>
          <p:cNvSpPr/>
          <p:nvPr/>
        </p:nvSpPr>
        <p:spPr>
          <a:xfrm>
            <a:off x="5195700" y="1442625"/>
            <a:ext cx="6777054" cy="4588110"/>
          </a:xfrm>
          <a:custGeom>
            <a:rect b="b" l="l" r="r" t="t"/>
            <a:pathLst>
              <a:path extrusionOk="0" fill="none" h="2964853" w="3917372">
                <a:moveTo>
                  <a:pt x="0" y="0"/>
                </a:moveTo>
                <a:cubicBezTo>
                  <a:pt x="896618" y="-49533"/>
                  <a:pt x="3400796" y="-14809"/>
                  <a:pt x="3917372" y="0"/>
                </a:cubicBezTo>
                <a:cubicBezTo>
                  <a:pt x="4005011" y="798597"/>
                  <a:pt x="3844693" y="1505227"/>
                  <a:pt x="3917372" y="2964853"/>
                </a:cubicBezTo>
                <a:cubicBezTo>
                  <a:pt x="2195304" y="2916622"/>
                  <a:pt x="1209812" y="3049308"/>
                  <a:pt x="0" y="2964853"/>
                </a:cubicBezTo>
                <a:cubicBezTo>
                  <a:pt x="-38581" y="2394041"/>
                  <a:pt x="63341" y="709995"/>
                  <a:pt x="0" y="0"/>
                </a:cubicBezTo>
                <a:close/>
              </a:path>
              <a:path extrusionOk="0" h="2964853" w="3917372">
                <a:moveTo>
                  <a:pt x="0" y="0"/>
                </a:moveTo>
                <a:cubicBezTo>
                  <a:pt x="1750086" y="118645"/>
                  <a:pt x="3194212" y="116012"/>
                  <a:pt x="3917372" y="0"/>
                </a:cubicBezTo>
                <a:cubicBezTo>
                  <a:pt x="3784490" y="1171927"/>
                  <a:pt x="4002323" y="1487972"/>
                  <a:pt x="3917372" y="2964853"/>
                </a:cubicBezTo>
                <a:cubicBezTo>
                  <a:pt x="2275116" y="3099453"/>
                  <a:pt x="1011532" y="2807657"/>
                  <a:pt x="0" y="2964853"/>
                </a:cubicBezTo>
                <a:cubicBezTo>
                  <a:pt x="-20187" y="1975429"/>
                  <a:pt x="-152480" y="366102"/>
                  <a:pt x="0" y="0"/>
                </a:cubicBezTo>
                <a:close/>
              </a:path>
            </a:pathLst>
          </a:custGeom>
          <a:noFill/>
          <a:ln cap="flat" cmpd="sng" w="12700">
            <a:solidFill>
              <a:srgbClr val="1D81F7"/>
            </a:solidFill>
            <a:prstDash val="dash"/>
            <a:round/>
            <a:headEnd len="sm" w="sm" type="none"/>
            <a:tailEnd len="sm" w="sm" type="none"/>
          </a:ln>
        </p:spPr>
        <p:txBody>
          <a:bodyPr anchorCtr="0" anchor="t" bIns="45700" lIns="91425" spcFirstLastPara="1" rIns="91425" wrap="square" tIns="45700">
            <a:noAutofit/>
          </a:bodyPr>
          <a:lstStyle/>
          <a:p>
            <a:pPr indent="-368300" lvl="0" marL="457200" marR="0" rtl="0" algn="just">
              <a:lnSpc>
                <a:spcPct val="150000"/>
              </a:lnSpc>
              <a:spcBef>
                <a:spcPts val="0"/>
              </a:spcBef>
              <a:spcAft>
                <a:spcPts val="0"/>
              </a:spcAft>
              <a:buClr>
                <a:schemeClr val="dk1"/>
              </a:buClr>
              <a:buSzPts val="2200"/>
              <a:buFont typeface="Candara"/>
              <a:buChar char="●"/>
            </a:pPr>
            <a:r>
              <a:rPr b="0" i="0" lang="en-US" sz="2200" u="none" cap="none" strike="noStrike">
                <a:solidFill>
                  <a:schemeClr val="dk1"/>
                </a:solidFill>
                <a:latin typeface="Candara"/>
                <a:ea typeface="Candara"/>
                <a:cs typeface="Candara"/>
                <a:sym typeface="Candara"/>
              </a:rPr>
              <a:t>Pada sesi ini, Bapak/Ibu secara individu akan membuat rencana belajar mengenai Kurikulum Merdeka</a:t>
            </a:r>
            <a:endParaRPr b="0" i="0" sz="2200" u="none" cap="none" strike="noStrike">
              <a:solidFill>
                <a:schemeClr val="dk1"/>
              </a:solidFill>
              <a:latin typeface="Candara"/>
              <a:ea typeface="Candara"/>
              <a:cs typeface="Candara"/>
              <a:sym typeface="Candara"/>
            </a:endParaRPr>
          </a:p>
          <a:p>
            <a:pPr indent="-368300" lvl="0" marL="457200" marR="0" rtl="0" algn="just">
              <a:lnSpc>
                <a:spcPct val="150000"/>
              </a:lnSpc>
              <a:spcBef>
                <a:spcPts val="0"/>
              </a:spcBef>
              <a:spcAft>
                <a:spcPts val="0"/>
              </a:spcAft>
              <a:buClr>
                <a:schemeClr val="dk1"/>
              </a:buClr>
              <a:buSzPts val="2200"/>
              <a:buFont typeface="Candara"/>
              <a:buChar char="●"/>
            </a:pPr>
            <a:r>
              <a:rPr b="0" i="0" lang="en-US" sz="2200" u="none" cap="none" strike="noStrike">
                <a:solidFill>
                  <a:schemeClr val="dk1"/>
                </a:solidFill>
                <a:latin typeface="Candara"/>
                <a:ea typeface="Candara"/>
                <a:cs typeface="Candara"/>
                <a:sym typeface="Candara"/>
              </a:rPr>
              <a:t>Bapak/Ibu akan diberikan waktu selama  </a:t>
            </a:r>
            <a:r>
              <a:rPr b="0" i="0" lang="en-US" sz="2200" u="none" cap="none" strike="noStrike">
                <a:solidFill>
                  <a:schemeClr val="dk1"/>
                </a:solidFill>
                <a:highlight>
                  <a:srgbClr val="FFFF00"/>
                </a:highlight>
                <a:latin typeface="Candara"/>
                <a:ea typeface="Candara"/>
                <a:cs typeface="Candara"/>
                <a:sym typeface="Candara"/>
              </a:rPr>
              <a:t>X</a:t>
            </a:r>
            <a:r>
              <a:rPr b="0" i="0" lang="en-US" sz="2200" u="none" cap="none" strike="noStrike">
                <a:solidFill>
                  <a:schemeClr val="dk1"/>
                </a:solidFill>
                <a:latin typeface="Candara"/>
                <a:ea typeface="Candara"/>
                <a:cs typeface="Candara"/>
                <a:sym typeface="Candara"/>
              </a:rPr>
              <a:t> menit  untuk menyusun rencana belajarnya</a:t>
            </a:r>
            <a:endParaRPr b="0" i="0" sz="2200" u="none" cap="none" strike="noStrike">
              <a:solidFill>
                <a:schemeClr val="dk1"/>
              </a:solidFill>
              <a:latin typeface="Candara"/>
              <a:ea typeface="Candara"/>
              <a:cs typeface="Candara"/>
              <a:sym typeface="Candara"/>
            </a:endParaRPr>
          </a:p>
          <a:p>
            <a:pPr indent="-368300" lvl="0" marL="457200" marR="0" rtl="0" algn="just">
              <a:lnSpc>
                <a:spcPct val="150000"/>
              </a:lnSpc>
              <a:spcBef>
                <a:spcPts val="0"/>
              </a:spcBef>
              <a:spcAft>
                <a:spcPts val="0"/>
              </a:spcAft>
              <a:buClr>
                <a:schemeClr val="dk1"/>
              </a:buClr>
              <a:buSzPts val="2200"/>
              <a:buFont typeface="Candara"/>
              <a:buChar char="●"/>
            </a:pPr>
            <a:r>
              <a:rPr b="0" i="0" lang="en-US" sz="2200" u="none" cap="none" strike="noStrike">
                <a:solidFill>
                  <a:schemeClr val="dk1"/>
                </a:solidFill>
                <a:latin typeface="Candara"/>
                <a:ea typeface="Candara"/>
                <a:cs typeface="Candara"/>
                <a:sym typeface="Candara"/>
              </a:rPr>
              <a:t>Silakan Bapak/Ibu bisa mengunduh LK (Rencana) Aksi Nyata pada LMS</a:t>
            </a:r>
            <a:endParaRPr b="0" i="0" sz="2200" u="none" cap="none" strike="noStrike">
              <a:solidFill>
                <a:schemeClr val="dk1"/>
              </a:solidFill>
              <a:latin typeface="Candara"/>
              <a:ea typeface="Candara"/>
              <a:cs typeface="Candara"/>
              <a:sym typeface="Candara"/>
            </a:endParaRPr>
          </a:p>
          <a:p>
            <a:pPr indent="-368300" lvl="0" marL="457200" marR="0" rtl="0" algn="just">
              <a:lnSpc>
                <a:spcPct val="150000"/>
              </a:lnSpc>
              <a:spcBef>
                <a:spcPts val="0"/>
              </a:spcBef>
              <a:spcAft>
                <a:spcPts val="0"/>
              </a:spcAft>
              <a:buClr>
                <a:schemeClr val="dk1"/>
              </a:buClr>
              <a:buSzPts val="2200"/>
              <a:buFont typeface="Candara"/>
              <a:buChar char="●"/>
            </a:pPr>
            <a:r>
              <a:rPr b="0" i="0" lang="en-US" sz="2200" u="none" cap="none" strike="noStrike">
                <a:solidFill>
                  <a:schemeClr val="dk1"/>
                </a:solidFill>
                <a:latin typeface="Candara"/>
                <a:ea typeface="Candara"/>
                <a:cs typeface="Candara"/>
                <a:sym typeface="Candara"/>
              </a:rPr>
              <a:t>Beberapa perwakilan peserta diberi kesempatan untuk menyampaiakan hasil rencana belajarnya</a:t>
            </a:r>
            <a:endParaRPr b="0" i="0" sz="2200" u="none" cap="none" strike="noStrike">
              <a:solidFill>
                <a:schemeClr val="dk1"/>
              </a:solidFill>
              <a:latin typeface="Candara"/>
              <a:ea typeface="Candara"/>
              <a:cs typeface="Candara"/>
              <a:sym typeface="Candara"/>
            </a:endParaRPr>
          </a:p>
        </p:txBody>
      </p:sp>
      <p:pic>
        <p:nvPicPr>
          <p:cNvPr id="604" name="Google Shape;604;p84"/>
          <p:cNvPicPr preferRelativeResize="0"/>
          <p:nvPr/>
        </p:nvPicPr>
        <p:blipFill rotWithShape="1">
          <a:blip r:embed="rId3">
            <a:alphaModFix/>
          </a:blip>
          <a:srcRect b="0" l="0" r="0" t="0"/>
          <a:stretch/>
        </p:blipFill>
        <p:spPr>
          <a:xfrm>
            <a:off x="60775" y="2122700"/>
            <a:ext cx="5413725" cy="3909913"/>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85"/>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85"/>
          <p:cNvSpPr txBox="1"/>
          <p:nvPr/>
        </p:nvSpPr>
        <p:spPr>
          <a:xfrm>
            <a:off x="226975" y="845500"/>
            <a:ext cx="99987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000000"/>
                </a:solidFill>
                <a:latin typeface="Candara"/>
                <a:ea typeface="Candara"/>
                <a:cs typeface="Candara"/>
                <a:sym typeface="Candara"/>
              </a:rPr>
              <a:t>(Rencana) Aksi Nyata</a:t>
            </a:r>
            <a:endParaRPr b="0" i="0" sz="4800" u="none" cap="none" strike="noStrike">
              <a:solidFill>
                <a:srgbClr val="000000"/>
              </a:solidFill>
              <a:latin typeface="Candara"/>
              <a:ea typeface="Candara"/>
              <a:cs typeface="Candara"/>
              <a:sym typeface="Candara"/>
            </a:endParaRPr>
          </a:p>
        </p:txBody>
      </p:sp>
      <p:sp>
        <p:nvSpPr>
          <p:cNvPr id="611" name="Google Shape;611;p85"/>
          <p:cNvSpPr/>
          <p:nvPr/>
        </p:nvSpPr>
        <p:spPr>
          <a:xfrm>
            <a:off x="400675" y="1768900"/>
            <a:ext cx="7090443" cy="4980953"/>
          </a:xfrm>
          <a:custGeom>
            <a:rect b="b" l="l" r="r" t="t"/>
            <a:pathLst>
              <a:path extrusionOk="0" fill="none" h="2964853" w="3917372">
                <a:moveTo>
                  <a:pt x="0" y="0"/>
                </a:moveTo>
                <a:cubicBezTo>
                  <a:pt x="896618" y="-49533"/>
                  <a:pt x="3400796" y="-14809"/>
                  <a:pt x="3917372" y="0"/>
                </a:cubicBezTo>
                <a:cubicBezTo>
                  <a:pt x="4005011" y="798597"/>
                  <a:pt x="3844693" y="1505227"/>
                  <a:pt x="3917372" y="2964853"/>
                </a:cubicBezTo>
                <a:cubicBezTo>
                  <a:pt x="2195304" y="2916622"/>
                  <a:pt x="1209812" y="3049308"/>
                  <a:pt x="0" y="2964853"/>
                </a:cubicBezTo>
                <a:cubicBezTo>
                  <a:pt x="-38581" y="2394041"/>
                  <a:pt x="63341" y="709995"/>
                  <a:pt x="0" y="0"/>
                </a:cubicBezTo>
                <a:close/>
              </a:path>
              <a:path extrusionOk="0" h="2964853" w="3917372">
                <a:moveTo>
                  <a:pt x="0" y="0"/>
                </a:moveTo>
                <a:cubicBezTo>
                  <a:pt x="1750086" y="118645"/>
                  <a:pt x="3194212" y="116012"/>
                  <a:pt x="3917372" y="0"/>
                </a:cubicBezTo>
                <a:cubicBezTo>
                  <a:pt x="3784490" y="1171927"/>
                  <a:pt x="4002323" y="1487972"/>
                  <a:pt x="3917372" y="2964853"/>
                </a:cubicBezTo>
                <a:cubicBezTo>
                  <a:pt x="2275116" y="3099453"/>
                  <a:pt x="1011532" y="2807657"/>
                  <a:pt x="0" y="2964853"/>
                </a:cubicBezTo>
                <a:cubicBezTo>
                  <a:pt x="-20187" y="1975429"/>
                  <a:pt x="-152480" y="366102"/>
                  <a:pt x="0" y="0"/>
                </a:cubicBezTo>
                <a:close/>
              </a:path>
            </a:pathLst>
          </a:custGeom>
          <a:noFill/>
          <a:ln cap="flat" cmpd="sng" w="12700">
            <a:solidFill>
              <a:srgbClr val="1D81F7"/>
            </a:solidFill>
            <a:prstDash val="dash"/>
            <a:round/>
            <a:headEnd len="sm" w="sm" type="none"/>
            <a:tailEnd len="sm" w="sm" type="none"/>
          </a:ln>
        </p:spPr>
        <p:txBody>
          <a:bodyPr anchorCtr="0" anchor="t" bIns="45700" lIns="91425" spcFirstLastPara="1" rIns="91425" wrap="square" tIns="45700">
            <a:noAutofit/>
          </a:bodyPr>
          <a:lstStyle/>
          <a:p>
            <a:pPr indent="0" lvl="0" marL="0" marR="0" rtl="0" algn="just">
              <a:lnSpc>
                <a:spcPct val="115000"/>
              </a:lnSpc>
              <a:spcBef>
                <a:spcPts val="1200"/>
              </a:spcBef>
              <a:spcAft>
                <a:spcPts val="0"/>
              </a:spcAft>
              <a:buClr>
                <a:srgbClr val="000000"/>
              </a:buClr>
              <a:buSzPts val="2200"/>
              <a:buFont typeface="Arial"/>
              <a:buNone/>
            </a:pPr>
            <a:r>
              <a:rPr b="0" i="0" lang="en-US" sz="2200" u="none" cap="none" strike="noStrike">
                <a:solidFill>
                  <a:schemeClr val="dk1"/>
                </a:solidFill>
                <a:latin typeface="Candara"/>
                <a:ea typeface="Candara"/>
                <a:cs typeface="Candara"/>
                <a:sym typeface="Candara"/>
              </a:rPr>
              <a:t>Silakan menyusun rencana belajar dengan panduan pertanyaan sebagai berikut:</a:t>
            </a:r>
            <a:endParaRPr b="0" i="0" sz="2200" u="none" cap="none" strike="noStrike">
              <a:solidFill>
                <a:schemeClr val="dk1"/>
              </a:solidFill>
              <a:latin typeface="Candara"/>
              <a:ea typeface="Candara"/>
              <a:cs typeface="Candara"/>
              <a:sym typeface="Candara"/>
            </a:endParaRPr>
          </a:p>
          <a:p>
            <a:pPr indent="-368300" lvl="0" marL="457200" marR="0" rtl="0" algn="just">
              <a:lnSpc>
                <a:spcPct val="100000"/>
              </a:lnSpc>
              <a:spcBef>
                <a:spcPts val="1200"/>
              </a:spcBef>
              <a:spcAft>
                <a:spcPts val="0"/>
              </a:spcAft>
              <a:buClr>
                <a:schemeClr val="dk1"/>
              </a:buClr>
              <a:buSzPts val="2200"/>
              <a:buFont typeface="Candara"/>
              <a:buAutoNum type="arabicPeriod"/>
            </a:pPr>
            <a:r>
              <a:rPr b="0" i="0" lang="en-US" sz="2200" u="none" cap="none" strike="noStrike">
                <a:solidFill>
                  <a:schemeClr val="dk1"/>
                </a:solidFill>
                <a:latin typeface="Candara"/>
                <a:ea typeface="Candara"/>
                <a:cs typeface="Candara"/>
                <a:sym typeface="Candara"/>
              </a:rPr>
              <a:t>Dari pemahaman mengenai struktur kurikulum merdeka dan arah perubahanya, buatlah rencana Bapak/Ibu dalam mempelajari kurikulum merdeka!</a:t>
            </a:r>
            <a:endParaRPr b="0" i="0" sz="2200" u="none" cap="none" strike="noStrike">
              <a:solidFill>
                <a:schemeClr val="dk1"/>
              </a:solidFill>
              <a:latin typeface="Candara"/>
              <a:ea typeface="Candara"/>
              <a:cs typeface="Candara"/>
              <a:sym typeface="Candara"/>
            </a:endParaRPr>
          </a:p>
          <a:p>
            <a:pPr indent="-368300" lvl="0" marL="971550" marR="0" rtl="0" algn="just">
              <a:lnSpc>
                <a:spcPct val="100000"/>
              </a:lnSpc>
              <a:spcBef>
                <a:spcPts val="0"/>
              </a:spcBef>
              <a:spcAft>
                <a:spcPts val="0"/>
              </a:spcAft>
              <a:buClr>
                <a:schemeClr val="dk1"/>
              </a:buClr>
              <a:buSzPts val="2200"/>
              <a:buFont typeface="Candara"/>
              <a:buAutoNum type="alphaLcPeriod"/>
            </a:pPr>
            <a:r>
              <a:rPr b="0" i="0" lang="en-US" sz="2200" u="none" cap="none" strike="noStrike">
                <a:solidFill>
                  <a:schemeClr val="dk1"/>
                </a:solidFill>
                <a:latin typeface="Candara"/>
                <a:ea typeface="Candara"/>
                <a:cs typeface="Candara"/>
                <a:sym typeface="Candara"/>
              </a:rPr>
              <a:t>Apa saja yang perlu dipelajari?</a:t>
            </a:r>
            <a:endParaRPr b="0" i="0" sz="2200" u="none" cap="none" strike="noStrike">
              <a:solidFill>
                <a:schemeClr val="dk1"/>
              </a:solidFill>
              <a:latin typeface="Candara"/>
              <a:ea typeface="Candara"/>
              <a:cs typeface="Candara"/>
              <a:sym typeface="Candara"/>
            </a:endParaRPr>
          </a:p>
          <a:p>
            <a:pPr indent="-368300" lvl="0" marL="971550" marR="0" rtl="0" algn="just">
              <a:lnSpc>
                <a:spcPct val="100000"/>
              </a:lnSpc>
              <a:spcBef>
                <a:spcPts val="0"/>
              </a:spcBef>
              <a:spcAft>
                <a:spcPts val="0"/>
              </a:spcAft>
              <a:buClr>
                <a:schemeClr val="dk1"/>
              </a:buClr>
              <a:buSzPts val="2200"/>
              <a:buFont typeface="Candara"/>
              <a:buAutoNum type="alphaLcPeriod"/>
            </a:pPr>
            <a:r>
              <a:rPr b="0" i="0" lang="en-US" sz="2200" u="none" cap="none" strike="noStrike">
                <a:solidFill>
                  <a:schemeClr val="dk1"/>
                </a:solidFill>
                <a:latin typeface="Candara"/>
                <a:ea typeface="Candara"/>
                <a:cs typeface="Candara"/>
                <a:sym typeface="Candara"/>
              </a:rPr>
              <a:t>Kapan waktunya?</a:t>
            </a:r>
            <a:endParaRPr b="0" i="0" sz="2200" u="none" cap="none" strike="noStrike">
              <a:solidFill>
                <a:schemeClr val="dk1"/>
              </a:solidFill>
              <a:latin typeface="Candara"/>
              <a:ea typeface="Candara"/>
              <a:cs typeface="Candara"/>
              <a:sym typeface="Candara"/>
            </a:endParaRPr>
          </a:p>
          <a:p>
            <a:pPr indent="-368300" lvl="0" marL="971550" marR="0" rtl="0" algn="just">
              <a:lnSpc>
                <a:spcPct val="100000"/>
              </a:lnSpc>
              <a:spcBef>
                <a:spcPts val="0"/>
              </a:spcBef>
              <a:spcAft>
                <a:spcPts val="0"/>
              </a:spcAft>
              <a:buClr>
                <a:schemeClr val="dk1"/>
              </a:buClr>
              <a:buSzPts val="2200"/>
              <a:buFont typeface="Candara"/>
              <a:buAutoNum type="alphaLcPeriod"/>
            </a:pPr>
            <a:r>
              <a:rPr b="0" i="0" lang="en-US" sz="2200" u="none" cap="none" strike="noStrike">
                <a:solidFill>
                  <a:schemeClr val="dk1"/>
                </a:solidFill>
                <a:latin typeface="Candara"/>
                <a:ea typeface="Candara"/>
                <a:cs typeface="Candara"/>
                <a:sym typeface="Candara"/>
              </a:rPr>
              <a:t>Dari mana sumber belajarnya?</a:t>
            </a:r>
            <a:endParaRPr b="0" i="0" sz="2200" u="none" cap="none" strike="noStrike">
              <a:solidFill>
                <a:schemeClr val="dk1"/>
              </a:solidFill>
              <a:latin typeface="Candara"/>
              <a:ea typeface="Candara"/>
              <a:cs typeface="Candara"/>
              <a:sym typeface="Candara"/>
            </a:endParaRPr>
          </a:p>
          <a:p>
            <a:pPr indent="-368300" lvl="0" marL="971550" marR="0" rtl="0" algn="just">
              <a:lnSpc>
                <a:spcPct val="100000"/>
              </a:lnSpc>
              <a:spcBef>
                <a:spcPts val="0"/>
              </a:spcBef>
              <a:spcAft>
                <a:spcPts val="0"/>
              </a:spcAft>
              <a:buClr>
                <a:schemeClr val="dk1"/>
              </a:buClr>
              <a:buSzPts val="2200"/>
              <a:buFont typeface="Candara"/>
              <a:buAutoNum type="alphaLcPeriod"/>
            </a:pPr>
            <a:r>
              <a:rPr b="0" i="0" lang="en-US" sz="2200" u="none" cap="none" strike="noStrike">
                <a:solidFill>
                  <a:schemeClr val="dk1"/>
                </a:solidFill>
                <a:latin typeface="Candara"/>
                <a:ea typeface="Candara"/>
                <a:cs typeface="Candara"/>
                <a:sym typeface="Candara"/>
              </a:rPr>
              <a:t>Siapa saja pihak yang bisa diajak berdiskusi?</a:t>
            </a:r>
            <a:endParaRPr b="0" i="0" sz="2200" u="none" cap="none" strike="noStrike">
              <a:solidFill>
                <a:schemeClr val="dk1"/>
              </a:solidFill>
              <a:latin typeface="Candara"/>
              <a:ea typeface="Candara"/>
              <a:cs typeface="Candara"/>
              <a:sym typeface="Candara"/>
            </a:endParaRPr>
          </a:p>
          <a:p>
            <a:pPr indent="-368300" lvl="0" marL="971550" marR="0" rtl="0" algn="just">
              <a:lnSpc>
                <a:spcPct val="100000"/>
              </a:lnSpc>
              <a:spcBef>
                <a:spcPts val="0"/>
              </a:spcBef>
              <a:spcAft>
                <a:spcPts val="0"/>
              </a:spcAft>
              <a:buClr>
                <a:schemeClr val="dk1"/>
              </a:buClr>
              <a:buSzPts val="2200"/>
              <a:buFont typeface="Candara"/>
              <a:buAutoNum type="alphaLcPeriod"/>
            </a:pPr>
            <a:r>
              <a:rPr b="0" i="0" lang="en-US" sz="2200" u="none" cap="none" strike="noStrike">
                <a:solidFill>
                  <a:schemeClr val="dk1"/>
                </a:solidFill>
                <a:latin typeface="Candara"/>
                <a:ea typeface="Candara"/>
                <a:cs typeface="Candara"/>
                <a:sym typeface="Candara"/>
              </a:rPr>
              <a:t>Apa saja yang menjadi potensi tantangan Bapak/Ibu dalam mempelajari kurikulum Merdeka?</a:t>
            </a:r>
            <a:endParaRPr b="0" i="0" sz="2200" u="none" cap="none" strike="noStrike">
              <a:solidFill>
                <a:schemeClr val="dk1"/>
              </a:solidFill>
              <a:latin typeface="Candara"/>
              <a:ea typeface="Candara"/>
              <a:cs typeface="Candara"/>
              <a:sym typeface="Candara"/>
            </a:endParaRPr>
          </a:p>
          <a:p>
            <a:pPr indent="-368300" lvl="0" marL="971550" marR="0" rtl="0" algn="just">
              <a:lnSpc>
                <a:spcPct val="100000"/>
              </a:lnSpc>
              <a:spcBef>
                <a:spcPts val="0"/>
              </a:spcBef>
              <a:spcAft>
                <a:spcPts val="0"/>
              </a:spcAft>
              <a:buClr>
                <a:schemeClr val="dk1"/>
              </a:buClr>
              <a:buSzPts val="2200"/>
              <a:buFont typeface="Candara"/>
              <a:buAutoNum type="alphaLcPeriod"/>
            </a:pPr>
            <a:r>
              <a:rPr b="0" i="0" lang="en-US" sz="2200" u="none" cap="none" strike="noStrike">
                <a:solidFill>
                  <a:schemeClr val="dk1"/>
                </a:solidFill>
                <a:latin typeface="Candara"/>
                <a:ea typeface="Candara"/>
                <a:cs typeface="Candara"/>
                <a:sym typeface="Candara"/>
              </a:rPr>
              <a:t>Apa saja alternatif solusi untuk menanggulangi potensi tantangan yang terjadi tersebut?</a:t>
            </a:r>
            <a:endParaRPr b="0" i="0" sz="2200" u="none" cap="none" strike="noStrike">
              <a:solidFill>
                <a:schemeClr val="dk1"/>
              </a:solidFill>
              <a:latin typeface="Candara"/>
              <a:ea typeface="Candara"/>
              <a:cs typeface="Candara"/>
              <a:sym typeface="Candara"/>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ndara"/>
              <a:ea typeface="Candara"/>
              <a:cs typeface="Candara"/>
              <a:sym typeface="Candara"/>
            </a:endParaRPr>
          </a:p>
          <a:p>
            <a:pPr indent="0" lvl="0" marL="457200" marR="0" rtl="0" algn="just">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ndara"/>
              <a:ea typeface="Candara"/>
              <a:cs typeface="Candara"/>
              <a:sym typeface="Candara"/>
            </a:endParaRPr>
          </a:p>
          <a:p>
            <a:pPr indent="0" lvl="0" marL="0" marR="0" rtl="0" algn="just">
              <a:lnSpc>
                <a:spcPct val="150000"/>
              </a:lnSpc>
              <a:spcBef>
                <a:spcPts val="1200"/>
              </a:spcBef>
              <a:spcAft>
                <a:spcPts val="0"/>
              </a:spcAft>
              <a:buClr>
                <a:srgbClr val="000000"/>
              </a:buClr>
              <a:buSzPts val="2500"/>
              <a:buFont typeface="Arial"/>
              <a:buNone/>
            </a:pPr>
            <a:r>
              <a:t/>
            </a:r>
            <a:endParaRPr b="0" i="0" sz="2500" u="none" cap="none" strike="noStrike">
              <a:solidFill>
                <a:schemeClr val="dk1"/>
              </a:solidFill>
              <a:latin typeface="Candara"/>
              <a:ea typeface="Candara"/>
              <a:cs typeface="Candara"/>
              <a:sym typeface="Candara"/>
            </a:endParaRPr>
          </a:p>
          <a:p>
            <a:pPr indent="0" lvl="0" marL="0" marR="0" rtl="0" algn="just">
              <a:lnSpc>
                <a:spcPct val="150000"/>
              </a:lnSpc>
              <a:spcBef>
                <a:spcPts val="1200"/>
              </a:spcBef>
              <a:spcAft>
                <a:spcPts val="1200"/>
              </a:spcAft>
              <a:buClr>
                <a:srgbClr val="000000"/>
              </a:buClr>
              <a:buSzPts val="2500"/>
              <a:buFont typeface="Arial"/>
              <a:buNone/>
            </a:pPr>
            <a:r>
              <a:t/>
            </a:r>
            <a:endParaRPr b="0" i="0" sz="2500" u="none" cap="none" strike="noStrike">
              <a:solidFill>
                <a:schemeClr val="dk1"/>
              </a:solidFill>
              <a:latin typeface="Candara"/>
              <a:ea typeface="Candara"/>
              <a:cs typeface="Candara"/>
              <a:sym typeface="Candara"/>
            </a:endParaRPr>
          </a:p>
        </p:txBody>
      </p:sp>
      <p:pic>
        <p:nvPicPr>
          <p:cNvPr id="612" name="Google Shape;612;p85"/>
          <p:cNvPicPr preferRelativeResize="0"/>
          <p:nvPr/>
        </p:nvPicPr>
        <p:blipFill rotWithShape="1">
          <a:blip r:embed="rId3">
            <a:alphaModFix/>
          </a:blip>
          <a:srcRect b="0" l="0" r="0" t="0"/>
          <a:stretch/>
        </p:blipFill>
        <p:spPr>
          <a:xfrm>
            <a:off x="6910650" y="2108638"/>
            <a:ext cx="5413725" cy="3909913"/>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86"/>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86"/>
          <p:cNvSpPr txBox="1"/>
          <p:nvPr/>
        </p:nvSpPr>
        <p:spPr>
          <a:xfrm>
            <a:off x="1019075" y="2302225"/>
            <a:ext cx="10033500" cy="1908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600"/>
              <a:buFont typeface="Arial"/>
              <a:buNone/>
            </a:pPr>
            <a:r>
              <a:rPr b="1" i="0" lang="en-US" sz="5600" u="none" cap="none" strike="noStrike">
                <a:solidFill>
                  <a:srgbClr val="000000"/>
                </a:solidFill>
                <a:latin typeface="Candara"/>
                <a:ea typeface="Candara"/>
                <a:cs typeface="Candara"/>
                <a:sym typeface="Candara"/>
              </a:rPr>
              <a:t>PRESENTASI </a:t>
            </a:r>
            <a:endParaRPr b="1" i="0" sz="5600" u="none" cap="none" strike="noStrike">
              <a:solidFill>
                <a:srgbClr val="000000"/>
              </a:solidFill>
              <a:latin typeface="Candara"/>
              <a:ea typeface="Candara"/>
              <a:cs typeface="Candara"/>
              <a:sym typeface="Candara"/>
            </a:endParaRPr>
          </a:p>
          <a:p>
            <a:pPr indent="0" lvl="0" marL="0" marR="0" rtl="0" algn="ctr">
              <a:lnSpc>
                <a:spcPct val="100000"/>
              </a:lnSpc>
              <a:spcBef>
                <a:spcPts val="0"/>
              </a:spcBef>
              <a:spcAft>
                <a:spcPts val="0"/>
              </a:spcAft>
              <a:buClr>
                <a:srgbClr val="000000"/>
              </a:buClr>
              <a:buSzPts val="5600"/>
              <a:buFont typeface="Arial"/>
              <a:buNone/>
            </a:pPr>
            <a:r>
              <a:rPr b="1" i="0" lang="en-US" sz="5600" u="none" cap="none" strike="noStrike">
                <a:solidFill>
                  <a:srgbClr val="000000"/>
                </a:solidFill>
                <a:latin typeface="Candara"/>
                <a:ea typeface="Candara"/>
                <a:cs typeface="Candara"/>
                <a:sym typeface="Candara"/>
              </a:rPr>
              <a:t>(Rencana) Aksi Nyata </a:t>
            </a:r>
            <a:r>
              <a:rPr b="0" i="0" lang="en-US" sz="2800" u="none" cap="none" strike="noStrike">
                <a:solidFill>
                  <a:srgbClr val="000000"/>
                </a:solidFill>
                <a:latin typeface="Candara"/>
                <a:ea typeface="Candara"/>
                <a:cs typeface="Candara"/>
                <a:sym typeface="Candara"/>
              </a:rPr>
              <a:t>	</a:t>
            </a:r>
            <a:endParaRPr b="0" i="0" sz="2800" u="none" cap="none" strike="noStrike">
              <a:solidFill>
                <a:srgbClr val="000000"/>
              </a:solidFill>
              <a:latin typeface="Candara"/>
              <a:ea typeface="Candara"/>
              <a:cs typeface="Candara"/>
              <a:sym typeface="Candara"/>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pic>
        <p:nvPicPr>
          <p:cNvPr descr="Sekolah Penggerak | Sekolah Penggerak" id="623" name="Google Shape;623;p87"/>
          <p:cNvPicPr preferRelativeResize="0"/>
          <p:nvPr/>
        </p:nvPicPr>
        <p:blipFill rotWithShape="1">
          <a:blip r:embed="rId3">
            <a:alphaModFix/>
          </a:blip>
          <a:srcRect b="980" l="0" r="0" t="0"/>
          <a:stretch/>
        </p:blipFill>
        <p:spPr>
          <a:xfrm>
            <a:off x="20" y="10"/>
            <a:ext cx="12192000" cy="6858000"/>
          </a:xfrm>
          <a:custGeom>
            <a:rect b="b" l="l" r="r" t="t"/>
            <a:pathLst>
              <a:path extrusionOk="0" h="6858000" w="12192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noFill/>
          <a:ln>
            <a:noFill/>
          </a:ln>
        </p:spPr>
      </p:pic>
      <p:sp>
        <p:nvSpPr>
          <p:cNvPr id="624" name="Google Shape;624;p87"/>
          <p:cNvSpPr txBox="1"/>
          <p:nvPr/>
        </p:nvSpPr>
        <p:spPr>
          <a:xfrm>
            <a:off x="5801709" y="4572000"/>
            <a:ext cx="5552100" cy="1287900"/>
          </a:xfrm>
          <a:prstGeom prst="rect">
            <a:avLst/>
          </a:prstGeom>
          <a:noFill/>
          <a:ln cap="flat" cmpd="sng" w="19050">
            <a:solidFill>
              <a:srgbClr val="1D81F7"/>
            </a:solidFill>
            <a:prstDash val="dash"/>
            <a:round/>
            <a:headEnd len="sm" w="sm" type="none"/>
            <a:tailEnd len="sm" w="sm" type="none"/>
          </a:ln>
        </p:spPr>
        <p:txBody>
          <a:bodyPr anchorCtr="0" anchor="t" bIns="45700" lIns="91425" spcFirstLastPara="1" rIns="91425" wrap="square" tIns="45700">
            <a:normAutofit fontScale="92500"/>
          </a:bodyPr>
          <a:lstStyle/>
          <a:p>
            <a:pPr indent="0" lvl="0" marL="0" marR="0" rtl="0" algn="ctr">
              <a:lnSpc>
                <a:spcPct val="90000"/>
              </a:lnSpc>
              <a:spcBef>
                <a:spcPts val="0"/>
              </a:spcBef>
              <a:spcAft>
                <a:spcPts val="0"/>
              </a:spcAft>
              <a:buClr>
                <a:srgbClr val="EE7D39"/>
              </a:buClr>
              <a:buSzPct val="100000"/>
              <a:buFont typeface="Arial"/>
              <a:buNone/>
            </a:pPr>
            <a:r>
              <a:rPr b="1" i="0" lang="en-US" sz="4400" u="none" cap="none" strike="noStrike">
                <a:solidFill>
                  <a:srgbClr val="EE7D39"/>
                </a:solidFill>
                <a:latin typeface="Arial"/>
                <a:ea typeface="Arial"/>
                <a:cs typeface="Arial"/>
                <a:sym typeface="Arial"/>
              </a:rPr>
              <a:t>SAMPAI JUMPA DI SESI SELANJUTNYA!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1"/>
          <p:cNvSpPr/>
          <p:nvPr/>
        </p:nvSpPr>
        <p:spPr>
          <a:xfrm>
            <a:off x="1006062" y="2078856"/>
            <a:ext cx="2149200" cy="2967300"/>
          </a:xfrm>
          <a:prstGeom prst="roundRect">
            <a:avLst>
              <a:gd fmla="val 16667" name="adj"/>
            </a:avLst>
          </a:prstGeom>
          <a:solidFill>
            <a:srgbClr val="EE7D39"/>
          </a:solidFill>
          <a:ln cap="flat" cmpd="sng" w="12700">
            <a:solidFill>
              <a:srgbClr val="EE7D3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2" name="Google Shape;212;p31"/>
          <p:cNvSpPr/>
          <p:nvPr/>
        </p:nvSpPr>
        <p:spPr>
          <a:xfrm>
            <a:off x="1006063" y="3073246"/>
            <a:ext cx="2149200" cy="1052700"/>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Clr>
                <a:srgbClr val="000000"/>
              </a:buClr>
              <a:buSzPts val="2400"/>
              <a:buFont typeface="Arial"/>
              <a:buNone/>
            </a:pPr>
            <a:r>
              <a:rPr b="0" i="0" lang="en-US" sz="2100" u="none" cap="none" strike="noStrike">
                <a:solidFill>
                  <a:schemeClr val="lt1"/>
                </a:solidFill>
                <a:latin typeface="Arial"/>
                <a:ea typeface="Arial"/>
                <a:cs typeface="Arial"/>
                <a:sym typeface="Arial"/>
              </a:rPr>
              <a:t>KESEPAKATAN</a:t>
            </a:r>
            <a:endParaRPr b="0" i="0" sz="1100" u="none" cap="none" strike="noStrike">
              <a:solidFill>
                <a:srgbClr val="000000"/>
              </a:solidFill>
              <a:latin typeface="Arial"/>
              <a:ea typeface="Arial"/>
              <a:cs typeface="Arial"/>
              <a:sym typeface="Arial"/>
            </a:endParaRPr>
          </a:p>
          <a:p>
            <a:pPr indent="0" lvl="0" marL="0" marR="0" rtl="0" algn="ctr">
              <a:lnSpc>
                <a:spcPct val="130000"/>
              </a:lnSpc>
              <a:spcBef>
                <a:spcPts val="0"/>
              </a:spcBef>
              <a:spcAft>
                <a:spcPts val="0"/>
              </a:spcAft>
              <a:buClr>
                <a:srgbClr val="000000"/>
              </a:buClr>
              <a:buSzPts val="2400"/>
              <a:buFont typeface="Arial"/>
              <a:buNone/>
            </a:pPr>
            <a:r>
              <a:rPr b="0" i="0" lang="en-US" sz="2100" u="none" cap="none" strike="noStrike">
                <a:solidFill>
                  <a:schemeClr val="lt1"/>
                </a:solidFill>
                <a:latin typeface="Arial"/>
                <a:ea typeface="Arial"/>
                <a:cs typeface="Arial"/>
                <a:sym typeface="Arial"/>
              </a:rPr>
              <a:t>BERSAMA</a:t>
            </a:r>
            <a:endParaRPr b="0" i="0" sz="2100" u="none" cap="none" strike="noStrike">
              <a:solidFill>
                <a:schemeClr val="lt1"/>
              </a:solidFill>
              <a:latin typeface="Arial"/>
              <a:ea typeface="Arial"/>
              <a:cs typeface="Arial"/>
              <a:sym typeface="Arial"/>
            </a:endParaRPr>
          </a:p>
        </p:txBody>
      </p:sp>
      <p:sp>
        <p:nvSpPr>
          <p:cNvPr id="213" name="Google Shape;213;p31"/>
          <p:cNvSpPr/>
          <p:nvPr/>
        </p:nvSpPr>
        <p:spPr>
          <a:xfrm>
            <a:off x="3418784" y="2152995"/>
            <a:ext cx="7948800" cy="28932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30000"/>
              </a:lnSpc>
              <a:spcBef>
                <a:spcPts val="0"/>
              </a:spcBef>
              <a:spcAft>
                <a:spcPts val="0"/>
              </a:spcAft>
              <a:buClr>
                <a:srgbClr val="1D81F7"/>
              </a:buClr>
              <a:buSzPts val="2800"/>
              <a:buFont typeface="Arial"/>
              <a:buAutoNum type="arabicPeriod"/>
            </a:pPr>
            <a:r>
              <a:rPr b="0" i="0" lang="en-US" sz="2800" u="none" cap="none" strike="noStrike">
                <a:solidFill>
                  <a:srgbClr val="1D81F7"/>
                </a:solidFill>
                <a:latin typeface="Arial"/>
                <a:ea typeface="Arial"/>
                <a:cs typeface="Arial"/>
                <a:sym typeface="Arial"/>
              </a:rPr>
              <a:t>.</a:t>
            </a:r>
            <a:endParaRPr b="0" i="0" sz="2800" u="none" cap="none" strike="noStrike">
              <a:solidFill>
                <a:srgbClr val="1D81F7"/>
              </a:solidFill>
              <a:latin typeface="Arial"/>
              <a:ea typeface="Arial"/>
              <a:cs typeface="Arial"/>
              <a:sym typeface="Arial"/>
            </a:endParaRPr>
          </a:p>
          <a:p>
            <a:pPr indent="-406400" lvl="0" marL="457200" marR="0" rtl="0" algn="l">
              <a:lnSpc>
                <a:spcPct val="130000"/>
              </a:lnSpc>
              <a:spcBef>
                <a:spcPts val="0"/>
              </a:spcBef>
              <a:spcAft>
                <a:spcPts val="0"/>
              </a:spcAft>
              <a:buClr>
                <a:srgbClr val="1D81F7"/>
              </a:buClr>
              <a:buSzPts val="2800"/>
              <a:buFont typeface="Arial"/>
              <a:buAutoNum type="arabicPeriod"/>
            </a:pPr>
            <a:r>
              <a:rPr b="0" i="0" lang="en-US" sz="2800" u="none" cap="none" strike="noStrike">
                <a:solidFill>
                  <a:srgbClr val="1D81F7"/>
                </a:solidFill>
                <a:latin typeface="Arial"/>
                <a:ea typeface="Arial"/>
                <a:cs typeface="Arial"/>
                <a:sym typeface="Arial"/>
              </a:rPr>
              <a:t>.</a:t>
            </a:r>
            <a:endParaRPr b="0" i="0" sz="2800" u="none" cap="none" strike="noStrike">
              <a:solidFill>
                <a:srgbClr val="1D81F7"/>
              </a:solidFill>
              <a:latin typeface="Arial"/>
              <a:ea typeface="Arial"/>
              <a:cs typeface="Arial"/>
              <a:sym typeface="Arial"/>
            </a:endParaRPr>
          </a:p>
          <a:p>
            <a:pPr indent="-406400" lvl="0" marL="457200" marR="0" rtl="0" algn="l">
              <a:lnSpc>
                <a:spcPct val="130000"/>
              </a:lnSpc>
              <a:spcBef>
                <a:spcPts val="0"/>
              </a:spcBef>
              <a:spcAft>
                <a:spcPts val="0"/>
              </a:spcAft>
              <a:buClr>
                <a:srgbClr val="1D81F7"/>
              </a:buClr>
              <a:buSzPts val="2800"/>
              <a:buFont typeface="Arial"/>
              <a:buAutoNum type="arabicPeriod"/>
            </a:pPr>
            <a:r>
              <a:rPr b="0" i="0" lang="en-US" sz="2800" u="none" cap="none" strike="noStrike">
                <a:solidFill>
                  <a:srgbClr val="1D81F7"/>
                </a:solidFill>
                <a:latin typeface="Arial"/>
                <a:ea typeface="Arial"/>
                <a:cs typeface="Arial"/>
                <a:sym typeface="Arial"/>
              </a:rPr>
              <a:t>.</a:t>
            </a:r>
            <a:endParaRPr b="0" i="0" sz="2800" u="none" cap="none" strike="noStrike">
              <a:solidFill>
                <a:srgbClr val="1D81F7"/>
              </a:solidFill>
              <a:latin typeface="Arial"/>
              <a:ea typeface="Arial"/>
              <a:cs typeface="Arial"/>
              <a:sym typeface="Arial"/>
            </a:endParaRPr>
          </a:p>
          <a:p>
            <a:pPr indent="-406400" lvl="0" marL="457200" marR="0" rtl="0" algn="l">
              <a:lnSpc>
                <a:spcPct val="130000"/>
              </a:lnSpc>
              <a:spcBef>
                <a:spcPts val="0"/>
              </a:spcBef>
              <a:spcAft>
                <a:spcPts val="0"/>
              </a:spcAft>
              <a:buClr>
                <a:srgbClr val="1D81F7"/>
              </a:buClr>
              <a:buSzPts val="2800"/>
              <a:buFont typeface="Arial"/>
              <a:buAutoNum type="arabicPeriod"/>
            </a:pPr>
            <a:r>
              <a:rPr b="0" i="0" lang="en-US" sz="2800" u="none" cap="none" strike="noStrike">
                <a:solidFill>
                  <a:srgbClr val="1D81F7"/>
                </a:solidFill>
                <a:latin typeface="Arial"/>
                <a:ea typeface="Arial"/>
                <a:cs typeface="Arial"/>
                <a:sym typeface="Arial"/>
              </a:rPr>
              <a:t>.</a:t>
            </a:r>
            <a:endParaRPr b="0" i="0" sz="2800" u="none" cap="none" strike="noStrike">
              <a:solidFill>
                <a:srgbClr val="1D81F7"/>
              </a:solidFill>
              <a:latin typeface="Arial"/>
              <a:ea typeface="Arial"/>
              <a:cs typeface="Arial"/>
              <a:sym typeface="Arial"/>
            </a:endParaRPr>
          </a:p>
          <a:p>
            <a:pPr indent="-228600" lvl="0" marL="457200" marR="0" rtl="0" algn="l">
              <a:lnSpc>
                <a:spcPct val="130000"/>
              </a:lnSpc>
              <a:spcBef>
                <a:spcPts val="0"/>
              </a:spcBef>
              <a:spcAft>
                <a:spcPts val="0"/>
              </a:spcAft>
              <a:buClr>
                <a:srgbClr val="1D81F7"/>
              </a:buClr>
              <a:buSzPts val="2800"/>
              <a:buFont typeface="Arial"/>
              <a:buNone/>
            </a:pPr>
            <a:r>
              <a:t/>
            </a:r>
            <a:endParaRPr b="0" i="0" sz="2800" u="none" cap="none" strike="noStrike">
              <a:solidFill>
                <a:srgbClr val="1D81F7"/>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2"/>
          <p:cNvSpPr txBox="1"/>
          <p:nvPr>
            <p:ph type="title"/>
          </p:nvPr>
        </p:nvSpPr>
        <p:spPr>
          <a:xfrm>
            <a:off x="233074" y="2102225"/>
            <a:ext cx="5558100" cy="20379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D81F7"/>
              </a:buClr>
              <a:buSzPts val="6000"/>
              <a:buFont typeface="Arial"/>
              <a:buNone/>
            </a:pPr>
            <a:r>
              <a:rPr b="1" lang="en-US">
                <a:latin typeface="Candara"/>
                <a:ea typeface="Candara"/>
                <a:cs typeface="Candara"/>
                <a:sym typeface="Candara"/>
              </a:rPr>
              <a:t>MULAI DARI DIRI</a:t>
            </a:r>
            <a:endParaRPr>
              <a:latin typeface="Candara"/>
              <a:ea typeface="Candara"/>
              <a:cs typeface="Candara"/>
              <a:sym typeface="Candara"/>
            </a:endParaRPr>
          </a:p>
        </p:txBody>
      </p:sp>
      <p:cxnSp>
        <p:nvCxnSpPr>
          <p:cNvPr id="219" name="Google Shape;219;p32"/>
          <p:cNvCxnSpPr/>
          <p:nvPr/>
        </p:nvCxnSpPr>
        <p:spPr>
          <a:xfrm>
            <a:off x="712694" y="4087903"/>
            <a:ext cx="4625700" cy="0"/>
          </a:xfrm>
          <a:prstGeom prst="straightConnector1">
            <a:avLst/>
          </a:prstGeom>
          <a:noFill/>
          <a:ln cap="flat" cmpd="sng" w="19050">
            <a:solidFill>
              <a:schemeClr val="accent2"/>
            </a:solidFill>
            <a:prstDash val="solid"/>
            <a:miter lim="800000"/>
            <a:headEnd len="sm" w="sm" type="none"/>
            <a:tailEnd len="sm" w="sm" type="none"/>
          </a:ln>
        </p:spPr>
      </p:cxnSp>
      <p:sp>
        <p:nvSpPr>
          <p:cNvPr id="220" name="Google Shape;220;p32"/>
          <p:cNvSpPr/>
          <p:nvPr/>
        </p:nvSpPr>
        <p:spPr>
          <a:xfrm>
            <a:off x="6880413" y="1109382"/>
            <a:ext cx="4639200" cy="4639200"/>
          </a:xfrm>
          <a:prstGeom prst="ellipse">
            <a:avLst/>
          </a:prstGeom>
          <a:noFill/>
          <a:ln cap="flat" cmpd="sng" w="57150">
            <a:solidFill>
              <a:srgbClr val="1D81F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Book, energy, idea, knowledge icon - Free download" id="221" name="Google Shape;221;p32"/>
          <p:cNvPicPr preferRelativeResize="0"/>
          <p:nvPr/>
        </p:nvPicPr>
        <p:blipFill rotWithShape="1">
          <a:blip r:embed="rId3">
            <a:alphaModFix/>
          </a:blip>
          <a:srcRect b="0" l="0" r="0" t="0"/>
          <a:stretch/>
        </p:blipFill>
        <p:spPr>
          <a:xfrm>
            <a:off x="7097716" y="1308848"/>
            <a:ext cx="4240303" cy="424030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3"/>
          <p:cNvSpPr txBox="1"/>
          <p:nvPr/>
        </p:nvSpPr>
        <p:spPr>
          <a:xfrm>
            <a:off x="400675" y="1107100"/>
            <a:ext cx="10394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33"/>
          <p:cNvSpPr txBox="1"/>
          <p:nvPr/>
        </p:nvSpPr>
        <p:spPr>
          <a:xfrm>
            <a:off x="866225" y="1690750"/>
            <a:ext cx="9998700" cy="36018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rgbClr val="000000"/>
              </a:buClr>
              <a:buSzPts val="3700"/>
              <a:buFont typeface="Arial"/>
              <a:buNone/>
            </a:pPr>
            <a:r>
              <a:rPr b="0" i="0" lang="en-US" sz="3700" u="none" cap="none" strike="noStrike">
                <a:solidFill>
                  <a:schemeClr val="dk1"/>
                </a:solidFill>
                <a:latin typeface="Candara"/>
                <a:ea typeface="Candara"/>
                <a:cs typeface="Candara"/>
                <a:sym typeface="Candara"/>
              </a:rPr>
              <a:t>Saya akan menampilkan pertanyaan pada sesi kali ini, Bapak/Ibu silakan bisa menuliskan jawabannya pada kolom chat yang tersedia, beberapa perwakilan peserta akan saya persilakan untuk menyampaikan jawabannya  secara langsung </a:t>
            </a:r>
            <a:endParaRPr b="0" i="0" sz="37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