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Arial" charset="1" panose="020B0502020202020204"/>
      <p:regular r:id="rId11"/>
    </p:embeddedFont>
    <p:embeddedFont>
      <p:font typeface="Arial Bold" charset="1" panose="020B0802020202020204"/>
      <p:regular r:id="rId12"/>
    </p:embeddedFont>
    <p:embeddedFont>
      <p:font typeface="Cambria" charset="1" panose="02040503050406030204"/>
      <p:regular r:id="rId13"/>
    </p:embeddedFont>
    <p:embeddedFont>
      <p:font typeface="Cambria Bold" charset="1" panose="02040803050406030204"/>
      <p:regular r:id="rId14"/>
    </p:embeddedFont>
    <p:embeddedFont>
      <p:font typeface="Cambria Bold Italics" charset="1" panose="020408030504060A020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32" y="18"/>
            <a:ext cx="18285484" cy="10285894"/>
          </a:xfrm>
          <a:custGeom>
            <a:avLst/>
            <a:gdLst/>
            <a:ahLst/>
            <a:cxnLst/>
            <a:rect r="r" b="b" t="t" l="l"/>
            <a:pathLst>
              <a:path h="10285894" w="18285484">
                <a:moveTo>
                  <a:pt x="0" y="0"/>
                </a:moveTo>
                <a:lnTo>
                  <a:pt x="18285485" y="0"/>
                </a:lnTo>
                <a:lnTo>
                  <a:pt x="18285485" y="10285894"/>
                </a:lnTo>
                <a:lnTo>
                  <a:pt x="0" y="10285894"/>
                </a:lnTo>
                <a:lnTo>
                  <a:pt x="0" y="0"/>
                </a:lnTo>
                <a:close/>
              </a:path>
            </a:pathLst>
          </a:custGeom>
          <a:blipFill>
            <a:blip r:embed="rId2"/>
            <a:stretch>
              <a:fillRect l="-12" t="0" r="-12" b="0"/>
            </a:stretch>
          </a:blipFill>
        </p:spPr>
      </p:sp>
      <p:grpSp>
        <p:nvGrpSpPr>
          <p:cNvPr name="Group 3" id="3"/>
          <p:cNvGrpSpPr/>
          <p:nvPr/>
        </p:nvGrpSpPr>
        <p:grpSpPr>
          <a:xfrm rot="0">
            <a:off x="12365469" y="0"/>
            <a:ext cx="5921692" cy="979170"/>
            <a:chOff x="0" y="0"/>
            <a:chExt cx="7895590" cy="1305560"/>
          </a:xfrm>
        </p:grpSpPr>
        <p:sp>
          <p:nvSpPr>
            <p:cNvPr name="Freeform 4" id="4"/>
            <p:cNvSpPr/>
            <p:nvPr/>
          </p:nvSpPr>
          <p:spPr>
            <a:xfrm flipH="false" flipV="false" rot="0">
              <a:off x="0" y="0"/>
              <a:ext cx="7894828" cy="1305306"/>
            </a:xfrm>
            <a:custGeom>
              <a:avLst/>
              <a:gdLst/>
              <a:ahLst/>
              <a:cxnLst/>
              <a:rect r="r" b="b" t="t" l="l"/>
              <a:pathLst>
                <a:path h="1305306" w="7894828">
                  <a:moveTo>
                    <a:pt x="7894828" y="0"/>
                  </a:moveTo>
                  <a:lnTo>
                    <a:pt x="0" y="0"/>
                  </a:lnTo>
                  <a:lnTo>
                    <a:pt x="0" y="1305306"/>
                  </a:lnTo>
                  <a:lnTo>
                    <a:pt x="3947795" y="1305306"/>
                  </a:lnTo>
                  <a:lnTo>
                    <a:pt x="7894828" y="1305306"/>
                  </a:lnTo>
                  <a:lnTo>
                    <a:pt x="7894828" y="0"/>
                  </a:lnTo>
                  <a:close/>
                </a:path>
              </a:pathLst>
            </a:custGeom>
            <a:solidFill>
              <a:srgbClr val="EFFAFF"/>
            </a:solidFill>
          </p:spPr>
        </p:sp>
      </p:grpSp>
      <p:sp>
        <p:nvSpPr>
          <p:cNvPr name="Freeform 5" id="5"/>
          <p:cNvSpPr/>
          <p:nvPr/>
        </p:nvSpPr>
        <p:spPr>
          <a:xfrm flipH="false" flipV="false" rot="0">
            <a:off x="13586936" y="18"/>
            <a:ext cx="4699615" cy="1375352"/>
          </a:xfrm>
          <a:custGeom>
            <a:avLst/>
            <a:gdLst/>
            <a:ahLst/>
            <a:cxnLst/>
            <a:rect r="r" b="b" t="t" l="l"/>
            <a:pathLst>
              <a:path h="1375352" w="4699615">
                <a:moveTo>
                  <a:pt x="0" y="0"/>
                </a:moveTo>
                <a:lnTo>
                  <a:pt x="4699615" y="0"/>
                </a:lnTo>
                <a:lnTo>
                  <a:pt x="4699615" y="1375352"/>
                </a:lnTo>
                <a:lnTo>
                  <a:pt x="0" y="1375352"/>
                </a:lnTo>
                <a:lnTo>
                  <a:pt x="0" y="0"/>
                </a:lnTo>
                <a:close/>
              </a:path>
            </a:pathLst>
          </a:custGeom>
          <a:blipFill>
            <a:blip r:embed="rId3"/>
            <a:stretch>
              <a:fillRect l="0" t="-5" r="0" b="-5"/>
            </a:stretch>
          </a:blipFill>
        </p:spPr>
      </p:sp>
      <p:grpSp>
        <p:nvGrpSpPr>
          <p:cNvPr name="Group 6" id="6"/>
          <p:cNvGrpSpPr/>
          <p:nvPr/>
        </p:nvGrpSpPr>
        <p:grpSpPr>
          <a:xfrm rot="0">
            <a:off x="1437474" y="285654"/>
            <a:ext cx="4620578" cy="827723"/>
            <a:chOff x="0" y="0"/>
            <a:chExt cx="6160770" cy="1103630"/>
          </a:xfrm>
        </p:grpSpPr>
        <p:sp>
          <p:nvSpPr>
            <p:cNvPr name="Freeform 7" id="7"/>
            <p:cNvSpPr/>
            <p:nvPr/>
          </p:nvSpPr>
          <p:spPr>
            <a:xfrm flipH="false" flipV="false" rot="0">
              <a:off x="0" y="0"/>
              <a:ext cx="6160389" cy="1102995"/>
            </a:xfrm>
            <a:custGeom>
              <a:avLst/>
              <a:gdLst/>
              <a:ahLst/>
              <a:cxnLst/>
              <a:rect r="r" b="b" t="t" l="l"/>
              <a:pathLst>
                <a:path h="1102995" w="6160389">
                  <a:moveTo>
                    <a:pt x="6160389" y="0"/>
                  </a:moveTo>
                  <a:lnTo>
                    <a:pt x="0" y="0"/>
                  </a:lnTo>
                  <a:lnTo>
                    <a:pt x="0" y="1102995"/>
                  </a:lnTo>
                  <a:lnTo>
                    <a:pt x="3080131" y="1102995"/>
                  </a:lnTo>
                  <a:lnTo>
                    <a:pt x="6160389" y="1102995"/>
                  </a:lnTo>
                  <a:lnTo>
                    <a:pt x="6160389" y="0"/>
                  </a:lnTo>
                  <a:close/>
                </a:path>
              </a:pathLst>
            </a:custGeom>
            <a:solidFill>
              <a:srgbClr val="EFFAFF"/>
            </a:solidFill>
          </p:spPr>
        </p:sp>
      </p:grpSp>
      <p:sp>
        <p:nvSpPr>
          <p:cNvPr name="TextBox 8" id="8"/>
          <p:cNvSpPr txBox="true"/>
          <p:nvPr/>
        </p:nvSpPr>
        <p:spPr>
          <a:xfrm rot="0">
            <a:off x="1556136" y="389674"/>
            <a:ext cx="4011930" cy="603250"/>
          </a:xfrm>
          <a:prstGeom prst="rect">
            <a:avLst/>
          </a:prstGeom>
        </p:spPr>
        <p:txBody>
          <a:bodyPr anchor="t" rtlCol="false" tIns="0" lIns="0" bIns="0" rIns="0">
            <a:spAutoFit/>
          </a:bodyPr>
          <a:lstStyle/>
          <a:p>
            <a:pPr algn="l">
              <a:lnSpc>
                <a:spcPts val="2145"/>
              </a:lnSpc>
            </a:pPr>
            <a:r>
              <a:rPr lang="en-US" sz="1800">
                <a:solidFill>
                  <a:srgbClr val="000000"/>
                </a:solidFill>
                <a:latin typeface="Arial"/>
                <a:ea typeface="Arial"/>
                <a:cs typeface="Arial"/>
                <a:sym typeface="Arial"/>
              </a:rPr>
              <a:t>Kementerian Pendidikan, Kebudayaan, Riset, dan Teknologi</a:t>
            </a:r>
          </a:p>
        </p:txBody>
      </p:sp>
      <p:grpSp>
        <p:nvGrpSpPr>
          <p:cNvPr name="Group 9" id="9"/>
          <p:cNvGrpSpPr/>
          <p:nvPr/>
        </p:nvGrpSpPr>
        <p:grpSpPr>
          <a:xfrm rot="0">
            <a:off x="2275826" y="5255018"/>
            <a:ext cx="13734898" cy="20803"/>
            <a:chOff x="0" y="0"/>
            <a:chExt cx="18313198" cy="27738"/>
          </a:xfrm>
        </p:grpSpPr>
        <p:sp>
          <p:nvSpPr>
            <p:cNvPr name="Freeform 10" id="10"/>
            <p:cNvSpPr/>
            <p:nvPr/>
          </p:nvSpPr>
          <p:spPr>
            <a:xfrm flipH="false" flipV="false" rot="0">
              <a:off x="12573" y="0"/>
              <a:ext cx="18287364" cy="26543"/>
            </a:xfrm>
            <a:custGeom>
              <a:avLst/>
              <a:gdLst/>
              <a:ahLst/>
              <a:cxnLst/>
              <a:rect r="r" b="b" t="t" l="l"/>
              <a:pathLst>
                <a:path h="26543" w="18287364">
                  <a:moveTo>
                    <a:pt x="0" y="0"/>
                  </a:moveTo>
                  <a:lnTo>
                    <a:pt x="18287364" y="1397"/>
                  </a:lnTo>
                  <a:lnTo>
                    <a:pt x="18287364" y="26543"/>
                  </a:lnTo>
                  <a:lnTo>
                    <a:pt x="0" y="25146"/>
                  </a:lnTo>
                  <a:close/>
                </a:path>
              </a:pathLst>
            </a:custGeom>
            <a:solidFill>
              <a:srgbClr val="EC7C30"/>
            </a:solidFill>
          </p:spPr>
        </p:sp>
      </p:grpSp>
      <p:grpSp>
        <p:nvGrpSpPr>
          <p:cNvPr name="Group 11" id="11"/>
          <p:cNvGrpSpPr/>
          <p:nvPr/>
        </p:nvGrpSpPr>
        <p:grpSpPr>
          <a:xfrm rot="0">
            <a:off x="16217283" y="8470982"/>
            <a:ext cx="2070735" cy="1810703"/>
            <a:chOff x="0" y="0"/>
            <a:chExt cx="2760980" cy="2414270"/>
          </a:xfrm>
        </p:grpSpPr>
        <p:sp>
          <p:nvSpPr>
            <p:cNvPr name="Freeform 12" id="12"/>
            <p:cNvSpPr/>
            <p:nvPr/>
          </p:nvSpPr>
          <p:spPr>
            <a:xfrm flipH="false" flipV="false" rot="0">
              <a:off x="0" y="0"/>
              <a:ext cx="2760472" cy="2414143"/>
            </a:xfrm>
            <a:custGeom>
              <a:avLst/>
              <a:gdLst/>
              <a:ahLst/>
              <a:cxnLst/>
              <a:rect r="r" b="b" t="t" l="l"/>
              <a:pathLst>
                <a:path h="2414143" w="2760472">
                  <a:moveTo>
                    <a:pt x="2760472" y="0"/>
                  </a:moveTo>
                  <a:lnTo>
                    <a:pt x="0" y="0"/>
                  </a:lnTo>
                  <a:lnTo>
                    <a:pt x="0" y="2414143"/>
                  </a:lnTo>
                  <a:lnTo>
                    <a:pt x="1380236" y="2414143"/>
                  </a:lnTo>
                  <a:lnTo>
                    <a:pt x="2760472" y="2414143"/>
                  </a:lnTo>
                  <a:lnTo>
                    <a:pt x="2760472" y="0"/>
                  </a:lnTo>
                  <a:close/>
                </a:path>
              </a:pathLst>
            </a:custGeom>
            <a:solidFill>
              <a:srgbClr val="FFFFFF"/>
            </a:solidFill>
          </p:spPr>
        </p:sp>
      </p:grpSp>
      <p:grpSp>
        <p:nvGrpSpPr>
          <p:cNvPr name="Group 13" id="13"/>
          <p:cNvGrpSpPr/>
          <p:nvPr/>
        </p:nvGrpSpPr>
        <p:grpSpPr>
          <a:xfrm rot="0">
            <a:off x="16207834" y="8461532"/>
            <a:ext cx="2089634" cy="1829601"/>
            <a:chOff x="0" y="0"/>
            <a:chExt cx="2786178" cy="2439468"/>
          </a:xfrm>
        </p:grpSpPr>
        <p:sp>
          <p:nvSpPr>
            <p:cNvPr name="Freeform 14" id="14"/>
            <p:cNvSpPr/>
            <p:nvPr/>
          </p:nvSpPr>
          <p:spPr>
            <a:xfrm flipH="false" flipV="false" rot="0">
              <a:off x="0" y="0"/>
              <a:ext cx="2785618" cy="2439416"/>
            </a:xfrm>
            <a:custGeom>
              <a:avLst/>
              <a:gdLst/>
              <a:ahLst/>
              <a:cxnLst/>
              <a:rect r="r" b="b" t="t" l="l"/>
              <a:pathLst>
                <a:path h="2439416" w="2785618">
                  <a:moveTo>
                    <a:pt x="1392809" y="2439416"/>
                  </a:moveTo>
                  <a:lnTo>
                    <a:pt x="12573" y="2439416"/>
                  </a:lnTo>
                  <a:cubicBezTo>
                    <a:pt x="5588" y="2439416"/>
                    <a:pt x="0" y="2433828"/>
                    <a:pt x="0" y="2426843"/>
                  </a:cubicBezTo>
                  <a:lnTo>
                    <a:pt x="0" y="12573"/>
                  </a:lnTo>
                  <a:cubicBezTo>
                    <a:pt x="0" y="5588"/>
                    <a:pt x="5588" y="0"/>
                    <a:pt x="12573" y="0"/>
                  </a:cubicBezTo>
                  <a:lnTo>
                    <a:pt x="2773045" y="0"/>
                  </a:lnTo>
                  <a:cubicBezTo>
                    <a:pt x="2780030" y="0"/>
                    <a:pt x="2785618" y="5588"/>
                    <a:pt x="2785618" y="12573"/>
                  </a:cubicBezTo>
                  <a:lnTo>
                    <a:pt x="2785618" y="2426716"/>
                  </a:lnTo>
                  <a:cubicBezTo>
                    <a:pt x="2785618" y="2433701"/>
                    <a:pt x="2780030" y="2439289"/>
                    <a:pt x="2773045" y="2439289"/>
                  </a:cubicBezTo>
                  <a:lnTo>
                    <a:pt x="1392809" y="2439289"/>
                  </a:lnTo>
                  <a:lnTo>
                    <a:pt x="1392809" y="2426716"/>
                  </a:lnTo>
                  <a:lnTo>
                    <a:pt x="1392809" y="2439289"/>
                  </a:lnTo>
                  <a:moveTo>
                    <a:pt x="1392809" y="2414143"/>
                  </a:moveTo>
                  <a:lnTo>
                    <a:pt x="2773045" y="2414143"/>
                  </a:lnTo>
                  <a:lnTo>
                    <a:pt x="2773045" y="2426716"/>
                  </a:lnTo>
                  <a:lnTo>
                    <a:pt x="2760472" y="2426716"/>
                  </a:lnTo>
                  <a:lnTo>
                    <a:pt x="2760472" y="12573"/>
                  </a:lnTo>
                  <a:lnTo>
                    <a:pt x="2773045" y="12573"/>
                  </a:lnTo>
                  <a:lnTo>
                    <a:pt x="2773045" y="25146"/>
                  </a:lnTo>
                  <a:lnTo>
                    <a:pt x="12573" y="25146"/>
                  </a:lnTo>
                  <a:lnTo>
                    <a:pt x="12573" y="12573"/>
                  </a:lnTo>
                  <a:lnTo>
                    <a:pt x="25146" y="12573"/>
                  </a:lnTo>
                  <a:lnTo>
                    <a:pt x="25146" y="2426716"/>
                  </a:lnTo>
                  <a:lnTo>
                    <a:pt x="12573" y="2426716"/>
                  </a:lnTo>
                  <a:lnTo>
                    <a:pt x="12573" y="2414143"/>
                  </a:lnTo>
                  <a:lnTo>
                    <a:pt x="1392809" y="2414143"/>
                  </a:lnTo>
                  <a:close/>
                </a:path>
              </a:pathLst>
            </a:custGeom>
            <a:solidFill>
              <a:srgbClr val="FFFFFF"/>
            </a:solidFill>
          </p:spPr>
        </p:sp>
      </p:grpSp>
      <p:sp>
        <p:nvSpPr>
          <p:cNvPr name="Freeform 15" id="15"/>
          <p:cNvSpPr/>
          <p:nvPr/>
        </p:nvSpPr>
        <p:spPr>
          <a:xfrm flipH="false" flipV="false" rot="0">
            <a:off x="11588400" y="6442196"/>
            <a:ext cx="6699770" cy="3843718"/>
          </a:xfrm>
          <a:custGeom>
            <a:avLst/>
            <a:gdLst/>
            <a:ahLst/>
            <a:cxnLst/>
            <a:rect r="r" b="b" t="t" l="l"/>
            <a:pathLst>
              <a:path h="3843718" w="6699770">
                <a:moveTo>
                  <a:pt x="0" y="0"/>
                </a:moveTo>
                <a:lnTo>
                  <a:pt x="6699770" y="0"/>
                </a:lnTo>
                <a:lnTo>
                  <a:pt x="6699770" y="3843718"/>
                </a:lnTo>
                <a:lnTo>
                  <a:pt x="0" y="3843718"/>
                </a:lnTo>
                <a:lnTo>
                  <a:pt x="0" y="0"/>
                </a:lnTo>
                <a:close/>
              </a:path>
            </a:pathLst>
          </a:custGeom>
          <a:blipFill>
            <a:blip r:embed="rId4"/>
            <a:stretch>
              <a:fillRect l="0" t="-30" r="0" b="-30"/>
            </a:stretch>
          </a:blipFill>
        </p:spPr>
      </p:sp>
      <p:sp>
        <p:nvSpPr>
          <p:cNvPr name="TextBox 16" id="16"/>
          <p:cNvSpPr txBox="true"/>
          <p:nvPr/>
        </p:nvSpPr>
        <p:spPr>
          <a:xfrm rot="0">
            <a:off x="5493810" y="3618598"/>
            <a:ext cx="8093125" cy="1552496"/>
          </a:xfrm>
          <a:prstGeom prst="rect">
            <a:avLst/>
          </a:prstGeom>
        </p:spPr>
        <p:txBody>
          <a:bodyPr anchor="t" rtlCol="false" tIns="0" lIns="0" bIns="0" rIns="0">
            <a:spAutoFit/>
          </a:bodyPr>
          <a:lstStyle/>
          <a:p>
            <a:pPr algn="l">
              <a:lnSpc>
                <a:spcPts val="10800"/>
              </a:lnSpc>
            </a:pPr>
            <a:r>
              <a:rPr lang="en-US" sz="9000">
                <a:solidFill>
                  <a:srgbClr val="063662"/>
                </a:solidFill>
                <a:latin typeface="Arial"/>
                <a:ea typeface="Arial"/>
                <a:cs typeface="Arial"/>
                <a:sym typeface="Arial"/>
              </a:rPr>
              <a:t>MODUL AJAR</a:t>
            </a:r>
          </a:p>
        </p:txBody>
      </p:sp>
      <p:sp>
        <p:nvSpPr>
          <p:cNvPr name="TextBox 17" id="17"/>
          <p:cNvSpPr txBox="true"/>
          <p:nvPr/>
        </p:nvSpPr>
        <p:spPr>
          <a:xfrm rot="0">
            <a:off x="4198074" y="6346946"/>
            <a:ext cx="6982778" cy="853122"/>
          </a:xfrm>
          <a:prstGeom prst="rect">
            <a:avLst/>
          </a:prstGeom>
        </p:spPr>
        <p:txBody>
          <a:bodyPr anchor="t" rtlCol="false" tIns="0" lIns="0" bIns="0" rIns="0">
            <a:spAutoFit/>
          </a:bodyPr>
          <a:lstStyle/>
          <a:p>
            <a:pPr algn="l">
              <a:lnSpc>
                <a:spcPts val="5759"/>
              </a:lnSpc>
            </a:pPr>
            <a:r>
              <a:rPr lang="en-US" sz="4800">
                <a:solidFill>
                  <a:srgbClr val="000000"/>
                </a:solidFill>
                <a:latin typeface="Arial Bold"/>
                <a:ea typeface="Arial Bold"/>
                <a:cs typeface="Arial Bold"/>
                <a:sym typeface="Arial Bold"/>
              </a:rPr>
              <a:t>KURIKULUM MERDEKA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32" y="18"/>
            <a:ext cx="18285484" cy="10285894"/>
          </a:xfrm>
          <a:custGeom>
            <a:avLst/>
            <a:gdLst/>
            <a:ahLst/>
            <a:cxnLst/>
            <a:rect r="r" b="b" t="t" l="l"/>
            <a:pathLst>
              <a:path h="10285894" w="18285484">
                <a:moveTo>
                  <a:pt x="0" y="0"/>
                </a:moveTo>
                <a:lnTo>
                  <a:pt x="18285485" y="0"/>
                </a:lnTo>
                <a:lnTo>
                  <a:pt x="18285485" y="10285894"/>
                </a:lnTo>
                <a:lnTo>
                  <a:pt x="0" y="10285894"/>
                </a:lnTo>
                <a:lnTo>
                  <a:pt x="0" y="0"/>
                </a:lnTo>
                <a:close/>
              </a:path>
            </a:pathLst>
          </a:custGeom>
          <a:blipFill>
            <a:blip r:embed="rId2"/>
            <a:stretch>
              <a:fillRect l="-12" t="0" r="-12" b="0"/>
            </a:stretch>
          </a:blipFill>
        </p:spPr>
      </p:sp>
      <p:grpSp>
        <p:nvGrpSpPr>
          <p:cNvPr name="Group 3" id="3"/>
          <p:cNvGrpSpPr/>
          <p:nvPr/>
        </p:nvGrpSpPr>
        <p:grpSpPr>
          <a:xfrm rot="0">
            <a:off x="12365469" y="0"/>
            <a:ext cx="5921692" cy="979170"/>
            <a:chOff x="0" y="0"/>
            <a:chExt cx="7895590" cy="1305560"/>
          </a:xfrm>
        </p:grpSpPr>
        <p:sp>
          <p:nvSpPr>
            <p:cNvPr name="Freeform 4" id="4"/>
            <p:cNvSpPr/>
            <p:nvPr/>
          </p:nvSpPr>
          <p:spPr>
            <a:xfrm flipH="false" flipV="false" rot="0">
              <a:off x="0" y="0"/>
              <a:ext cx="7894828" cy="1305306"/>
            </a:xfrm>
            <a:custGeom>
              <a:avLst/>
              <a:gdLst/>
              <a:ahLst/>
              <a:cxnLst/>
              <a:rect r="r" b="b" t="t" l="l"/>
              <a:pathLst>
                <a:path h="1305306" w="7894828">
                  <a:moveTo>
                    <a:pt x="7894828" y="0"/>
                  </a:moveTo>
                  <a:lnTo>
                    <a:pt x="0" y="0"/>
                  </a:lnTo>
                  <a:lnTo>
                    <a:pt x="0" y="1305306"/>
                  </a:lnTo>
                  <a:lnTo>
                    <a:pt x="3947795" y="1305306"/>
                  </a:lnTo>
                  <a:lnTo>
                    <a:pt x="7894828" y="1305306"/>
                  </a:lnTo>
                  <a:lnTo>
                    <a:pt x="7894828" y="0"/>
                  </a:lnTo>
                  <a:close/>
                </a:path>
              </a:pathLst>
            </a:custGeom>
            <a:solidFill>
              <a:srgbClr val="EFFAFF"/>
            </a:solidFill>
          </p:spPr>
        </p:sp>
      </p:grpSp>
      <p:sp>
        <p:nvSpPr>
          <p:cNvPr name="Freeform 5" id="5"/>
          <p:cNvSpPr/>
          <p:nvPr/>
        </p:nvSpPr>
        <p:spPr>
          <a:xfrm flipH="false" flipV="false" rot="0">
            <a:off x="13586936" y="18"/>
            <a:ext cx="4699615" cy="1375352"/>
          </a:xfrm>
          <a:custGeom>
            <a:avLst/>
            <a:gdLst/>
            <a:ahLst/>
            <a:cxnLst/>
            <a:rect r="r" b="b" t="t" l="l"/>
            <a:pathLst>
              <a:path h="1375352" w="4699615">
                <a:moveTo>
                  <a:pt x="0" y="0"/>
                </a:moveTo>
                <a:lnTo>
                  <a:pt x="4699615" y="0"/>
                </a:lnTo>
                <a:lnTo>
                  <a:pt x="4699615" y="1375352"/>
                </a:lnTo>
                <a:lnTo>
                  <a:pt x="0" y="1375352"/>
                </a:lnTo>
                <a:lnTo>
                  <a:pt x="0" y="0"/>
                </a:lnTo>
                <a:close/>
              </a:path>
            </a:pathLst>
          </a:custGeom>
          <a:blipFill>
            <a:blip r:embed="rId3"/>
            <a:stretch>
              <a:fillRect l="0" t="-5" r="0" b="-5"/>
            </a:stretch>
          </a:blipFill>
        </p:spPr>
      </p:sp>
      <p:grpSp>
        <p:nvGrpSpPr>
          <p:cNvPr name="Group 6" id="6"/>
          <p:cNvGrpSpPr/>
          <p:nvPr/>
        </p:nvGrpSpPr>
        <p:grpSpPr>
          <a:xfrm rot="0">
            <a:off x="1437474" y="285654"/>
            <a:ext cx="4620578" cy="827723"/>
            <a:chOff x="0" y="0"/>
            <a:chExt cx="6160770" cy="1103630"/>
          </a:xfrm>
        </p:grpSpPr>
        <p:sp>
          <p:nvSpPr>
            <p:cNvPr name="Freeform 7" id="7"/>
            <p:cNvSpPr/>
            <p:nvPr/>
          </p:nvSpPr>
          <p:spPr>
            <a:xfrm flipH="false" flipV="false" rot="0">
              <a:off x="0" y="0"/>
              <a:ext cx="6160389" cy="1102995"/>
            </a:xfrm>
            <a:custGeom>
              <a:avLst/>
              <a:gdLst/>
              <a:ahLst/>
              <a:cxnLst/>
              <a:rect r="r" b="b" t="t" l="l"/>
              <a:pathLst>
                <a:path h="1102995" w="6160389">
                  <a:moveTo>
                    <a:pt x="6160389" y="0"/>
                  </a:moveTo>
                  <a:lnTo>
                    <a:pt x="0" y="0"/>
                  </a:lnTo>
                  <a:lnTo>
                    <a:pt x="0" y="1102995"/>
                  </a:lnTo>
                  <a:lnTo>
                    <a:pt x="3080131" y="1102995"/>
                  </a:lnTo>
                  <a:lnTo>
                    <a:pt x="6160389" y="1102995"/>
                  </a:lnTo>
                  <a:lnTo>
                    <a:pt x="6160389" y="0"/>
                  </a:lnTo>
                  <a:close/>
                </a:path>
              </a:pathLst>
            </a:custGeom>
            <a:solidFill>
              <a:srgbClr val="EFFAFF"/>
            </a:solidFill>
          </p:spPr>
        </p:sp>
      </p:grpSp>
      <p:sp>
        <p:nvSpPr>
          <p:cNvPr name="TextBox 8" id="8"/>
          <p:cNvSpPr txBox="true"/>
          <p:nvPr/>
        </p:nvSpPr>
        <p:spPr>
          <a:xfrm rot="0">
            <a:off x="1556136" y="389674"/>
            <a:ext cx="4011930" cy="603250"/>
          </a:xfrm>
          <a:prstGeom prst="rect">
            <a:avLst/>
          </a:prstGeom>
        </p:spPr>
        <p:txBody>
          <a:bodyPr anchor="t" rtlCol="false" tIns="0" lIns="0" bIns="0" rIns="0">
            <a:spAutoFit/>
          </a:bodyPr>
          <a:lstStyle/>
          <a:p>
            <a:pPr algn="l">
              <a:lnSpc>
                <a:spcPts val="2145"/>
              </a:lnSpc>
            </a:pPr>
            <a:r>
              <a:rPr lang="en-US" sz="1800">
                <a:solidFill>
                  <a:srgbClr val="000000"/>
                </a:solidFill>
                <a:latin typeface="Arial"/>
                <a:ea typeface="Arial"/>
                <a:cs typeface="Arial"/>
                <a:sym typeface="Arial"/>
              </a:rPr>
              <a:t>Kementerian Pendidikan, Kebudayaan, Riset, dan Teknologi</a:t>
            </a:r>
          </a:p>
        </p:txBody>
      </p:sp>
      <p:sp>
        <p:nvSpPr>
          <p:cNvPr name="TextBox 9" id="9"/>
          <p:cNvSpPr txBox="true"/>
          <p:nvPr/>
        </p:nvSpPr>
        <p:spPr>
          <a:xfrm rot="0">
            <a:off x="1375238" y="1536985"/>
            <a:ext cx="15087600" cy="1164590"/>
          </a:xfrm>
          <a:prstGeom prst="rect">
            <a:avLst/>
          </a:prstGeom>
        </p:spPr>
        <p:txBody>
          <a:bodyPr anchor="t" rtlCol="false" tIns="0" lIns="0" bIns="0" rIns="0">
            <a:spAutoFit/>
          </a:bodyPr>
          <a:lstStyle/>
          <a:p>
            <a:pPr algn="l">
              <a:lnSpc>
                <a:spcPts val="7920"/>
              </a:lnSpc>
            </a:pPr>
            <a:r>
              <a:rPr lang="en-US" sz="6600">
                <a:solidFill>
                  <a:srgbClr val="000000"/>
                </a:solidFill>
                <a:latin typeface="Arial"/>
                <a:ea typeface="Arial"/>
                <a:cs typeface="Arial"/>
                <a:sym typeface="Arial"/>
              </a:rPr>
              <a:t>Apa	yang dimaksud dengan Modul Ajar?</a:t>
            </a:r>
          </a:p>
        </p:txBody>
      </p:sp>
      <p:grpSp>
        <p:nvGrpSpPr>
          <p:cNvPr name="Group 10" id="10"/>
          <p:cNvGrpSpPr/>
          <p:nvPr/>
        </p:nvGrpSpPr>
        <p:grpSpPr>
          <a:xfrm rot="0">
            <a:off x="8961291" y="4063497"/>
            <a:ext cx="3125152" cy="421958"/>
            <a:chOff x="0" y="0"/>
            <a:chExt cx="4166870" cy="562610"/>
          </a:xfrm>
        </p:grpSpPr>
        <p:sp>
          <p:nvSpPr>
            <p:cNvPr name="Freeform 11" id="11"/>
            <p:cNvSpPr/>
            <p:nvPr/>
          </p:nvSpPr>
          <p:spPr>
            <a:xfrm flipH="false" flipV="false" rot="0">
              <a:off x="0" y="0"/>
              <a:ext cx="4165981" cy="562356"/>
            </a:xfrm>
            <a:custGeom>
              <a:avLst/>
              <a:gdLst/>
              <a:ahLst/>
              <a:cxnLst/>
              <a:rect r="r" b="b" t="t" l="l"/>
              <a:pathLst>
                <a:path h="562356" w="4165981">
                  <a:moveTo>
                    <a:pt x="4165981" y="0"/>
                  </a:moveTo>
                  <a:lnTo>
                    <a:pt x="0" y="0"/>
                  </a:lnTo>
                  <a:lnTo>
                    <a:pt x="0" y="562356"/>
                  </a:lnTo>
                  <a:lnTo>
                    <a:pt x="4165981" y="562356"/>
                  </a:lnTo>
                  <a:lnTo>
                    <a:pt x="4165981" y="0"/>
                  </a:lnTo>
                  <a:close/>
                </a:path>
              </a:pathLst>
            </a:custGeom>
            <a:solidFill>
              <a:srgbClr val="FF00FF"/>
            </a:solidFill>
          </p:spPr>
        </p:sp>
      </p:grpSp>
      <p:sp>
        <p:nvSpPr>
          <p:cNvPr name="TextBox 12" id="12"/>
          <p:cNvSpPr txBox="true"/>
          <p:nvPr/>
        </p:nvSpPr>
        <p:spPr>
          <a:xfrm rot="0">
            <a:off x="1510779" y="3575245"/>
            <a:ext cx="15333345" cy="5598793"/>
          </a:xfrm>
          <a:prstGeom prst="rect">
            <a:avLst/>
          </a:prstGeom>
        </p:spPr>
        <p:txBody>
          <a:bodyPr anchor="t" rtlCol="false" tIns="0" lIns="0" bIns="0" rIns="0">
            <a:spAutoFit/>
          </a:bodyPr>
          <a:lstStyle/>
          <a:p>
            <a:pPr algn="l">
              <a:lnSpc>
                <a:spcPts val="3564"/>
              </a:lnSpc>
            </a:pPr>
            <a:r>
              <a:rPr lang="en-US" sz="3300">
                <a:solidFill>
                  <a:srgbClr val="000000"/>
                </a:solidFill>
                <a:latin typeface="Cambria"/>
                <a:ea typeface="Cambria"/>
                <a:cs typeface="Cambria"/>
                <a:sym typeface="Cambria"/>
              </a:rPr>
              <a:t>Modul Ajar merupakan salah satu </a:t>
            </a:r>
            <a:r>
              <a:rPr lang="en-US" sz="3300">
                <a:solidFill>
                  <a:srgbClr val="FF0000"/>
                </a:solidFill>
                <a:latin typeface="Cambria"/>
                <a:ea typeface="Cambria"/>
                <a:cs typeface="Cambria"/>
                <a:sym typeface="Cambria"/>
              </a:rPr>
              <a:t>perangkat ajar yang digunakan untuk merencanakan pembelajaran. Modul ajar sama seperti RPP, namun modul ajar memiliki komponen yang lebih lengkap.</a:t>
            </a:r>
          </a:p>
          <a:p>
            <a:pPr algn="l">
              <a:lnSpc>
                <a:spcPts val="3960"/>
              </a:lnSpc>
            </a:pPr>
          </a:p>
          <a:p>
            <a:pPr algn="just">
              <a:lnSpc>
                <a:spcPts val="3560"/>
              </a:lnSpc>
            </a:pPr>
            <a:r>
              <a:rPr lang="en-US" sz="3300">
                <a:solidFill>
                  <a:srgbClr val="FF0000"/>
                </a:solidFill>
                <a:latin typeface="Cambria"/>
                <a:ea typeface="Cambria"/>
                <a:cs typeface="Cambria"/>
                <a:sym typeface="Cambria"/>
              </a:rPr>
              <a:t>Modul ajar adalah sebuah dokumen yang berisi tujuan, </a:t>
            </a:r>
            <a:r>
              <a:rPr lang="en-US" sz="3300">
                <a:solidFill>
                  <a:srgbClr val="001F5F"/>
                </a:solidFill>
                <a:latin typeface="Cambria"/>
                <a:ea typeface="Cambria"/>
                <a:cs typeface="Cambria"/>
                <a:sym typeface="Cambria"/>
              </a:rPr>
              <a:t>langkah, dan </a:t>
            </a:r>
            <a:r>
              <a:rPr lang="en-US" sz="3300">
                <a:solidFill>
                  <a:srgbClr val="FFBF00"/>
                </a:solidFill>
                <a:latin typeface="Cambria Bold"/>
                <a:ea typeface="Cambria Bold"/>
                <a:cs typeface="Cambria Bold"/>
                <a:sym typeface="Cambria Bold"/>
              </a:rPr>
              <a:t>media pembelajaran </a:t>
            </a:r>
            <a:r>
              <a:rPr lang="en-US" sz="3300">
                <a:solidFill>
                  <a:srgbClr val="FFBF00"/>
                </a:solidFill>
                <a:latin typeface="Cambria"/>
                <a:ea typeface="Cambria"/>
                <a:cs typeface="Cambria"/>
                <a:sym typeface="Cambria"/>
              </a:rPr>
              <a:t>serta </a:t>
            </a:r>
            <a:r>
              <a:rPr lang="en-US" sz="3300">
                <a:solidFill>
                  <a:srgbClr val="00AF4F"/>
                </a:solidFill>
                <a:latin typeface="Cambria Bold"/>
                <a:ea typeface="Cambria Bold"/>
                <a:cs typeface="Cambria Bold"/>
                <a:sym typeface="Cambria Bold"/>
              </a:rPr>
              <a:t>asesmen </a:t>
            </a:r>
            <a:r>
              <a:rPr lang="en-US" sz="3300">
                <a:solidFill>
                  <a:srgbClr val="00AF4F"/>
                </a:solidFill>
                <a:latin typeface="Cambria"/>
                <a:ea typeface="Cambria"/>
                <a:cs typeface="Cambria"/>
                <a:sym typeface="Cambria"/>
              </a:rPr>
              <a:t>yang dibutuhkan dalam satu unit atau topik berdasarkan alur tujuan pembelajaran.</a:t>
            </a:r>
          </a:p>
          <a:p>
            <a:pPr algn="l">
              <a:lnSpc>
                <a:spcPts val="3960"/>
              </a:lnSpc>
            </a:pPr>
          </a:p>
          <a:p>
            <a:pPr algn="l">
              <a:lnSpc>
                <a:spcPts val="3567"/>
              </a:lnSpc>
            </a:pPr>
            <a:r>
              <a:rPr lang="en-US" sz="3300">
                <a:solidFill>
                  <a:srgbClr val="00AF4F"/>
                </a:solidFill>
                <a:latin typeface="Cambria"/>
                <a:ea typeface="Cambria"/>
                <a:cs typeface="Cambria"/>
                <a:sym typeface="Cambria"/>
              </a:rPr>
              <a:t>Pendidik memiliki keleluasaan untuk </a:t>
            </a:r>
            <a:r>
              <a:rPr lang="en-US" sz="3300">
                <a:solidFill>
                  <a:srgbClr val="001F5F"/>
                </a:solidFill>
                <a:latin typeface="Cambria"/>
                <a:ea typeface="Cambria"/>
                <a:cs typeface="Cambria"/>
                <a:sym typeface="Cambria"/>
              </a:rPr>
              <a:t>membuat sendiri, memilih dan memodifikasi modul ajar yang tersedia sesuai dengan konteks, kebutuhan dan karakteristik peserta didik.</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32" y="18"/>
            <a:ext cx="18285484" cy="10285894"/>
          </a:xfrm>
          <a:custGeom>
            <a:avLst/>
            <a:gdLst/>
            <a:ahLst/>
            <a:cxnLst/>
            <a:rect r="r" b="b" t="t" l="l"/>
            <a:pathLst>
              <a:path h="10285894" w="18285484">
                <a:moveTo>
                  <a:pt x="0" y="0"/>
                </a:moveTo>
                <a:lnTo>
                  <a:pt x="18285485" y="0"/>
                </a:lnTo>
                <a:lnTo>
                  <a:pt x="18285485" y="10285894"/>
                </a:lnTo>
                <a:lnTo>
                  <a:pt x="0" y="10285894"/>
                </a:lnTo>
                <a:lnTo>
                  <a:pt x="0" y="0"/>
                </a:lnTo>
                <a:close/>
              </a:path>
            </a:pathLst>
          </a:custGeom>
          <a:blipFill>
            <a:blip r:embed="rId2"/>
            <a:stretch>
              <a:fillRect l="-12" t="0" r="-12" b="0"/>
            </a:stretch>
          </a:blipFill>
        </p:spPr>
      </p:sp>
      <p:grpSp>
        <p:nvGrpSpPr>
          <p:cNvPr name="Group 3" id="3"/>
          <p:cNvGrpSpPr/>
          <p:nvPr/>
        </p:nvGrpSpPr>
        <p:grpSpPr>
          <a:xfrm rot="0">
            <a:off x="12365469" y="0"/>
            <a:ext cx="5921692" cy="979170"/>
            <a:chOff x="0" y="0"/>
            <a:chExt cx="7895590" cy="1305560"/>
          </a:xfrm>
        </p:grpSpPr>
        <p:sp>
          <p:nvSpPr>
            <p:cNvPr name="Freeform 4" id="4"/>
            <p:cNvSpPr/>
            <p:nvPr/>
          </p:nvSpPr>
          <p:spPr>
            <a:xfrm flipH="false" flipV="false" rot="0">
              <a:off x="0" y="0"/>
              <a:ext cx="7894828" cy="1305306"/>
            </a:xfrm>
            <a:custGeom>
              <a:avLst/>
              <a:gdLst/>
              <a:ahLst/>
              <a:cxnLst/>
              <a:rect r="r" b="b" t="t" l="l"/>
              <a:pathLst>
                <a:path h="1305306" w="7894828">
                  <a:moveTo>
                    <a:pt x="7894828" y="0"/>
                  </a:moveTo>
                  <a:lnTo>
                    <a:pt x="0" y="0"/>
                  </a:lnTo>
                  <a:lnTo>
                    <a:pt x="0" y="1305306"/>
                  </a:lnTo>
                  <a:lnTo>
                    <a:pt x="3947795" y="1305306"/>
                  </a:lnTo>
                  <a:lnTo>
                    <a:pt x="7894828" y="1305306"/>
                  </a:lnTo>
                  <a:lnTo>
                    <a:pt x="7894828" y="0"/>
                  </a:lnTo>
                  <a:close/>
                </a:path>
              </a:pathLst>
            </a:custGeom>
            <a:solidFill>
              <a:srgbClr val="EFFAFF"/>
            </a:solidFill>
          </p:spPr>
        </p:sp>
      </p:grpSp>
      <p:sp>
        <p:nvSpPr>
          <p:cNvPr name="Freeform 5" id="5"/>
          <p:cNvSpPr/>
          <p:nvPr/>
        </p:nvSpPr>
        <p:spPr>
          <a:xfrm flipH="false" flipV="false" rot="0">
            <a:off x="13586936" y="18"/>
            <a:ext cx="4699615" cy="1375352"/>
          </a:xfrm>
          <a:custGeom>
            <a:avLst/>
            <a:gdLst/>
            <a:ahLst/>
            <a:cxnLst/>
            <a:rect r="r" b="b" t="t" l="l"/>
            <a:pathLst>
              <a:path h="1375352" w="4699615">
                <a:moveTo>
                  <a:pt x="0" y="0"/>
                </a:moveTo>
                <a:lnTo>
                  <a:pt x="4699615" y="0"/>
                </a:lnTo>
                <a:lnTo>
                  <a:pt x="4699615" y="1375352"/>
                </a:lnTo>
                <a:lnTo>
                  <a:pt x="0" y="1375352"/>
                </a:lnTo>
                <a:lnTo>
                  <a:pt x="0" y="0"/>
                </a:lnTo>
                <a:close/>
              </a:path>
            </a:pathLst>
          </a:custGeom>
          <a:blipFill>
            <a:blip r:embed="rId3"/>
            <a:stretch>
              <a:fillRect l="0" t="-5" r="0" b="-5"/>
            </a:stretch>
          </a:blipFill>
        </p:spPr>
      </p:sp>
      <p:grpSp>
        <p:nvGrpSpPr>
          <p:cNvPr name="Group 6" id="6"/>
          <p:cNvGrpSpPr/>
          <p:nvPr/>
        </p:nvGrpSpPr>
        <p:grpSpPr>
          <a:xfrm rot="0">
            <a:off x="1437474" y="285654"/>
            <a:ext cx="4620578" cy="827723"/>
            <a:chOff x="0" y="0"/>
            <a:chExt cx="6160770" cy="1103630"/>
          </a:xfrm>
        </p:grpSpPr>
        <p:sp>
          <p:nvSpPr>
            <p:cNvPr name="Freeform 7" id="7"/>
            <p:cNvSpPr/>
            <p:nvPr/>
          </p:nvSpPr>
          <p:spPr>
            <a:xfrm flipH="false" flipV="false" rot="0">
              <a:off x="0" y="0"/>
              <a:ext cx="6160389" cy="1102995"/>
            </a:xfrm>
            <a:custGeom>
              <a:avLst/>
              <a:gdLst/>
              <a:ahLst/>
              <a:cxnLst/>
              <a:rect r="r" b="b" t="t" l="l"/>
              <a:pathLst>
                <a:path h="1102995" w="6160389">
                  <a:moveTo>
                    <a:pt x="6160389" y="0"/>
                  </a:moveTo>
                  <a:lnTo>
                    <a:pt x="0" y="0"/>
                  </a:lnTo>
                  <a:lnTo>
                    <a:pt x="0" y="1102995"/>
                  </a:lnTo>
                  <a:lnTo>
                    <a:pt x="3080131" y="1102995"/>
                  </a:lnTo>
                  <a:lnTo>
                    <a:pt x="6160389" y="1102995"/>
                  </a:lnTo>
                  <a:lnTo>
                    <a:pt x="6160389" y="0"/>
                  </a:lnTo>
                  <a:close/>
                </a:path>
              </a:pathLst>
            </a:custGeom>
            <a:solidFill>
              <a:srgbClr val="EFFAFF"/>
            </a:solidFill>
          </p:spPr>
        </p:sp>
      </p:grpSp>
      <p:sp>
        <p:nvSpPr>
          <p:cNvPr name="TextBox 8" id="8"/>
          <p:cNvSpPr txBox="true"/>
          <p:nvPr/>
        </p:nvSpPr>
        <p:spPr>
          <a:xfrm rot="0">
            <a:off x="1556136" y="389674"/>
            <a:ext cx="4011930" cy="603250"/>
          </a:xfrm>
          <a:prstGeom prst="rect">
            <a:avLst/>
          </a:prstGeom>
        </p:spPr>
        <p:txBody>
          <a:bodyPr anchor="t" rtlCol="false" tIns="0" lIns="0" bIns="0" rIns="0">
            <a:spAutoFit/>
          </a:bodyPr>
          <a:lstStyle/>
          <a:p>
            <a:pPr algn="l">
              <a:lnSpc>
                <a:spcPts val="2145"/>
              </a:lnSpc>
            </a:pPr>
            <a:r>
              <a:rPr lang="en-US" sz="1800">
                <a:solidFill>
                  <a:srgbClr val="000000"/>
                </a:solidFill>
                <a:latin typeface="Arial"/>
                <a:ea typeface="Arial"/>
                <a:cs typeface="Arial"/>
                <a:sym typeface="Arial"/>
              </a:rPr>
              <a:t>Kementerian Pendidikan, Kebudayaan, Riset, dan Teknologi</a:t>
            </a:r>
          </a:p>
        </p:txBody>
      </p:sp>
      <p:sp>
        <p:nvSpPr>
          <p:cNvPr name="TextBox 9" id="9"/>
          <p:cNvSpPr txBox="true"/>
          <p:nvPr/>
        </p:nvSpPr>
        <p:spPr>
          <a:xfrm rot="0">
            <a:off x="649472" y="1538739"/>
            <a:ext cx="8152447" cy="752158"/>
          </a:xfrm>
          <a:prstGeom prst="rect">
            <a:avLst/>
          </a:prstGeom>
        </p:spPr>
        <p:txBody>
          <a:bodyPr anchor="t" rtlCol="false" tIns="0" lIns="0" bIns="0" rIns="0">
            <a:spAutoFit/>
          </a:bodyPr>
          <a:lstStyle/>
          <a:p>
            <a:pPr algn="l">
              <a:lnSpc>
                <a:spcPts val="5040"/>
              </a:lnSpc>
            </a:pPr>
            <a:r>
              <a:rPr lang="en-US" sz="4200">
                <a:solidFill>
                  <a:srgbClr val="00AFEF"/>
                </a:solidFill>
                <a:latin typeface="Arial"/>
                <a:ea typeface="Arial"/>
                <a:cs typeface="Arial"/>
                <a:sym typeface="Arial"/>
              </a:rPr>
              <a:t>ALUR PENULISAN MODUL AJAR</a:t>
            </a:r>
          </a:p>
        </p:txBody>
      </p:sp>
      <p:sp>
        <p:nvSpPr>
          <p:cNvPr name="Freeform 10" id="10"/>
          <p:cNvSpPr/>
          <p:nvPr/>
        </p:nvSpPr>
        <p:spPr>
          <a:xfrm flipH="false" flipV="false" rot="0">
            <a:off x="634497" y="3082328"/>
            <a:ext cx="8085944" cy="6682491"/>
          </a:xfrm>
          <a:custGeom>
            <a:avLst/>
            <a:gdLst/>
            <a:ahLst/>
            <a:cxnLst/>
            <a:rect r="r" b="b" t="t" l="l"/>
            <a:pathLst>
              <a:path h="6682491" w="8085944">
                <a:moveTo>
                  <a:pt x="0" y="0"/>
                </a:moveTo>
                <a:lnTo>
                  <a:pt x="8085943" y="0"/>
                </a:lnTo>
                <a:lnTo>
                  <a:pt x="8085943" y="6682490"/>
                </a:lnTo>
                <a:lnTo>
                  <a:pt x="0" y="6682490"/>
                </a:lnTo>
                <a:lnTo>
                  <a:pt x="0" y="0"/>
                </a:lnTo>
                <a:close/>
              </a:path>
            </a:pathLst>
          </a:custGeom>
          <a:blipFill>
            <a:blip r:embed="rId4"/>
            <a:stretch>
              <a:fillRect l="0" t="-35300" r="0" b="-35300"/>
            </a:stretch>
          </a:blipFill>
        </p:spPr>
      </p:sp>
      <p:grpSp>
        <p:nvGrpSpPr>
          <p:cNvPr name="Group 11" id="11"/>
          <p:cNvGrpSpPr/>
          <p:nvPr/>
        </p:nvGrpSpPr>
        <p:grpSpPr>
          <a:xfrm rot="0">
            <a:off x="9399241" y="1507684"/>
            <a:ext cx="15944" cy="8613208"/>
            <a:chOff x="0" y="0"/>
            <a:chExt cx="21258" cy="11484278"/>
          </a:xfrm>
        </p:grpSpPr>
        <p:sp>
          <p:nvSpPr>
            <p:cNvPr name="Freeform 12" id="12"/>
            <p:cNvSpPr/>
            <p:nvPr/>
          </p:nvSpPr>
          <p:spPr>
            <a:xfrm flipH="false" flipV="false" rot="0">
              <a:off x="0" y="9398"/>
              <a:ext cx="20066" cy="11464544"/>
            </a:xfrm>
            <a:custGeom>
              <a:avLst/>
              <a:gdLst/>
              <a:ahLst/>
              <a:cxnLst/>
              <a:rect r="r" b="b" t="t" l="l"/>
              <a:pathLst>
                <a:path h="11464544" w="20066">
                  <a:moveTo>
                    <a:pt x="18669" y="0"/>
                  </a:moveTo>
                  <a:lnTo>
                    <a:pt x="20066" y="11464544"/>
                  </a:lnTo>
                  <a:lnTo>
                    <a:pt x="1397" y="11464544"/>
                  </a:lnTo>
                  <a:lnTo>
                    <a:pt x="0" y="0"/>
                  </a:lnTo>
                  <a:close/>
                </a:path>
              </a:pathLst>
            </a:custGeom>
            <a:solidFill>
              <a:srgbClr val="3D6DC1"/>
            </a:solidFill>
          </p:spPr>
        </p:sp>
      </p:grpSp>
      <p:sp>
        <p:nvSpPr>
          <p:cNvPr name="TextBox 13" id="13"/>
          <p:cNvSpPr txBox="true"/>
          <p:nvPr/>
        </p:nvSpPr>
        <p:spPr>
          <a:xfrm rot="0">
            <a:off x="9524904" y="1637683"/>
            <a:ext cx="8078152" cy="550227"/>
          </a:xfrm>
          <a:prstGeom prst="rect">
            <a:avLst/>
          </a:prstGeom>
        </p:spPr>
        <p:txBody>
          <a:bodyPr anchor="t" rtlCol="false" tIns="0" lIns="0" bIns="0" rIns="0">
            <a:spAutoFit/>
          </a:bodyPr>
          <a:lstStyle/>
          <a:p>
            <a:pPr algn="l">
              <a:lnSpc>
                <a:spcPts val="3600"/>
              </a:lnSpc>
            </a:pPr>
            <a:r>
              <a:rPr lang="en-US" sz="3000">
                <a:solidFill>
                  <a:srgbClr val="00AFEF"/>
                </a:solidFill>
                <a:latin typeface="Arial"/>
                <a:ea typeface="Arial"/>
                <a:cs typeface="Arial"/>
                <a:sym typeface="Arial"/>
              </a:rPr>
              <a:t>CONTOH ALUR PENYUSUNAN MODUL AJAR</a:t>
            </a:r>
          </a:p>
        </p:txBody>
      </p:sp>
      <p:sp>
        <p:nvSpPr>
          <p:cNvPr name="TextBox 14" id="14"/>
          <p:cNvSpPr txBox="true"/>
          <p:nvPr/>
        </p:nvSpPr>
        <p:spPr>
          <a:xfrm rot="0">
            <a:off x="9524904" y="2462263"/>
            <a:ext cx="6418898" cy="550228"/>
          </a:xfrm>
          <a:prstGeom prst="rect">
            <a:avLst/>
          </a:prstGeom>
        </p:spPr>
        <p:txBody>
          <a:bodyPr anchor="t" rtlCol="false" tIns="0" lIns="0" bIns="0" rIns="0">
            <a:spAutoFit/>
          </a:bodyPr>
          <a:lstStyle/>
          <a:p>
            <a:pPr algn="l">
              <a:lnSpc>
                <a:spcPts val="3600"/>
              </a:lnSpc>
            </a:pPr>
            <a:r>
              <a:rPr lang="en-US" sz="3000">
                <a:solidFill>
                  <a:srgbClr val="00AFEF"/>
                </a:solidFill>
                <a:latin typeface="Arial"/>
                <a:ea typeface="Arial"/>
                <a:cs typeface="Arial"/>
                <a:sym typeface="Arial"/>
              </a:rPr>
              <a:t>Mata Pelajaran : Bahasa INDONESIA</a:t>
            </a:r>
          </a:p>
        </p:txBody>
      </p:sp>
      <p:sp>
        <p:nvSpPr>
          <p:cNvPr name="Freeform 15" id="15"/>
          <p:cNvSpPr/>
          <p:nvPr/>
        </p:nvSpPr>
        <p:spPr>
          <a:xfrm flipH="false" flipV="false" rot="0">
            <a:off x="9749694" y="3315594"/>
            <a:ext cx="7855381" cy="6264001"/>
          </a:xfrm>
          <a:custGeom>
            <a:avLst/>
            <a:gdLst/>
            <a:ahLst/>
            <a:cxnLst/>
            <a:rect r="r" b="b" t="t" l="l"/>
            <a:pathLst>
              <a:path h="6264001" w="7855381">
                <a:moveTo>
                  <a:pt x="0" y="0"/>
                </a:moveTo>
                <a:lnTo>
                  <a:pt x="7855382" y="0"/>
                </a:lnTo>
                <a:lnTo>
                  <a:pt x="7855382" y="6264002"/>
                </a:lnTo>
                <a:lnTo>
                  <a:pt x="0" y="6264002"/>
                </a:lnTo>
                <a:lnTo>
                  <a:pt x="0" y="0"/>
                </a:lnTo>
                <a:close/>
              </a:path>
            </a:pathLst>
          </a:custGeom>
          <a:blipFill>
            <a:blip r:embed="rId5"/>
            <a:stretch>
              <a:fillRect l="-23035" t="0" r="-23035"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32" y="18"/>
            <a:ext cx="18285484" cy="10285894"/>
          </a:xfrm>
          <a:custGeom>
            <a:avLst/>
            <a:gdLst/>
            <a:ahLst/>
            <a:cxnLst/>
            <a:rect r="r" b="b" t="t" l="l"/>
            <a:pathLst>
              <a:path h="10285894" w="18285484">
                <a:moveTo>
                  <a:pt x="0" y="0"/>
                </a:moveTo>
                <a:lnTo>
                  <a:pt x="18285485" y="0"/>
                </a:lnTo>
                <a:lnTo>
                  <a:pt x="18285485" y="10285894"/>
                </a:lnTo>
                <a:lnTo>
                  <a:pt x="0" y="10285894"/>
                </a:lnTo>
                <a:lnTo>
                  <a:pt x="0" y="0"/>
                </a:lnTo>
                <a:close/>
              </a:path>
            </a:pathLst>
          </a:custGeom>
          <a:blipFill>
            <a:blip r:embed="rId2"/>
            <a:stretch>
              <a:fillRect l="-12" t="0" r="-12" b="0"/>
            </a:stretch>
          </a:blipFill>
        </p:spPr>
      </p:sp>
      <p:grpSp>
        <p:nvGrpSpPr>
          <p:cNvPr name="Group 3" id="3"/>
          <p:cNvGrpSpPr/>
          <p:nvPr/>
        </p:nvGrpSpPr>
        <p:grpSpPr>
          <a:xfrm rot="0">
            <a:off x="12365469" y="0"/>
            <a:ext cx="5921692" cy="979170"/>
            <a:chOff x="0" y="0"/>
            <a:chExt cx="7895590" cy="1305560"/>
          </a:xfrm>
        </p:grpSpPr>
        <p:sp>
          <p:nvSpPr>
            <p:cNvPr name="Freeform 4" id="4"/>
            <p:cNvSpPr/>
            <p:nvPr/>
          </p:nvSpPr>
          <p:spPr>
            <a:xfrm flipH="false" flipV="false" rot="0">
              <a:off x="0" y="0"/>
              <a:ext cx="7894828" cy="1305306"/>
            </a:xfrm>
            <a:custGeom>
              <a:avLst/>
              <a:gdLst/>
              <a:ahLst/>
              <a:cxnLst/>
              <a:rect r="r" b="b" t="t" l="l"/>
              <a:pathLst>
                <a:path h="1305306" w="7894828">
                  <a:moveTo>
                    <a:pt x="7894828" y="0"/>
                  </a:moveTo>
                  <a:lnTo>
                    <a:pt x="0" y="0"/>
                  </a:lnTo>
                  <a:lnTo>
                    <a:pt x="0" y="1305306"/>
                  </a:lnTo>
                  <a:lnTo>
                    <a:pt x="3947795" y="1305306"/>
                  </a:lnTo>
                  <a:lnTo>
                    <a:pt x="7894828" y="1305306"/>
                  </a:lnTo>
                  <a:lnTo>
                    <a:pt x="7894828" y="0"/>
                  </a:lnTo>
                  <a:close/>
                </a:path>
              </a:pathLst>
            </a:custGeom>
            <a:solidFill>
              <a:srgbClr val="EFFAFF"/>
            </a:solidFill>
          </p:spPr>
        </p:sp>
      </p:grpSp>
      <p:sp>
        <p:nvSpPr>
          <p:cNvPr name="Freeform 5" id="5"/>
          <p:cNvSpPr/>
          <p:nvPr/>
        </p:nvSpPr>
        <p:spPr>
          <a:xfrm flipH="false" flipV="false" rot="0">
            <a:off x="13586936" y="18"/>
            <a:ext cx="4699615" cy="1375352"/>
          </a:xfrm>
          <a:custGeom>
            <a:avLst/>
            <a:gdLst/>
            <a:ahLst/>
            <a:cxnLst/>
            <a:rect r="r" b="b" t="t" l="l"/>
            <a:pathLst>
              <a:path h="1375352" w="4699615">
                <a:moveTo>
                  <a:pt x="0" y="0"/>
                </a:moveTo>
                <a:lnTo>
                  <a:pt x="4699615" y="0"/>
                </a:lnTo>
                <a:lnTo>
                  <a:pt x="4699615" y="1375352"/>
                </a:lnTo>
                <a:lnTo>
                  <a:pt x="0" y="1375352"/>
                </a:lnTo>
                <a:lnTo>
                  <a:pt x="0" y="0"/>
                </a:lnTo>
                <a:close/>
              </a:path>
            </a:pathLst>
          </a:custGeom>
          <a:blipFill>
            <a:blip r:embed="rId3"/>
            <a:stretch>
              <a:fillRect l="0" t="-5" r="0" b="-5"/>
            </a:stretch>
          </a:blipFill>
        </p:spPr>
      </p:sp>
      <p:grpSp>
        <p:nvGrpSpPr>
          <p:cNvPr name="Group 6" id="6"/>
          <p:cNvGrpSpPr/>
          <p:nvPr/>
        </p:nvGrpSpPr>
        <p:grpSpPr>
          <a:xfrm rot="0">
            <a:off x="1437474" y="285654"/>
            <a:ext cx="4620578" cy="827723"/>
            <a:chOff x="0" y="0"/>
            <a:chExt cx="6160770" cy="1103630"/>
          </a:xfrm>
        </p:grpSpPr>
        <p:sp>
          <p:nvSpPr>
            <p:cNvPr name="Freeform 7" id="7"/>
            <p:cNvSpPr/>
            <p:nvPr/>
          </p:nvSpPr>
          <p:spPr>
            <a:xfrm flipH="false" flipV="false" rot="0">
              <a:off x="0" y="0"/>
              <a:ext cx="6160389" cy="1102995"/>
            </a:xfrm>
            <a:custGeom>
              <a:avLst/>
              <a:gdLst/>
              <a:ahLst/>
              <a:cxnLst/>
              <a:rect r="r" b="b" t="t" l="l"/>
              <a:pathLst>
                <a:path h="1102995" w="6160389">
                  <a:moveTo>
                    <a:pt x="6160389" y="0"/>
                  </a:moveTo>
                  <a:lnTo>
                    <a:pt x="0" y="0"/>
                  </a:lnTo>
                  <a:lnTo>
                    <a:pt x="0" y="1102995"/>
                  </a:lnTo>
                  <a:lnTo>
                    <a:pt x="3080131" y="1102995"/>
                  </a:lnTo>
                  <a:lnTo>
                    <a:pt x="6160389" y="1102995"/>
                  </a:lnTo>
                  <a:lnTo>
                    <a:pt x="6160389" y="0"/>
                  </a:lnTo>
                  <a:close/>
                </a:path>
              </a:pathLst>
            </a:custGeom>
            <a:solidFill>
              <a:srgbClr val="EFFAFF"/>
            </a:solidFill>
          </p:spPr>
        </p:sp>
      </p:grpSp>
      <p:sp>
        <p:nvSpPr>
          <p:cNvPr name="TextBox 8" id="8"/>
          <p:cNvSpPr txBox="true"/>
          <p:nvPr/>
        </p:nvSpPr>
        <p:spPr>
          <a:xfrm rot="0">
            <a:off x="1556136" y="389674"/>
            <a:ext cx="4011930" cy="603250"/>
          </a:xfrm>
          <a:prstGeom prst="rect">
            <a:avLst/>
          </a:prstGeom>
        </p:spPr>
        <p:txBody>
          <a:bodyPr anchor="t" rtlCol="false" tIns="0" lIns="0" bIns="0" rIns="0">
            <a:spAutoFit/>
          </a:bodyPr>
          <a:lstStyle/>
          <a:p>
            <a:pPr algn="l">
              <a:lnSpc>
                <a:spcPts val="2145"/>
              </a:lnSpc>
            </a:pPr>
            <a:r>
              <a:rPr lang="en-US" sz="1800">
                <a:solidFill>
                  <a:srgbClr val="000000"/>
                </a:solidFill>
                <a:latin typeface="Arial"/>
                <a:ea typeface="Arial"/>
                <a:cs typeface="Arial"/>
                <a:sym typeface="Arial"/>
              </a:rPr>
              <a:t>Kementerian Pendidikan, Kebudayaan, Riset, dan Teknologi</a:t>
            </a:r>
          </a:p>
        </p:txBody>
      </p:sp>
      <p:sp>
        <p:nvSpPr>
          <p:cNvPr name="TextBox 9" id="9"/>
          <p:cNvSpPr txBox="true"/>
          <p:nvPr/>
        </p:nvSpPr>
        <p:spPr>
          <a:xfrm rot="0">
            <a:off x="794193" y="1140441"/>
            <a:ext cx="10649901" cy="1063625"/>
          </a:xfrm>
          <a:prstGeom prst="rect">
            <a:avLst/>
          </a:prstGeom>
        </p:spPr>
        <p:txBody>
          <a:bodyPr anchor="t" rtlCol="false" tIns="0" lIns="0" bIns="0" rIns="0">
            <a:spAutoFit/>
          </a:bodyPr>
          <a:lstStyle/>
          <a:p>
            <a:pPr algn="l">
              <a:lnSpc>
                <a:spcPts val="7200"/>
              </a:lnSpc>
            </a:pPr>
            <a:r>
              <a:rPr lang="en-US" sz="6000" spc="-15">
                <a:solidFill>
                  <a:srgbClr val="000000"/>
                </a:solidFill>
                <a:latin typeface="Arial"/>
                <a:ea typeface="Arial"/>
                <a:cs typeface="Arial"/>
                <a:sym typeface="Arial"/>
              </a:rPr>
              <a:t>Komponen	Modul Ajar Lengkap</a:t>
            </a:r>
          </a:p>
        </p:txBody>
      </p:sp>
      <p:sp>
        <p:nvSpPr>
          <p:cNvPr name="Freeform 10" id="10"/>
          <p:cNvSpPr/>
          <p:nvPr/>
        </p:nvSpPr>
        <p:spPr>
          <a:xfrm flipH="false" flipV="false" rot="0">
            <a:off x="12830403" y="3361467"/>
            <a:ext cx="4823822" cy="2983535"/>
          </a:xfrm>
          <a:custGeom>
            <a:avLst/>
            <a:gdLst/>
            <a:ahLst/>
            <a:cxnLst/>
            <a:rect r="r" b="b" t="t" l="l"/>
            <a:pathLst>
              <a:path h="2983535" w="4823822">
                <a:moveTo>
                  <a:pt x="0" y="0"/>
                </a:moveTo>
                <a:lnTo>
                  <a:pt x="4823821" y="0"/>
                </a:lnTo>
                <a:lnTo>
                  <a:pt x="4823821" y="2983535"/>
                </a:lnTo>
                <a:lnTo>
                  <a:pt x="0" y="2983535"/>
                </a:lnTo>
                <a:lnTo>
                  <a:pt x="0" y="0"/>
                </a:lnTo>
                <a:close/>
              </a:path>
            </a:pathLst>
          </a:custGeom>
          <a:blipFill>
            <a:blip r:embed="rId4"/>
            <a:stretch>
              <a:fillRect l="0" t="-78" r="0" b="-78"/>
            </a:stretch>
          </a:blipFill>
        </p:spPr>
      </p:sp>
      <p:grpSp>
        <p:nvGrpSpPr>
          <p:cNvPr name="Group 11" id="11"/>
          <p:cNvGrpSpPr/>
          <p:nvPr/>
        </p:nvGrpSpPr>
        <p:grpSpPr>
          <a:xfrm rot="0">
            <a:off x="12897364" y="3393889"/>
            <a:ext cx="4690110" cy="2849880"/>
            <a:chOff x="0" y="0"/>
            <a:chExt cx="6253480" cy="3799840"/>
          </a:xfrm>
        </p:grpSpPr>
        <p:sp>
          <p:nvSpPr>
            <p:cNvPr name="Freeform 12" id="12"/>
            <p:cNvSpPr/>
            <p:nvPr/>
          </p:nvSpPr>
          <p:spPr>
            <a:xfrm flipH="false" flipV="false" rot="0">
              <a:off x="0" y="0"/>
              <a:ext cx="6252464" cy="3799459"/>
            </a:xfrm>
            <a:custGeom>
              <a:avLst/>
              <a:gdLst/>
              <a:ahLst/>
              <a:cxnLst/>
              <a:rect r="r" b="b" t="t" l="l"/>
              <a:pathLst>
                <a:path h="3799459" w="6252464">
                  <a:moveTo>
                    <a:pt x="6252464" y="0"/>
                  </a:moveTo>
                  <a:lnTo>
                    <a:pt x="0" y="0"/>
                  </a:lnTo>
                  <a:lnTo>
                    <a:pt x="0" y="3799459"/>
                  </a:lnTo>
                  <a:lnTo>
                    <a:pt x="3126232" y="3799459"/>
                  </a:lnTo>
                  <a:lnTo>
                    <a:pt x="6252464" y="3799459"/>
                  </a:lnTo>
                  <a:lnTo>
                    <a:pt x="6252464" y="0"/>
                  </a:lnTo>
                  <a:close/>
                </a:path>
              </a:pathLst>
            </a:custGeom>
            <a:solidFill>
              <a:srgbClr val="00AFEF"/>
            </a:solidFill>
          </p:spPr>
        </p:sp>
      </p:grpSp>
      <p:grpSp>
        <p:nvGrpSpPr>
          <p:cNvPr name="Group 13" id="13"/>
          <p:cNvGrpSpPr/>
          <p:nvPr/>
        </p:nvGrpSpPr>
        <p:grpSpPr>
          <a:xfrm rot="0">
            <a:off x="12890344" y="3386870"/>
            <a:ext cx="4704148" cy="2863919"/>
            <a:chOff x="0" y="0"/>
            <a:chExt cx="6272198" cy="3818558"/>
          </a:xfrm>
        </p:grpSpPr>
        <p:sp>
          <p:nvSpPr>
            <p:cNvPr name="Freeform 14" id="14"/>
            <p:cNvSpPr/>
            <p:nvPr/>
          </p:nvSpPr>
          <p:spPr>
            <a:xfrm flipH="false" flipV="false" rot="0">
              <a:off x="0" y="0"/>
              <a:ext cx="6272276" cy="3818636"/>
            </a:xfrm>
            <a:custGeom>
              <a:avLst/>
              <a:gdLst/>
              <a:ahLst/>
              <a:cxnLst/>
              <a:rect r="r" b="b" t="t" l="l"/>
              <a:pathLst>
                <a:path h="3818636" w="6272276">
                  <a:moveTo>
                    <a:pt x="9398" y="0"/>
                  </a:moveTo>
                  <a:lnTo>
                    <a:pt x="6262878" y="0"/>
                  </a:lnTo>
                  <a:cubicBezTo>
                    <a:pt x="6268085" y="0"/>
                    <a:pt x="6272276" y="4191"/>
                    <a:pt x="6272276" y="9398"/>
                  </a:cubicBezTo>
                  <a:lnTo>
                    <a:pt x="6272276" y="3809238"/>
                  </a:lnTo>
                  <a:cubicBezTo>
                    <a:pt x="6272276" y="3814445"/>
                    <a:pt x="6268085" y="3818636"/>
                    <a:pt x="6262878" y="3818636"/>
                  </a:cubicBezTo>
                  <a:lnTo>
                    <a:pt x="9398" y="3818636"/>
                  </a:lnTo>
                  <a:cubicBezTo>
                    <a:pt x="4191" y="3818636"/>
                    <a:pt x="0" y="3814445"/>
                    <a:pt x="0" y="3809238"/>
                  </a:cubicBezTo>
                  <a:lnTo>
                    <a:pt x="0" y="9398"/>
                  </a:lnTo>
                  <a:cubicBezTo>
                    <a:pt x="0" y="4191"/>
                    <a:pt x="4191" y="0"/>
                    <a:pt x="9398" y="0"/>
                  </a:cubicBezTo>
                  <a:moveTo>
                    <a:pt x="9398" y="18669"/>
                  </a:moveTo>
                  <a:lnTo>
                    <a:pt x="9398" y="9398"/>
                  </a:lnTo>
                  <a:lnTo>
                    <a:pt x="18796" y="9398"/>
                  </a:lnTo>
                  <a:lnTo>
                    <a:pt x="18796" y="3809238"/>
                  </a:lnTo>
                  <a:lnTo>
                    <a:pt x="9398" y="3809238"/>
                  </a:lnTo>
                  <a:lnTo>
                    <a:pt x="9398" y="3799840"/>
                  </a:lnTo>
                  <a:lnTo>
                    <a:pt x="6262878" y="3799840"/>
                  </a:lnTo>
                  <a:lnTo>
                    <a:pt x="6262878" y="3809238"/>
                  </a:lnTo>
                  <a:lnTo>
                    <a:pt x="6253480" y="3809238"/>
                  </a:lnTo>
                  <a:lnTo>
                    <a:pt x="6253480" y="9398"/>
                  </a:lnTo>
                  <a:lnTo>
                    <a:pt x="6262878" y="9398"/>
                  </a:lnTo>
                  <a:lnTo>
                    <a:pt x="6262878" y="18796"/>
                  </a:lnTo>
                  <a:lnTo>
                    <a:pt x="9398" y="18796"/>
                  </a:lnTo>
                  <a:close/>
                </a:path>
              </a:pathLst>
            </a:custGeom>
            <a:solidFill>
              <a:srgbClr val="FFBD00"/>
            </a:solidFill>
          </p:spPr>
        </p:sp>
        <p:sp>
          <p:nvSpPr>
            <p:cNvPr name="TextBox 15" id="15"/>
            <p:cNvSpPr txBox="true"/>
            <p:nvPr/>
          </p:nvSpPr>
          <p:spPr>
            <a:xfrm>
              <a:off x="0" y="-57150"/>
              <a:ext cx="6272198" cy="3875708"/>
            </a:xfrm>
            <a:prstGeom prst="rect">
              <a:avLst/>
            </a:prstGeom>
          </p:spPr>
          <p:txBody>
            <a:bodyPr anchor="t" rtlCol="false" tIns="50800" lIns="50800" bIns="50800" rIns="50800"/>
            <a:lstStyle/>
            <a:p>
              <a:pPr algn="l">
                <a:lnSpc>
                  <a:spcPts val="3240"/>
                </a:lnSpc>
              </a:pPr>
              <a:r>
                <a:rPr lang="en-US" sz="2700" spc="-15">
                  <a:solidFill>
                    <a:srgbClr val="000000"/>
                  </a:solidFill>
                  <a:latin typeface="Arial Bold"/>
                  <a:ea typeface="Arial Bold"/>
                  <a:cs typeface="Arial Bold"/>
                  <a:sym typeface="Arial Bold"/>
                </a:rPr>
                <a:t>LAMPIRAN</a:t>
              </a:r>
            </a:p>
            <a:p>
              <a:pPr algn="l">
                <a:lnSpc>
                  <a:spcPts val="3240"/>
                </a:lnSpc>
              </a:pPr>
            </a:p>
            <a:p>
              <a:pPr algn="l" marL="623888" indent="-311944" lvl="1">
                <a:lnSpc>
                  <a:spcPts val="3240"/>
                </a:lnSpc>
                <a:buFont typeface="Arial"/>
                <a:buChar char="•"/>
              </a:pPr>
              <a:r>
                <a:rPr lang="en-US" sz="2700" spc="-15">
                  <a:solidFill>
                    <a:srgbClr val="000000"/>
                  </a:solidFill>
                  <a:latin typeface="Arial"/>
                  <a:ea typeface="Arial"/>
                  <a:cs typeface="Arial"/>
                  <a:sym typeface="Arial"/>
                </a:rPr>
                <a:t>Lembar aktivitas</a:t>
              </a:r>
            </a:p>
            <a:p>
              <a:pPr algn="l" marL="623888" indent="-311944" lvl="1">
                <a:lnSpc>
                  <a:spcPts val="3240"/>
                </a:lnSpc>
                <a:buFont typeface="Arial"/>
                <a:buChar char="•"/>
              </a:pPr>
              <a:r>
                <a:rPr lang="en-US" sz="2700" spc="-15">
                  <a:solidFill>
                    <a:srgbClr val="000000"/>
                  </a:solidFill>
                  <a:latin typeface="Arial"/>
                  <a:ea typeface="Arial"/>
                  <a:cs typeface="Arial"/>
                  <a:sym typeface="Arial"/>
                </a:rPr>
                <a:t>Rubrik penilaian</a:t>
              </a:r>
            </a:p>
            <a:p>
              <a:pPr algn="l" marL="623888" indent="-311944" lvl="1">
                <a:lnSpc>
                  <a:spcPts val="3240"/>
                </a:lnSpc>
                <a:buFont typeface="Arial"/>
                <a:buChar char="•"/>
              </a:pPr>
              <a:r>
                <a:rPr lang="en-US" sz="2700" spc="-15">
                  <a:solidFill>
                    <a:srgbClr val="000000"/>
                  </a:solidFill>
                  <a:latin typeface="Arial"/>
                  <a:ea typeface="Arial"/>
                  <a:cs typeface="Arial"/>
                  <a:sym typeface="Arial"/>
                </a:rPr>
                <a:t>Bahan ajar lain yang relevan</a:t>
              </a:r>
            </a:p>
          </p:txBody>
        </p:sp>
      </p:grpSp>
      <p:sp>
        <p:nvSpPr>
          <p:cNvPr name="Freeform 16" id="16"/>
          <p:cNvSpPr/>
          <p:nvPr/>
        </p:nvSpPr>
        <p:spPr>
          <a:xfrm flipH="false" flipV="false" rot="0">
            <a:off x="6736498" y="2967818"/>
            <a:ext cx="4871332" cy="4760652"/>
          </a:xfrm>
          <a:custGeom>
            <a:avLst/>
            <a:gdLst/>
            <a:ahLst/>
            <a:cxnLst/>
            <a:rect r="r" b="b" t="t" l="l"/>
            <a:pathLst>
              <a:path h="4760652" w="4871332">
                <a:moveTo>
                  <a:pt x="0" y="0"/>
                </a:moveTo>
                <a:lnTo>
                  <a:pt x="4871333" y="0"/>
                </a:lnTo>
                <a:lnTo>
                  <a:pt x="4871333" y="4760651"/>
                </a:lnTo>
                <a:lnTo>
                  <a:pt x="0" y="4760651"/>
                </a:lnTo>
                <a:lnTo>
                  <a:pt x="0" y="0"/>
                </a:lnTo>
                <a:close/>
              </a:path>
            </a:pathLst>
          </a:custGeom>
          <a:blipFill>
            <a:blip r:embed="rId5"/>
            <a:stretch>
              <a:fillRect l="-34" t="0" r="-34" b="0"/>
            </a:stretch>
          </a:blipFill>
        </p:spPr>
      </p:sp>
      <p:sp>
        <p:nvSpPr>
          <p:cNvPr name="Freeform 17" id="17"/>
          <p:cNvSpPr/>
          <p:nvPr/>
        </p:nvSpPr>
        <p:spPr>
          <a:xfrm flipH="false" flipV="false" rot="0">
            <a:off x="6803460" y="3000260"/>
            <a:ext cx="4736877" cy="4626711"/>
          </a:xfrm>
          <a:custGeom>
            <a:avLst/>
            <a:gdLst/>
            <a:ahLst/>
            <a:cxnLst/>
            <a:rect r="r" b="b" t="t" l="l"/>
            <a:pathLst>
              <a:path h="4626711" w="4736877">
                <a:moveTo>
                  <a:pt x="0" y="0"/>
                </a:moveTo>
                <a:lnTo>
                  <a:pt x="4736877" y="0"/>
                </a:lnTo>
                <a:lnTo>
                  <a:pt x="4736877" y="4626710"/>
                </a:lnTo>
                <a:lnTo>
                  <a:pt x="0" y="4626710"/>
                </a:lnTo>
                <a:lnTo>
                  <a:pt x="0" y="0"/>
                </a:lnTo>
                <a:close/>
              </a:path>
            </a:pathLst>
          </a:custGeom>
          <a:blipFill>
            <a:blip r:embed="rId6"/>
            <a:stretch>
              <a:fillRect l="0" t="-32" r="0" b="-32"/>
            </a:stretch>
          </a:blipFill>
        </p:spPr>
      </p:sp>
      <p:grpSp>
        <p:nvGrpSpPr>
          <p:cNvPr name="Group 18" id="18"/>
          <p:cNvGrpSpPr/>
          <p:nvPr/>
        </p:nvGrpSpPr>
        <p:grpSpPr>
          <a:xfrm rot="0">
            <a:off x="6796439" y="2993222"/>
            <a:ext cx="4751774" cy="4641284"/>
            <a:chOff x="0" y="0"/>
            <a:chExt cx="6335698" cy="6188378"/>
          </a:xfrm>
        </p:grpSpPr>
        <p:sp>
          <p:nvSpPr>
            <p:cNvPr name="Freeform 19" id="19"/>
            <p:cNvSpPr/>
            <p:nvPr/>
          </p:nvSpPr>
          <p:spPr>
            <a:xfrm flipH="false" flipV="false" rot="0">
              <a:off x="0" y="0"/>
              <a:ext cx="6335776" cy="6188456"/>
            </a:xfrm>
            <a:custGeom>
              <a:avLst/>
              <a:gdLst/>
              <a:ahLst/>
              <a:cxnLst/>
              <a:rect r="r" b="b" t="t" l="l"/>
              <a:pathLst>
                <a:path h="6188456" w="6335776">
                  <a:moveTo>
                    <a:pt x="9398" y="0"/>
                  </a:moveTo>
                  <a:lnTo>
                    <a:pt x="6326378" y="0"/>
                  </a:lnTo>
                  <a:cubicBezTo>
                    <a:pt x="6331585" y="0"/>
                    <a:pt x="6335776" y="4191"/>
                    <a:pt x="6335776" y="9398"/>
                  </a:cubicBezTo>
                  <a:lnTo>
                    <a:pt x="6335776" y="6179058"/>
                  </a:lnTo>
                  <a:cubicBezTo>
                    <a:pt x="6335776" y="6184265"/>
                    <a:pt x="6331585" y="6188456"/>
                    <a:pt x="6326378" y="6188456"/>
                  </a:cubicBezTo>
                  <a:lnTo>
                    <a:pt x="9398" y="6188456"/>
                  </a:lnTo>
                  <a:cubicBezTo>
                    <a:pt x="4191" y="6188456"/>
                    <a:pt x="0" y="6184265"/>
                    <a:pt x="0" y="6179058"/>
                  </a:cubicBezTo>
                  <a:lnTo>
                    <a:pt x="0" y="9398"/>
                  </a:lnTo>
                  <a:cubicBezTo>
                    <a:pt x="0" y="4191"/>
                    <a:pt x="4191" y="0"/>
                    <a:pt x="9398" y="0"/>
                  </a:cubicBezTo>
                  <a:moveTo>
                    <a:pt x="9398" y="18669"/>
                  </a:moveTo>
                  <a:lnTo>
                    <a:pt x="9398" y="9398"/>
                  </a:lnTo>
                  <a:lnTo>
                    <a:pt x="18796" y="9398"/>
                  </a:lnTo>
                  <a:lnTo>
                    <a:pt x="18796" y="6179058"/>
                  </a:lnTo>
                  <a:lnTo>
                    <a:pt x="9398" y="6179058"/>
                  </a:lnTo>
                  <a:lnTo>
                    <a:pt x="9398" y="6169660"/>
                  </a:lnTo>
                  <a:lnTo>
                    <a:pt x="6326378" y="6169660"/>
                  </a:lnTo>
                  <a:lnTo>
                    <a:pt x="6326378" y="6179058"/>
                  </a:lnTo>
                  <a:lnTo>
                    <a:pt x="6316980" y="6179058"/>
                  </a:lnTo>
                  <a:lnTo>
                    <a:pt x="6316980" y="9398"/>
                  </a:lnTo>
                  <a:lnTo>
                    <a:pt x="6326378" y="9398"/>
                  </a:lnTo>
                  <a:lnTo>
                    <a:pt x="6326378" y="18796"/>
                  </a:lnTo>
                  <a:lnTo>
                    <a:pt x="9398" y="18796"/>
                  </a:lnTo>
                  <a:close/>
                </a:path>
              </a:pathLst>
            </a:custGeom>
            <a:solidFill>
              <a:srgbClr val="FFBD00"/>
            </a:solidFill>
          </p:spPr>
        </p:sp>
        <p:sp>
          <p:nvSpPr>
            <p:cNvPr name="TextBox 20" id="20"/>
            <p:cNvSpPr txBox="true"/>
            <p:nvPr/>
          </p:nvSpPr>
          <p:spPr>
            <a:xfrm>
              <a:off x="0" y="-57150"/>
              <a:ext cx="6335698" cy="6245528"/>
            </a:xfrm>
            <a:prstGeom prst="rect">
              <a:avLst/>
            </a:prstGeom>
          </p:spPr>
          <p:txBody>
            <a:bodyPr anchor="t" rtlCol="false" tIns="50800" lIns="50800" bIns="50800" rIns="50800"/>
            <a:lstStyle/>
            <a:p>
              <a:pPr algn="ctr">
                <a:lnSpc>
                  <a:spcPts val="3240"/>
                </a:lnSpc>
              </a:pPr>
              <a:r>
                <a:rPr lang="en-US" sz="2700">
                  <a:solidFill>
                    <a:srgbClr val="000000"/>
                  </a:solidFill>
                  <a:latin typeface="Arial Bold"/>
                  <a:ea typeface="Arial Bold"/>
                  <a:cs typeface="Arial Bold"/>
                  <a:sym typeface="Arial Bold"/>
                </a:rPr>
                <a:t>KOMPONEN DETAIL MODUL AJAR PER PERTEMUAN</a:t>
              </a:r>
            </a:p>
            <a:p>
              <a:pPr algn="l">
                <a:lnSpc>
                  <a:spcPts val="3240"/>
                </a:lnSpc>
              </a:pPr>
            </a:p>
            <a:p>
              <a:pPr algn="l">
                <a:lnSpc>
                  <a:spcPts val="3240"/>
                </a:lnSpc>
              </a:pPr>
              <a:r>
                <a:rPr lang="en-US" sz="2700" spc="-15">
                  <a:solidFill>
                    <a:srgbClr val="000000"/>
                  </a:solidFill>
                  <a:latin typeface="Arial"/>
                  <a:ea typeface="Arial"/>
                  <a:cs typeface="Arial"/>
                  <a:sym typeface="Arial"/>
                </a:rPr>
                <a:t>ᵒBahan ajar ᵒPemahaman Bermakna ᵒPertanyaan pemantik ᵒIndikator keberhasilan ᵒAsesmen</a:t>
              </a:r>
            </a:p>
            <a:p>
              <a:pPr algn="l">
                <a:lnSpc>
                  <a:spcPts val="3240"/>
                </a:lnSpc>
              </a:pPr>
              <a:r>
                <a:rPr lang="en-US" sz="2700" spc="-15">
                  <a:solidFill>
                    <a:srgbClr val="000000"/>
                  </a:solidFill>
                  <a:latin typeface="Arial"/>
                  <a:ea typeface="Arial"/>
                  <a:cs typeface="Arial"/>
                  <a:sym typeface="Arial"/>
                </a:rPr>
                <a:t>ᵒSarana dan prasarana</a:t>
              </a:r>
            </a:p>
            <a:p>
              <a:pPr algn="l">
                <a:lnSpc>
                  <a:spcPts val="3240"/>
                </a:lnSpc>
              </a:pPr>
              <a:r>
                <a:rPr lang="en-US" sz="2700" spc="-15">
                  <a:solidFill>
                    <a:srgbClr val="000000"/>
                  </a:solidFill>
                  <a:latin typeface="Arial"/>
                  <a:ea typeface="Arial"/>
                  <a:cs typeface="Arial"/>
                  <a:sym typeface="Arial"/>
                </a:rPr>
                <a:t>ᵒRencana kegiatan</a:t>
              </a:r>
            </a:p>
          </p:txBody>
        </p:sp>
      </p:grpSp>
      <p:sp>
        <p:nvSpPr>
          <p:cNvPr name="Freeform 21" id="21"/>
          <p:cNvSpPr/>
          <p:nvPr/>
        </p:nvSpPr>
        <p:spPr>
          <a:xfrm flipH="false" flipV="false" rot="0">
            <a:off x="672292" y="3362019"/>
            <a:ext cx="5181847" cy="3456564"/>
          </a:xfrm>
          <a:custGeom>
            <a:avLst/>
            <a:gdLst/>
            <a:ahLst/>
            <a:cxnLst/>
            <a:rect r="r" b="b" t="t" l="l"/>
            <a:pathLst>
              <a:path h="3456564" w="5181847">
                <a:moveTo>
                  <a:pt x="0" y="0"/>
                </a:moveTo>
                <a:lnTo>
                  <a:pt x="5181848" y="0"/>
                </a:lnTo>
                <a:lnTo>
                  <a:pt x="5181848" y="3456564"/>
                </a:lnTo>
                <a:lnTo>
                  <a:pt x="0" y="3456564"/>
                </a:lnTo>
                <a:lnTo>
                  <a:pt x="0" y="0"/>
                </a:lnTo>
                <a:close/>
              </a:path>
            </a:pathLst>
          </a:custGeom>
          <a:blipFill>
            <a:blip r:embed="rId7"/>
            <a:stretch>
              <a:fillRect l="0" t="-39" r="0" b="-39"/>
            </a:stretch>
          </a:blipFill>
        </p:spPr>
      </p:sp>
      <p:grpSp>
        <p:nvGrpSpPr>
          <p:cNvPr name="Group 22" id="22"/>
          <p:cNvGrpSpPr/>
          <p:nvPr/>
        </p:nvGrpSpPr>
        <p:grpSpPr>
          <a:xfrm rot="0">
            <a:off x="739254" y="3394443"/>
            <a:ext cx="5048250" cy="3320415"/>
            <a:chOff x="0" y="0"/>
            <a:chExt cx="6731000" cy="4427220"/>
          </a:xfrm>
        </p:grpSpPr>
        <p:sp>
          <p:nvSpPr>
            <p:cNvPr name="Freeform 23" id="23"/>
            <p:cNvSpPr/>
            <p:nvPr/>
          </p:nvSpPr>
          <p:spPr>
            <a:xfrm flipH="false" flipV="false" rot="0">
              <a:off x="0" y="0"/>
              <a:ext cx="6729857" cy="4426585"/>
            </a:xfrm>
            <a:custGeom>
              <a:avLst/>
              <a:gdLst/>
              <a:ahLst/>
              <a:cxnLst/>
              <a:rect r="r" b="b" t="t" l="l"/>
              <a:pathLst>
                <a:path h="4426585" w="6729857">
                  <a:moveTo>
                    <a:pt x="6729857" y="0"/>
                  </a:moveTo>
                  <a:lnTo>
                    <a:pt x="0" y="0"/>
                  </a:lnTo>
                  <a:lnTo>
                    <a:pt x="0" y="4426585"/>
                  </a:lnTo>
                  <a:lnTo>
                    <a:pt x="3365246" y="4426585"/>
                  </a:lnTo>
                  <a:lnTo>
                    <a:pt x="6729857" y="4426585"/>
                  </a:lnTo>
                  <a:lnTo>
                    <a:pt x="6729857" y="0"/>
                  </a:lnTo>
                  <a:close/>
                </a:path>
              </a:pathLst>
            </a:custGeom>
            <a:solidFill>
              <a:srgbClr val="91CF4F"/>
            </a:solidFill>
          </p:spPr>
        </p:sp>
      </p:grpSp>
      <p:graphicFrame>
        <p:nvGraphicFramePr>
          <p:cNvPr name="Table 24" id="24"/>
          <p:cNvGraphicFramePr>
            <a:graphicFrameLocks noGrp="true"/>
          </p:cNvGraphicFramePr>
          <p:nvPr/>
        </p:nvGraphicFramePr>
        <p:xfrm>
          <a:off x="732234" y="3081338"/>
          <a:ext cx="5257800" cy="3810000"/>
        </p:xfrm>
        <a:graphic>
          <a:graphicData uri="http://schemas.openxmlformats.org/drawingml/2006/table">
            <a:tbl>
              <a:tblPr/>
              <a:tblGrid>
                <a:gridCol w="4919024"/>
                <a:gridCol w="338776"/>
              </a:tblGrid>
              <a:tr h="354941">
                <a:tc gridSpan="2">
                  <a:txBody>
                    <a:bodyPr anchor="t" rtlCol="false"/>
                    <a:lstStyle/>
                    <a:p>
                      <a:pPr algn="l">
                        <a:lnSpc>
                          <a:spcPts val="1679"/>
                        </a:lnSpc>
                        <a:defRPr/>
                      </a:pPr>
                      <a:endParaRPr lang="en-US" sz="1100"/>
                    </a:p>
                  </a:txBody>
                  <a:tcPr marL="0" marR="0" marT="0" marB="0" anchor="ctr">
                    <a:lnL cmpd="sng" algn="ctr" cap="flat" w="57150">
                      <a:solidFill>
                        <a:srgbClr val="FFFFFF"/>
                      </a:solidFill>
                      <a:prstDash val="solid"/>
                      <a:round/>
                      <a:headEnd type="none" w="med" len="med"/>
                      <a:tailEnd type="none" w="med" len="med"/>
                    </a:lnL>
                    <a:lnR cmpd="sng" algn="ctr" cap="flat" w="57150">
                      <a:solidFill>
                        <a:srgbClr val="FFFFFF"/>
                      </a:solidFill>
                      <a:prstDash val="solid"/>
                      <a:round/>
                      <a:headEnd type="none" w="med" len="med"/>
                      <a:tailEnd type="none" w="med" len="med"/>
                    </a:lnR>
                    <a:lnT cmpd="sng" algn="ctr" cap="flat" w="57150">
                      <a:solidFill>
                        <a:srgbClr val="FFFFFF"/>
                      </a:solidFill>
                      <a:prstDash val="solid"/>
                      <a:round/>
                      <a:headEnd type="none" w="med" len="med"/>
                      <a:tailEnd type="none" w="med" len="med"/>
                    </a:lnT>
                    <a:lnB cmpd="sng" algn="ctr" cap="flat" w="9525">
                      <a:solidFill>
                        <a:srgbClr val="FFBD00"/>
                      </a:solidFill>
                      <a:prstDash val="solid"/>
                      <a:round/>
                      <a:headEnd type="none" w="med" len="med"/>
                      <a:tailEnd type="none" w="med" len="med"/>
                    </a:lnB>
                  </a:tcPr>
                </a:tc>
                <a:tc hMerge="true">
                  <a:txBody>
                    <a:bodyPr anchor="t" rtlCol="false"/>
                    <a:lstStyle/>
                    <a:p>
                      <a:pPr algn="l">
                        <a:lnSpc>
                          <a:spcPts val="1679"/>
                        </a:lnSpc>
                        <a:defRPr/>
                      </a:pPr>
                      <a:endParaRPr lang="en-US" sz="1100"/>
                    </a:p>
                  </a:txBody>
                  <a:tcPr marL="0" marR="0" marT="0" marB="0" anchor="ctr">
                    <a:lnL cmpd="sng" algn="ctr" cap="flat" w="57150">
                      <a:solidFill>
                        <a:srgbClr val="FFFFFF"/>
                      </a:solidFill>
                      <a:prstDash val="solid"/>
                      <a:round/>
                      <a:headEnd type="none" w="med" len="med"/>
                      <a:tailEnd type="none" w="med" len="med"/>
                    </a:lnL>
                    <a:lnR cmpd="sng" algn="ctr" cap="flat" w="57150">
                      <a:solidFill>
                        <a:srgbClr val="FFFFFF"/>
                      </a:solidFill>
                      <a:prstDash val="solid"/>
                      <a:round/>
                      <a:headEnd type="none" w="med" len="med"/>
                      <a:tailEnd type="none" w="med" len="med"/>
                    </a:lnR>
                    <a:lnT cmpd="sng" algn="ctr" cap="flat" w="57150">
                      <a:solidFill>
                        <a:srgbClr val="FFFFFF"/>
                      </a:solidFill>
                      <a:prstDash val="solid"/>
                      <a:round/>
                      <a:headEnd type="none" w="med" len="med"/>
                      <a:tailEnd type="none" w="med" len="med"/>
                    </a:lnT>
                    <a:lnB cmpd="sng" algn="ctr" cap="flat" w="9525">
                      <a:solidFill>
                        <a:srgbClr val="FFBD00"/>
                      </a:solidFill>
                      <a:prstDash val="solid"/>
                      <a:round/>
                      <a:headEnd type="none" w="med" len="med"/>
                      <a:tailEnd type="none" w="med" len="med"/>
                    </a:lnB>
                  </a:tcPr>
                </a:tc>
              </a:tr>
              <a:tr h="3158526">
                <a:tc>
                  <a:txBody>
                    <a:bodyPr anchor="t" rtlCol="false"/>
                    <a:lstStyle/>
                    <a:p>
                      <a:pPr algn="l">
                        <a:lnSpc>
                          <a:spcPts val="3195"/>
                        </a:lnSpc>
                        <a:defRPr/>
                      </a:pPr>
                      <a:r>
                        <a:rPr lang="en-US" sz="2700">
                          <a:solidFill>
                            <a:srgbClr val="000000"/>
                          </a:solidFill>
                          <a:latin typeface="Arial Bold"/>
                          <a:ea typeface="Arial Bold"/>
                          <a:cs typeface="Arial Bold"/>
                          <a:sym typeface="Arial Bold"/>
                        </a:rPr>
                        <a:t>Komponen Modul Ajar</a:t>
                      </a:r>
                      <a:endParaRPr lang="en-US" sz="1100"/>
                    </a:p>
                    <a:p>
                      <a:pPr algn="l">
                        <a:lnSpc>
                          <a:spcPts val="2879"/>
                        </a:lnSpc>
                      </a:pPr>
                    </a:p>
                    <a:p>
                      <a:pPr algn="l">
                        <a:lnSpc>
                          <a:spcPts val="2879"/>
                        </a:lnSpc>
                      </a:pPr>
                      <a:r>
                        <a:rPr lang="en-US" sz="2400" spc="-15">
                          <a:solidFill>
                            <a:srgbClr val="000000"/>
                          </a:solidFill>
                          <a:latin typeface="Arial"/>
                          <a:ea typeface="Arial"/>
                          <a:cs typeface="Arial"/>
                          <a:sym typeface="Arial"/>
                        </a:rPr>
                        <a:t>ᵒFase capaian modul ajar ᵒJumlah jam pelajaran ᵒModel belajar</a:t>
                      </a:r>
                    </a:p>
                    <a:p>
                      <a:pPr algn="l">
                        <a:lnSpc>
                          <a:spcPts val="2879"/>
                        </a:lnSpc>
                      </a:pPr>
                      <a:r>
                        <a:rPr lang="en-US" sz="2400" spc="-15">
                          <a:solidFill>
                            <a:srgbClr val="000000"/>
                          </a:solidFill>
                          <a:latin typeface="Arial"/>
                          <a:ea typeface="Arial"/>
                          <a:cs typeface="Arial"/>
                          <a:sym typeface="Arial"/>
                        </a:rPr>
                        <a:t>ᵒTujuan Pembelajaran ᵒDimensi Pancasila ᵒPengetahuan/Keterampilan</a:t>
                      </a:r>
                    </a:p>
                    <a:p>
                      <a:pPr algn="l">
                        <a:lnSpc>
                          <a:spcPts val="2565"/>
                        </a:lnSpc>
                      </a:pPr>
                      <a:r>
                        <a:rPr lang="en-US" sz="2400" spc="-15">
                          <a:solidFill>
                            <a:srgbClr val="000000"/>
                          </a:solidFill>
                          <a:latin typeface="Arial"/>
                          <a:ea typeface="Arial"/>
                          <a:cs typeface="Arial"/>
                          <a:sym typeface="Arial"/>
                        </a:rPr>
                        <a:t>Prasayarat</a:t>
                      </a:r>
                    </a:p>
                  </a:txBody>
                  <a:tcPr marL="0" marR="0" marT="0" marB="0" anchor="ctr">
                    <a:lnL cmpd="sng" algn="ctr" cap="flat" w="57150">
                      <a:solidFill>
                        <a:srgbClr val="FFFFFF"/>
                      </a:solidFill>
                      <a:prstDash val="solid"/>
                      <a:round/>
                      <a:headEnd type="none" w="med" len="med"/>
                      <a:tailEnd type="none" w="med" len="med"/>
                    </a:lnL>
                    <a:lnR cmpd="sng" algn="ctr" cap="flat" w="9525">
                      <a:solidFill>
                        <a:srgbClr val="FFBD00"/>
                      </a:solidFill>
                      <a:prstDash val="solid"/>
                      <a:round/>
                      <a:headEnd type="none" w="med" len="med"/>
                      <a:tailEnd type="none" w="med" len="med"/>
                    </a:lnR>
                    <a:lnT cmpd="sng" algn="ctr" cap="flat" w="9525">
                      <a:solidFill>
                        <a:srgbClr val="FFBD00"/>
                      </a:solidFill>
                      <a:prstDash val="solid"/>
                      <a:round/>
                      <a:headEnd type="none" w="med" len="med"/>
                      <a:tailEnd type="none" w="med" len="med"/>
                    </a:lnT>
                    <a:lnB cmpd="sng" algn="ctr" cap="flat" w="9525">
                      <a:solidFill>
                        <a:srgbClr val="FFBD00"/>
                      </a:solidFill>
                      <a:prstDash val="solid"/>
                      <a:round/>
                      <a:headEnd type="none" w="med" len="med"/>
                      <a:tailEnd type="none" w="med" len="med"/>
                    </a:lnB>
                  </a:tcPr>
                </a:tc>
                <a:tc>
                  <a:txBody>
                    <a:bodyPr anchor="t" rtlCol="false"/>
                    <a:lstStyle/>
                    <a:p>
                      <a:pPr algn="l">
                        <a:lnSpc>
                          <a:spcPts val="1679"/>
                        </a:lnSpc>
                        <a:defRPr/>
                      </a:pPr>
                      <a:endParaRPr lang="en-US" sz="1100"/>
                    </a:p>
                  </a:txBody>
                  <a:tcPr marL="0" marR="0" marT="0" marB="0" anchor="ctr">
                    <a:lnL cmpd="sng" algn="ctr" cap="flat" w="9525">
                      <a:solidFill>
                        <a:srgbClr val="FFBD00"/>
                      </a:solidFill>
                      <a:prstDash val="solid"/>
                      <a:round/>
                      <a:headEnd type="none" w="med" len="med"/>
                      <a:tailEnd type="none" w="med" len="med"/>
                    </a:lnL>
                    <a:lnR cmpd="sng" algn="ctr" cap="flat" w="57150">
                      <a:solidFill>
                        <a:srgbClr val="FFFFFF"/>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296533">
                <a:tc gridSpan="2">
                  <a:txBody>
                    <a:bodyPr anchor="t" rtlCol="false"/>
                    <a:lstStyle/>
                    <a:p>
                      <a:pPr algn="l">
                        <a:lnSpc>
                          <a:spcPts val="1679"/>
                        </a:lnSpc>
                        <a:defRPr/>
                      </a:pPr>
                      <a:endParaRPr lang="en-US" sz="1100"/>
                    </a:p>
                  </a:txBody>
                  <a:tcPr marL="0" marR="0" marT="0" marB="0" anchor="ctr">
                    <a:lnL cmpd="sng" algn="ctr" cap="flat" w="57150">
                      <a:solidFill>
                        <a:srgbClr val="FFFFFF"/>
                      </a:solidFill>
                      <a:prstDash val="solid"/>
                      <a:round/>
                      <a:headEnd type="none" w="med" len="med"/>
                      <a:tailEnd type="none" w="med" len="med"/>
                    </a:lnL>
                    <a:lnR cmpd="sng" algn="ctr" cap="flat" w="57150">
                      <a:solidFill>
                        <a:srgbClr val="FFFFFF"/>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57150">
                      <a:solidFill>
                        <a:srgbClr val="FFFFFF"/>
                      </a:solidFill>
                      <a:prstDash val="solid"/>
                      <a:round/>
                      <a:headEnd type="none" w="med" len="med"/>
                      <a:tailEnd type="none" w="med" len="med"/>
                    </a:lnB>
                  </a:tcPr>
                </a:tc>
                <a:tc hMerge="true">
                  <a:txBody>
                    <a:bodyPr anchor="t" rtlCol="false"/>
                    <a:lstStyle/>
                    <a:p>
                      <a:pPr algn="l">
                        <a:lnSpc>
                          <a:spcPts val="1679"/>
                        </a:lnSpc>
                        <a:defRPr/>
                      </a:pPr>
                      <a:endParaRPr lang="en-US" sz="1100"/>
                    </a:p>
                  </a:txBody>
                  <a:tcPr marL="0" marR="0" marT="0" marB="0" anchor="ctr">
                    <a:lnL cmpd="sng" algn="ctr" cap="flat" w="57150">
                      <a:solidFill>
                        <a:srgbClr val="FFFFFF"/>
                      </a:solidFill>
                      <a:prstDash val="solid"/>
                      <a:round/>
                      <a:headEnd type="none" w="med" len="med"/>
                      <a:tailEnd type="none" w="med" len="med"/>
                    </a:lnL>
                    <a:lnR cmpd="sng" algn="ctr" cap="flat" w="57150">
                      <a:solidFill>
                        <a:srgbClr val="FFFFFF"/>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57150">
                      <a:solidFill>
                        <a:srgbClr val="FFFFFF"/>
                      </a:solidFill>
                      <a:prstDash val="solid"/>
                      <a:round/>
                      <a:headEnd type="none" w="med" len="med"/>
                      <a:tailEnd type="none" w="med" len="med"/>
                    </a:lnB>
                  </a:tcPr>
                </a:tc>
              </a:tr>
            </a:tbl>
          </a:graphicData>
        </a:graphic>
      </p:graphicFrame>
      <p:grpSp>
        <p:nvGrpSpPr>
          <p:cNvPr name="Group 25" id="25"/>
          <p:cNvGrpSpPr/>
          <p:nvPr/>
        </p:nvGrpSpPr>
        <p:grpSpPr>
          <a:xfrm rot="0">
            <a:off x="12489123" y="3124199"/>
            <a:ext cx="5505450" cy="3590925"/>
            <a:chOff x="0" y="0"/>
            <a:chExt cx="7340600" cy="4787900"/>
          </a:xfrm>
        </p:grpSpPr>
        <p:sp>
          <p:nvSpPr>
            <p:cNvPr name="Freeform 26" id="26"/>
            <p:cNvSpPr/>
            <p:nvPr/>
          </p:nvSpPr>
          <p:spPr>
            <a:xfrm flipH="false" flipV="false" rot="0">
              <a:off x="0" y="0"/>
              <a:ext cx="7339711" cy="4787900"/>
            </a:xfrm>
            <a:custGeom>
              <a:avLst/>
              <a:gdLst/>
              <a:ahLst/>
              <a:cxnLst/>
              <a:rect r="r" b="b" t="t" l="l"/>
              <a:pathLst>
                <a:path h="4787900" w="7339711">
                  <a:moveTo>
                    <a:pt x="7339711" y="0"/>
                  </a:moveTo>
                  <a:lnTo>
                    <a:pt x="7250430" y="0"/>
                  </a:lnTo>
                  <a:lnTo>
                    <a:pt x="7250430" y="88900"/>
                  </a:lnTo>
                  <a:lnTo>
                    <a:pt x="7250430" y="4696460"/>
                  </a:lnTo>
                  <a:lnTo>
                    <a:pt x="88519" y="4696460"/>
                  </a:lnTo>
                  <a:lnTo>
                    <a:pt x="88519" y="88900"/>
                  </a:lnTo>
                  <a:lnTo>
                    <a:pt x="7250430" y="88900"/>
                  </a:lnTo>
                  <a:lnTo>
                    <a:pt x="7250430" y="0"/>
                  </a:lnTo>
                  <a:lnTo>
                    <a:pt x="0" y="0"/>
                  </a:lnTo>
                  <a:lnTo>
                    <a:pt x="0" y="88900"/>
                  </a:lnTo>
                  <a:lnTo>
                    <a:pt x="0" y="4696460"/>
                  </a:lnTo>
                  <a:lnTo>
                    <a:pt x="0" y="4787900"/>
                  </a:lnTo>
                  <a:lnTo>
                    <a:pt x="7339711" y="4787900"/>
                  </a:lnTo>
                  <a:lnTo>
                    <a:pt x="7339711" y="4697603"/>
                  </a:lnTo>
                  <a:lnTo>
                    <a:pt x="7339711" y="4696460"/>
                  </a:lnTo>
                  <a:lnTo>
                    <a:pt x="7339711" y="88900"/>
                  </a:lnTo>
                  <a:lnTo>
                    <a:pt x="7339711" y="0"/>
                  </a:lnTo>
                  <a:close/>
                </a:path>
              </a:pathLst>
            </a:custGeom>
            <a:solidFill>
              <a:srgbClr val="FFFFFF"/>
            </a:solidFill>
          </p:spPr>
        </p:sp>
      </p:grpSp>
      <p:sp>
        <p:nvSpPr>
          <p:cNvPr name="TextBox 27" id="27"/>
          <p:cNvSpPr txBox="true"/>
          <p:nvPr/>
        </p:nvSpPr>
        <p:spPr>
          <a:xfrm rot="0">
            <a:off x="2011889" y="8237930"/>
            <a:ext cx="14301788" cy="1132840"/>
          </a:xfrm>
          <a:prstGeom prst="rect">
            <a:avLst/>
          </a:prstGeom>
        </p:spPr>
        <p:txBody>
          <a:bodyPr anchor="t" rtlCol="false" tIns="0" lIns="0" bIns="0" rIns="0">
            <a:spAutoFit/>
          </a:bodyPr>
          <a:lstStyle/>
          <a:p>
            <a:pPr algn="ctr">
              <a:lnSpc>
                <a:spcPts val="2879"/>
              </a:lnSpc>
            </a:pPr>
            <a:r>
              <a:rPr lang="en-US" sz="2400" spc="-15">
                <a:solidFill>
                  <a:srgbClr val="000000"/>
                </a:solidFill>
                <a:latin typeface="Cambria Bold Italics"/>
                <a:ea typeface="Cambria Bold Italics"/>
                <a:cs typeface="Cambria Bold Italics"/>
                <a:sym typeface="Cambria Bold Italics"/>
              </a:rPr>
              <a:t>Struktur modul ajar tersebut bukan struktur wajib yang semuanya harus dilampirkan dalam modul ajar yang dibuat/dimodi𝑓ikasi. Guru diperbolehkan untuk memilih/menyederhanakan beberapa komponen utama untuk dicantumakan dalam modul ajar sesuai dengan kebutuhan di kelas masing-masing.</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32" y="18"/>
            <a:ext cx="18285484" cy="10285894"/>
          </a:xfrm>
          <a:custGeom>
            <a:avLst/>
            <a:gdLst/>
            <a:ahLst/>
            <a:cxnLst/>
            <a:rect r="r" b="b" t="t" l="l"/>
            <a:pathLst>
              <a:path h="10285894" w="18285484">
                <a:moveTo>
                  <a:pt x="0" y="0"/>
                </a:moveTo>
                <a:lnTo>
                  <a:pt x="18285485" y="0"/>
                </a:lnTo>
                <a:lnTo>
                  <a:pt x="18285485" y="10285894"/>
                </a:lnTo>
                <a:lnTo>
                  <a:pt x="0" y="10285894"/>
                </a:lnTo>
                <a:lnTo>
                  <a:pt x="0" y="0"/>
                </a:lnTo>
                <a:close/>
              </a:path>
            </a:pathLst>
          </a:custGeom>
          <a:blipFill>
            <a:blip r:embed="rId2"/>
            <a:stretch>
              <a:fillRect l="-12" t="0" r="-12" b="0"/>
            </a:stretch>
          </a:blipFill>
        </p:spPr>
      </p:sp>
      <p:grpSp>
        <p:nvGrpSpPr>
          <p:cNvPr name="Group 3" id="3"/>
          <p:cNvGrpSpPr/>
          <p:nvPr/>
        </p:nvGrpSpPr>
        <p:grpSpPr>
          <a:xfrm rot="0">
            <a:off x="12365469" y="0"/>
            <a:ext cx="5921692" cy="979170"/>
            <a:chOff x="0" y="0"/>
            <a:chExt cx="7895590" cy="1305560"/>
          </a:xfrm>
        </p:grpSpPr>
        <p:sp>
          <p:nvSpPr>
            <p:cNvPr name="Freeform 4" id="4"/>
            <p:cNvSpPr/>
            <p:nvPr/>
          </p:nvSpPr>
          <p:spPr>
            <a:xfrm flipH="false" flipV="false" rot="0">
              <a:off x="0" y="0"/>
              <a:ext cx="7894828" cy="1305306"/>
            </a:xfrm>
            <a:custGeom>
              <a:avLst/>
              <a:gdLst/>
              <a:ahLst/>
              <a:cxnLst/>
              <a:rect r="r" b="b" t="t" l="l"/>
              <a:pathLst>
                <a:path h="1305306" w="7894828">
                  <a:moveTo>
                    <a:pt x="7894828" y="0"/>
                  </a:moveTo>
                  <a:lnTo>
                    <a:pt x="0" y="0"/>
                  </a:lnTo>
                  <a:lnTo>
                    <a:pt x="0" y="1305306"/>
                  </a:lnTo>
                  <a:lnTo>
                    <a:pt x="3947795" y="1305306"/>
                  </a:lnTo>
                  <a:lnTo>
                    <a:pt x="7894828" y="1305306"/>
                  </a:lnTo>
                  <a:lnTo>
                    <a:pt x="7894828" y="0"/>
                  </a:lnTo>
                  <a:close/>
                </a:path>
              </a:pathLst>
            </a:custGeom>
            <a:solidFill>
              <a:srgbClr val="EFFAFF"/>
            </a:solidFill>
          </p:spPr>
        </p:sp>
      </p:grpSp>
      <p:sp>
        <p:nvSpPr>
          <p:cNvPr name="Freeform 5" id="5"/>
          <p:cNvSpPr/>
          <p:nvPr/>
        </p:nvSpPr>
        <p:spPr>
          <a:xfrm flipH="false" flipV="false" rot="0">
            <a:off x="13586936" y="18"/>
            <a:ext cx="4699615" cy="1375352"/>
          </a:xfrm>
          <a:custGeom>
            <a:avLst/>
            <a:gdLst/>
            <a:ahLst/>
            <a:cxnLst/>
            <a:rect r="r" b="b" t="t" l="l"/>
            <a:pathLst>
              <a:path h="1375352" w="4699615">
                <a:moveTo>
                  <a:pt x="0" y="0"/>
                </a:moveTo>
                <a:lnTo>
                  <a:pt x="4699615" y="0"/>
                </a:lnTo>
                <a:lnTo>
                  <a:pt x="4699615" y="1375352"/>
                </a:lnTo>
                <a:lnTo>
                  <a:pt x="0" y="1375352"/>
                </a:lnTo>
                <a:lnTo>
                  <a:pt x="0" y="0"/>
                </a:lnTo>
                <a:close/>
              </a:path>
            </a:pathLst>
          </a:custGeom>
          <a:blipFill>
            <a:blip r:embed="rId3"/>
            <a:stretch>
              <a:fillRect l="0" t="-5" r="0" b="-5"/>
            </a:stretch>
          </a:blipFill>
        </p:spPr>
      </p:sp>
      <p:grpSp>
        <p:nvGrpSpPr>
          <p:cNvPr name="Group 6" id="6"/>
          <p:cNvGrpSpPr/>
          <p:nvPr/>
        </p:nvGrpSpPr>
        <p:grpSpPr>
          <a:xfrm rot="0">
            <a:off x="1437474" y="285654"/>
            <a:ext cx="4620578" cy="827723"/>
            <a:chOff x="0" y="0"/>
            <a:chExt cx="6160770" cy="1103630"/>
          </a:xfrm>
        </p:grpSpPr>
        <p:sp>
          <p:nvSpPr>
            <p:cNvPr name="Freeform 7" id="7"/>
            <p:cNvSpPr/>
            <p:nvPr/>
          </p:nvSpPr>
          <p:spPr>
            <a:xfrm flipH="false" flipV="false" rot="0">
              <a:off x="0" y="0"/>
              <a:ext cx="6160389" cy="1102995"/>
            </a:xfrm>
            <a:custGeom>
              <a:avLst/>
              <a:gdLst/>
              <a:ahLst/>
              <a:cxnLst/>
              <a:rect r="r" b="b" t="t" l="l"/>
              <a:pathLst>
                <a:path h="1102995" w="6160389">
                  <a:moveTo>
                    <a:pt x="6160389" y="0"/>
                  </a:moveTo>
                  <a:lnTo>
                    <a:pt x="0" y="0"/>
                  </a:lnTo>
                  <a:lnTo>
                    <a:pt x="0" y="1102995"/>
                  </a:lnTo>
                  <a:lnTo>
                    <a:pt x="3080131" y="1102995"/>
                  </a:lnTo>
                  <a:lnTo>
                    <a:pt x="6160389" y="1102995"/>
                  </a:lnTo>
                  <a:lnTo>
                    <a:pt x="6160389" y="0"/>
                  </a:lnTo>
                  <a:close/>
                </a:path>
              </a:pathLst>
            </a:custGeom>
            <a:solidFill>
              <a:srgbClr val="EFFAFF"/>
            </a:solidFill>
          </p:spPr>
        </p:sp>
      </p:grpSp>
      <p:sp>
        <p:nvSpPr>
          <p:cNvPr name="TextBox 8" id="8"/>
          <p:cNvSpPr txBox="true"/>
          <p:nvPr/>
        </p:nvSpPr>
        <p:spPr>
          <a:xfrm rot="0">
            <a:off x="1556136" y="389674"/>
            <a:ext cx="4011930" cy="603250"/>
          </a:xfrm>
          <a:prstGeom prst="rect">
            <a:avLst/>
          </a:prstGeom>
        </p:spPr>
        <p:txBody>
          <a:bodyPr anchor="t" rtlCol="false" tIns="0" lIns="0" bIns="0" rIns="0">
            <a:spAutoFit/>
          </a:bodyPr>
          <a:lstStyle/>
          <a:p>
            <a:pPr algn="l">
              <a:lnSpc>
                <a:spcPts val="2145"/>
              </a:lnSpc>
            </a:pPr>
            <a:r>
              <a:rPr lang="en-US" sz="1800">
                <a:solidFill>
                  <a:srgbClr val="000000"/>
                </a:solidFill>
                <a:latin typeface="Arial"/>
                <a:ea typeface="Arial"/>
                <a:cs typeface="Arial"/>
                <a:sym typeface="Arial"/>
              </a:rPr>
              <a:t>Kementerian Pendidikan, Kebudayaan, Riset, dan Teknologi</a:t>
            </a:r>
          </a:p>
        </p:txBody>
      </p:sp>
      <p:sp>
        <p:nvSpPr>
          <p:cNvPr name="TextBox 9" id="9"/>
          <p:cNvSpPr txBox="true"/>
          <p:nvPr/>
        </p:nvSpPr>
        <p:spPr>
          <a:xfrm rot="0">
            <a:off x="794193" y="1079614"/>
            <a:ext cx="10583226" cy="1164590"/>
          </a:xfrm>
          <a:prstGeom prst="rect">
            <a:avLst/>
          </a:prstGeom>
        </p:spPr>
        <p:txBody>
          <a:bodyPr anchor="t" rtlCol="false" tIns="0" lIns="0" bIns="0" rIns="0">
            <a:spAutoFit/>
          </a:bodyPr>
          <a:lstStyle/>
          <a:p>
            <a:pPr algn="l">
              <a:lnSpc>
                <a:spcPts val="7920"/>
              </a:lnSpc>
            </a:pPr>
            <a:r>
              <a:rPr lang="en-US" sz="6600">
                <a:solidFill>
                  <a:srgbClr val="000000"/>
                </a:solidFill>
                <a:latin typeface="Arial"/>
                <a:ea typeface="Arial"/>
                <a:cs typeface="Arial"/>
                <a:sym typeface="Arial"/>
              </a:rPr>
              <a:t>Komponen Modul Ajar Wajib</a:t>
            </a:r>
          </a:p>
        </p:txBody>
      </p:sp>
      <p:sp>
        <p:nvSpPr>
          <p:cNvPr name="Freeform 10" id="10"/>
          <p:cNvSpPr/>
          <p:nvPr/>
        </p:nvSpPr>
        <p:spPr>
          <a:xfrm flipH="false" flipV="false" rot="0">
            <a:off x="1763377" y="2612797"/>
            <a:ext cx="15867936" cy="6972538"/>
          </a:xfrm>
          <a:custGeom>
            <a:avLst/>
            <a:gdLst/>
            <a:ahLst/>
            <a:cxnLst/>
            <a:rect r="r" b="b" t="t" l="l"/>
            <a:pathLst>
              <a:path h="6972538" w="15867936">
                <a:moveTo>
                  <a:pt x="0" y="0"/>
                </a:moveTo>
                <a:lnTo>
                  <a:pt x="15867936" y="0"/>
                </a:lnTo>
                <a:lnTo>
                  <a:pt x="15867936" y="6972538"/>
                </a:lnTo>
                <a:lnTo>
                  <a:pt x="0" y="69725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2238146" y="2940265"/>
            <a:ext cx="14913293" cy="5533706"/>
          </a:xfrm>
          <a:prstGeom prst="rect">
            <a:avLst/>
          </a:prstGeom>
        </p:spPr>
        <p:txBody>
          <a:bodyPr anchor="t" rtlCol="false" tIns="0" lIns="0" bIns="0" rIns="0">
            <a:spAutoFit/>
          </a:bodyPr>
          <a:lstStyle/>
          <a:p>
            <a:pPr algn="just">
              <a:lnSpc>
                <a:spcPts val="3600"/>
              </a:lnSpc>
            </a:pPr>
            <a:r>
              <a:rPr lang="en-US" sz="3000">
                <a:solidFill>
                  <a:srgbClr val="4371C3"/>
                </a:solidFill>
                <a:latin typeface="Cambria"/>
                <a:ea typeface="Cambria"/>
                <a:cs typeface="Cambria"/>
                <a:sym typeface="Cambria"/>
              </a:rPr>
              <a:t>Alur tujuan pembelajaran menjadi dasar bagi pendidik untuk menyusun perencanaan pembelajaran atau modul ajar.  Pendidik memiliki keleluasaan untuk mengembangkan modul ajar sendiri, memilih dan memodifikasi modul ajar yang tersedia sesuai dengan konteks, kebutuhan dan karakteristik peserta didik.</a:t>
            </a:r>
          </a:p>
          <a:p>
            <a:pPr algn="l">
              <a:lnSpc>
                <a:spcPts val="3600"/>
              </a:lnSpc>
            </a:pPr>
          </a:p>
          <a:p>
            <a:pPr algn="l">
              <a:lnSpc>
                <a:spcPts val="3600"/>
              </a:lnSpc>
            </a:pPr>
            <a:r>
              <a:rPr lang="en-US" sz="3000">
                <a:solidFill>
                  <a:srgbClr val="4371C3"/>
                </a:solidFill>
                <a:latin typeface="Cambria"/>
                <a:ea typeface="Cambria"/>
                <a:cs typeface="Cambria"/>
                <a:sym typeface="Cambria"/>
              </a:rPr>
              <a:t>Secara umum modul ajar memiliki tiga komponen utama yaitu:</a:t>
            </a:r>
          </a:p>
          <a:p>
            <a:pPr algn="l" marL="561022" indent="-280511" lvl="1">
              <a:lnSpc>
                <a:spcPts val="3600"/>
              </a:lnSpc>
              <a:buAutoNum type="arabicPeriod" startAt="1"/>
            </a:pPr>
            <a:r>
              <a:rPr lang="en-US" sz="3000" spc="-15">
                <a:solidFill>
                  <a:srgbClr val="4371C3"/>
                </a:solidFill>
                <a:latin typeface="Cambria"/>
                <a:ea typeface="Cambria"/>
                <a:cs typeface="Cambria"/>
                <a:sym typeface="Cambria"/>
              </a:rPr>
              <a:t>Tujuan Pembelajaran</a:t>
            </a:r>
          </a:p>
          <a:p>
            <a:pPr algn="l" marL="561022" indent="-280511" lvl="1">
              <a:lnSpc>
                <a:spcPts val="3600"/>
              </a:lnSpc>
              <a:buAutoNum type="arabicPeriod" startAt="1"/>
            </a:pPr>
            <a:r>
              <a:rPr lang="en-US" sz="3000" spc="-15">
                <a:solidFill>
                  <a:srgbClr val="4371C3"/>
                </a:solidFill>
                <a:latin typeface="Cambria"/>
                <a:ea typeface="Cambria"/>
                <a:cs typeface="Cambria"/>
                <a:sym typeface="Cambria"/>
              </a:rPr>
              <a:t>Langkah-langkah Pembelajaran atau Kegiatan Pembelajaran</a:t>
            </a:r>
          </a:p>
          <a:p>
            <a:pPr algn="l" marL="561022" indent="-280511" lvl="1">
              <a:lnSpc>
                <a:spcPts val="3600"/>
              </a:lnSpc>
              <a:buAutoNum type="arabicPeriod" startAt="1"/>
            </a:pPr>
            <a:r>
              <a:rPr lang="en-US" sz="3000" spc="-15">
                <a:solidFill>
                  <a:srgbClr val="4371C3"/>
                </a:solidFill>
                <a:latin typeface="Cambria"/>
                <a:ea typeface="Cambria"/>
                <a:cs typeface="Cambria"/>
                <a:sym typeface="Cambria"/>
              </a:rPr>
              <a:t>Asesmen Pembelajaran.</a:t>
            </a:r>
          </a:p>
          <a:p>
            <a:pPr algn="l" marL="561022" indent="-280511" lvl="1">
              <a:lnSpc>
                <a:spcPts val="3600"/>
              </a:lnSpc>
            </a:pPr>
          </a:p>
          <a:p>
            <a:pPr algn="l" marL="561022" indent="-280511" lvl="1">
              <a:lnSpc>
                <a:spcPts val="3600"/>
              </a:lnSpc>
            </a:pPr>
            <a:r>
              <a:rPr lang="en-US" sz="3000" spc="-15">
                <a:solidFill>
                  <a:srgbClr val="4371C3"/>
                </a:solidFill>
                <a:latin typeface="Cambria"/>
                <a:ea typeface="Cambria"/>
                <a:cs typeface="Cambria"/>
                <a:sym typeface="Cambria"/>
              </a:rPr>
              <a:t>Pendidik diperbolehkan apabila ingin mengembangkan modul ajar dengan komponen- komponen tambahan di luar komponen wajib.</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DAGNWxFaBU0</dc:identifier>
  <dcterms:modified xsi:type="dcterms:W3CDTF">2011-08-01T06:04:30Z</dcterms:modified>
  <cp:revision>1</cp:revision>
  <dc:title>1-ppt-modul-ajar.pptx</dc:title>
</cp:coreProperties>
</file>